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62">
          <p15:clr>
            <a:srgbClr val="A4A3A4"/>
          </p15:clr>
        </p15:guide>
        <p15:guide id="2" pos="2880">
          <p15:clr>
            <a:srgbClr val="A4A3A4"/>
          </p15:clr>
        </p15:guide>
        <p15:guide id="3" pos="68">
          <p15:clr>
            <a:srgbClr val="A4A3A4"/>
          </p15:clr>
        </p15:guide>
        <p15:guide id="4" pos="5692">
          <p15:clr>
            <a:srgbClr val="A4A3A4"/>
          </p15:clr>
        </p15:guide>
        <p15:guide id="5" orient="horz" pos="622">
          <p15:clr>
            <a:srgbClr val="A4A3A4"/>
          </p15:clr>
        </p15:guide>
        <p15:guide id="6" orient="horz" pos="577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0" roundtripDataSignature="AMtx7mg742b+2qmUcVMkCYOVCtWyVp4ZP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CB6793-6B2D-471F-87FF-3E74792127EF}" v="5" dt="2025-06-09T10:17:22.532"/>
  </p1510:revLst>
</p1510:revInfo>
</file>

<file path=ppt/tableStyles.xml><?xml version="1.0" encoding="utf-8"?>
<a:tblStyleLst xmlns:a="http://schemas.openxmlformats.org/drawingml/2006/main" def="{47589D02-B137-4AC5-99C7-834F9BCF170C}">
  <a:tblStyle styleId="{47589D02-B137-4AC5-99C7-834F9BCF170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B9D4EEE-7A68-4DE8-AA12-86C69A01DFEF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804" y="126"/>
      </p:cViewPr>
      <p:guideLst>
        <p:guide orient="horz" pos="3162"/>
        <p:guide pos="2880"/>
        <p:guide pos="68"/>
        <p:guide pos="5692"/>
        <p:guide orient="horz" pos="622"/>
        <p:guide orient="horz" pos="5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30" Type="http://customschemas.google.com/relationships/presentationmetadata" Target="metadata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guyen quang a" userId="81c76a5d4aabd278" providerId="LiveId" clId="{36CB6793-6B2D-471F-87FF-3E74792127EF}"/>
    <pc:docChg chg="undo custSel modSld">
      <pc:chgData name="nguyen quang a" userId="81c76a5d4aabd278" providerId="LiveId" clId="{36CB6793-6B2D-471F-87FF-3E74792127EF}" dt="2025-06-11T13:59:09.016" v="234" actId="27636"/>
      <pc:docMkLst>
        <pc:docMk/>
      </pc:docMkLst>
      <pc:sldChg chg="modSp mod">
        <pc:chgData name="nguyen quang a" userId="81c76a5d4aabd278" providerId="LiveId" clId="{36CB6793-6B2D-471F-87FF-3E74792127EF}" dt="2025-06-09T10:58:43.437" v="162" actId="20577"/>
        <pc:sldMkLst>
          <pc:docMk/>
          <pc:sldMk cId="0" sldId="256"/>
        </pc:sldMkLst>
        <pc:spChg chg="mod">
          <ac:chgData name="nguyen quang a" userId="81c76a5d4aabd278" providerId="LiveId" clId="{36CB6793-6B2D-471F-87FF-3E74792127EF}" dt="2025-06-09T10:58:43.437" v="162" actId="20577"/>
          <ac:spMkLst>
            <pc:docMk/>
            <pc:sldMk cId="0" sldId="256"/>
            <ac:spMk id="85" creationId="{00000000-0000-0000-0000-000000000000}"/>
          </ac:spMkLst>
        </pc:spChg>
      </pc:sldChg>
      <pc:sldChg chg="modSp mod">
        <pc:chgData name="nguyen quang a" userId="81c76a5d4aabd278" providerId="LiveId" clId="{36CB6793-6B2D-471F-87FF-3E74792127EF}" dt="2025-06-09T10:25:31.488" v="161" actId="20577"/>
        <pc:sldMkLst>
          <pc:docMk/>
          <pc:sldMk cId="0" sldId="257"/>
        </pc:sldMkLst>
        <pc:spChg chg="mod">
          <ac:chgData name="nguyen quang a" userId="81c76a5d4aabd278" providerId="LiveId" clId="{36CB6793-6B2D-471F-87FF-3E74792127EF}" dt="2025-06-09T03:51:15.374" v="13" actId="20577"/>
          <ac:spMkLst>
            <pc:docMk/>
            <pc:sldMk cId="0" sldId="257"/>
            <ac:spMk id="94" creationId="{00000000-0000-0000-0000-000000000000}"/>
          </ac:spMkLst>
        </pc:spChg>
        <pc:spChg chg="mod">
          <ac:chgData name="nguyen quang a" userId="81c76a5d4aabd278" providerId="LiveId" clId="{36CB6793-6B2D-471F-87FF-3E74792127EF}" dt="2025-06-09T10:25:31.488" v="161" actId="20577"/>
          <ac:spMkLst>
            <pc:docMk/>
            <pc:sldMk cId="0" sldId="257"/>
            <ac:spMk id="95" creationId="{00000000-0000-0000-0000-000000000000}"/>
          </ac:spMkLst>
        </pc:spChg>
      </pc:sldChg>
      <pc:sldChg chg="modSp mod">
        <pc:chgData name="nguyen quang a" userId="81c76a5d4aabd278" providerId="LiveId" clId="{36CB6793-6B2D-471F-87FF-3E74792127EF}" dt="2025-06-11T13:43:11.709" v="172" actId="14100"/>
        <pc:sldMkLst>
          <pc:docMk/>
          <pc:sldMk cId="0" sldId="258"/>
        </pc:sldMkLst>
        <pc:spChg chg="mod">
          <ac:chgData name="nguyen quang a" userId="81c76a5d4aabd278" providerId="LiveId" clId="{36CB6793-6B2D-471F-87FF-3E74792127EF}" dt="2025-06-11T13:43:03.575" v="171" actId="255"/>
          <ac:spMkLst>
            <pc:docMk/>
            <pc:sldMk cId="0" sldId="258"/>
            <ac:spMk id="102" creationId="{00000000-0000-0000-0000-000000000000}"/>
          </ac:spMkLst>
        </pc:spChg>
        <pc:graphicFrameChg chg="mod modGraphic">
          <ac:chgData name="nguyen quang a" userId="81c76a5d4aabd278" providerId="LiveId" clId="{36CB6793-6B2D-471F-87FF-3E74792127EF}" dt="2025-06-11T13:43:11.709" v="172" actId="14100"/>
          <ac:graphicFrameMkLst>
            <pc:docMk/>
            <pc:sldMk cId="0" sldId="258"/>
            <ac:graphicFrameMk id="101" creationId="{00000000-0000-0000-0000-000000000000}"/>
          </ac:graphicFrameMkLst>
        </pc:graphicFrameChg>
      </pc:sldChg>
      <pc:sldChg chg="modSp mod">
        <pc:chgData name="nguyen quang a" userId="81c76a5d4aabd278" providerId="LiveId" clId="{36CB6793-6B2D-471F-87FF-3E74792127EF}" dt="2025-06-09T10:11:28.723" v="71" actId="20577"/>
        <pc:sldMkLst>
          <pc:docMk/>
          <pc:sldMk cId="0" sldId="259"/>
        </pc:sldMkLst>
        <pc:graphicFrameChg chg="modGraphic">
          <ac:chgData name="nguyen quang a" userId="81c76a5d4aabd278" providerId="LiveId" clId="{36CB6793-6B2D-471F-87FF-3E74792127EF}" dt="2025-06-09T10:11:28.723" v="71" actId="20577"/>
          <ac:graphicFrameMkLst>
            <pc:docMk/>
            <pc:sldMk cId="0" sldId="259"/>
            <ac:graphicFrameMk id="108" creationId="{00000000-0000-0000-0000-000000000000}"/>
          </ac:graphicFrameMkLst>
        </pc:graphicFrameChg>
      </pc:sldChg>
      <pc:sldChg chg="modSp mod">
        <pc:chgData name="nguyen quang a" userId="81c76a5d4aabd278" providerId="LiveId" clId="{36CB6793-6B2D-471F-87FF-3E74792127EF}" dt="2025-06-11T13:45:09.525" v="183" actId="20577"/>
        <pc:sldMkLst>
          <pc:docMk/>
          <pc:sldMk cId="0" sldId="263"/>
        </pc:sldMkLst>
        <pc:spChg chg="mod">
          <ac:chgData name="nguyen quang a" userId="81c76a5d4aabd278" providerId="LiveId" clId="{36CB6793-6B2D-471F-87FF-3E74792127EF}" dt="2025-06-11T13:45:09.525" v="183" actId="20577"/>
          <ac:spMkLst>
            <pc:docMk/>
            <pc:sldMk cId="0" sldId="263"/>
            <ac:spMk id="170" creationId="{00000000-0000-0000-0000-000000000000}"/>
          </ac:spMkLst>
        </pc:spChg>
      </pc:sldChg>
      <pc:sldChg chg="modSp mod">
        <pc:chgData name="nguyen quang a" userId="81c76a5d4aabd278" providerId="LiveId" clId="{36CB6793-6B2D-471F-87FF-3E74792127EF}" dt="2025-06-09T10:17:43.180" v="86" actId="255"/>
        <pc:sldMkLst>
          <pc:docMk/>
          <pc:sldMk cId="0" sldId="264"/>
        </pc:sldMkLst>
        <pc:spChg chg="mod">
          <ac:chgData name="nguyen quang a" userId="81c76a5d4aabd278" providerId="LiveId" clId="{36CB6793-6B2D-471F-87FF-3E74792127EF}" dt="2025-06-09T10:17:43.180" v="86" actId="255"/>
          <ac:spMkLst>
            <pc:docMk/>
            <pc:sldMk cId="0" sldId="264"/>
            <ac:spMk id="180" creationId="{00000000-0000-0000-0000-000000000000}"/>
          </ac:spMkLst>
        </pc:spChg>
      </pc:sldChg>
      <pc:sldChg chg="modSp mod">
        <pc:chgData name="nguyen quang a" userId="81c76a5d4aabd278" providerId="LiveId" clId="{36CB6793-6B2D-471F-87FF-3E74792127EF}" dt="2025-06-11T13:48:59.587" v="194" actId="1076"/>
        <pc:sldMkLst>
          <pc:docMk/>
          <pc:sldMk cId="0" sldId="265"/>
        </pc:sldMkLst>
        <pc:spChg chg="mod">
          <ac:chgData name="nguyen quang a" userId="81c76a5d4aabd278" providerId="LiveId" clId="{36CB6793-6B2D-471F-87FF-3E74792127EF}" dt="2025-06-11T13:48:43.916" v="193" actId="14100"/>
          <ac:spMkLst>
            <pc:docMk/>
            <pc:sldMk cId="0" sldId="265"/>
            <ac:spMk id="187" creationId="{00000000-0000-0000-0000-000000000000}"/>
          </ac:spMkLst>
        </pc:spChg>
        <pc:graphicFrameChg chg="mod modGraphic">
          <ac:chgData name="nguyen quang a" userId="81c76a5d4aabd278" providerId="LiveId" clId="{36CB6793-6B2D-471F-87FF-3E74792127EF}" dt="2025-06-11T13:48:59.587" v="194" actId="1076"/>
          <ac:graphicFrameMkLst>
            <pc:docMk/>
            <pc:sldMk cId="0" sldId="265"/>
            <ac:graphicFrameMk id="188" creationId="{00000000-0000-0000-0000-000000000000}"/>
          </ac:graphicFrameMkLst>
        </pc:graphicFrameChg>
      </pc:sldChg>
      <pc:sldChg chg="modSp mod">
        <pc:chgData name="nguyen quang a" userId="81c76a5d4aabd278" providerId="LiveId" clId="{36CB6793-6B2D-471F-87FF-3E74792127EF}" dt="2025-06-11T13:51:50.839" v="202" actId="14100"/>
        <pc:sldMkLst>
          <pc:docMk/>
          <pc:sldMk cId="0" sldId="266"/>
        </pc:sldMkLst>
        <pc:spChg chg="mod">
          <ac:chgData name="nguyen quang a" userId="81c76a5d4aabd278" providerId="LiveId" clId="{36CB6793-6B2D-471F-87FF-3E74792127EF}" dt="2025-06-11T13:49:34.084" v="195" actId="255"/>
          <ac:spMkLst>
            <pc:docMk/>
            <pc:sldMk cId="0" sldId="266"/>
            <ac:spMk id="201" creationId="{00000000-0000-0000-0000-000000000000}"/>
          </ac:spMkLst>
        </pc:spChg>
        <pc:graphicFrameChg chg="mod modGraphic">
          <ac:chgData name="nguyen quang a" userId="81c76a5d4aabd278" providerId="LiveId" clId="{36CB6793-6B2D-471F-87FF-3E74792127EF}" dt="2025-06-11T13:51:50.839" v="202" actId="14100"/>
          <ac:graphicFrameMkLst>
            <pc:docMk/>
            <pc:sldMk cId="0" sldId="266"/>
            <ac:graphicFrameMk id="202" creationId="{00000000-0000-0000-0000-000000000000}"/>
          </ac:graphicFrameMkLst>
        </pc:graphicFrameChg>
      </pc:sldChg>
      <pc:sldChg chg="modSp mod">
        <pc:chgData name="nguyen quang a" userId="81c76a5d4aabd278" providerId="LiveId" clId="{36CB6793-6B2D-471F-87FF-3E74792127EF}" dt="2025-06-11T13:54:26.639" v="213" actId="20577"/>
        <pc:sldMkLst>
          <pc:docMk/>
          <pc:sldMk cId="0" sldId="267"/>
        </pc:sldMkLst>
        <pc:spChg chg="mod">
          <ac:chgData name="nguyen quang a" userId="81c76a5d4aabd278" providerId="LiveId" clId="{36CB6793-6B2D-471F-87FF-3E74792127EF}" dt="2025-06-11T13:53:04.552" v="205" actId="27636"/>
          <ac:spMkLst>
            <pc:docMk/>
            <pc:sldMk cId="0" sldId="267"/>
            <ac:spMk id="207" creationId="{00000000-0000-0000-0000-000000000000}"/>
          </ac:spMkLst>
        </pc:spChg>
        <pc:grpChg chg="mod">
          <ac:chgData name="nguyen quang a" userId="81c76a5d4aabd278" providerId="LiveId" clId="{36CB6793-6B2D-471F-87FF-3E74792127EF}" dt="2025-06-11T13:53:17.723" v="206" actId="14100"/>
          <ac:grpSpMkLst>
            <pc:docMk/>
            <pc:sldMk cId="0" sldId="267"/>
            <ac:grpSpMk id="208" creationId="{00000000-0000-0000-0000-000000000000}"/>
          </ac:grpSpMkLst>
        </pc:grpChg>
        <pc:graphicFrameChg chg="mod modGraphic">
          <ac:chgData name="nguyen quang a" userId="81c76a5d4aabd278" providerId="LiveId" clId="{36CB6793-6B2D-471F-87FF-3E74792127EF}" dt="2025-06-11T13:54:26.639" v="213" actId="20577"/>
          <ac:graphicFrameMkLst>
            <pc:docMk/>
            <pc:sldMk cId="0" sldId="267"/>
            <ac:graphicFrameMk id="219" creationId="{00000000-0000-0000-0000-000000000000}"/>
          </ac:graphicFrameMkLst>
        </pc:graphicFrameChg>
      </pc:sldChg>
      <pc:sldChg chg="modSp mod">
        <pc:chgData name="nguyen quang a" userId="81c76a5d4aabd278" providerId="LiveId" clId="{36CB6793-6B2D-471F-87FF-3E74792127EF}" dt="2025-06-11T13:55:31.702" v="216" actId="14100"/>
        <pc:sldMkLst>
          <pc:docMk/>
          <pc:sldMk cId="0" sldId="268"/>
        </pc:sldMkLst>
        <pc:spChg chg="mod">
          <ac:chgData name="nguyen quang a" userId="81c76a5d4aabd278" providerId="LiveId" clId="{36CB6793-6B2D-471F-87FF-3E74792127EF}" dt="2025-06-11T13:55:26.093" v="215" actId="14100"/>
          <ac:spMkLst>
            <pc:docMk/>
            <pc:sldMk cId="0" sldId="268"/>
            <ac:spMk id="224" creationId="{00000000-0000-0000-0000-000000000000}"/>
          </ac:spMkLst>
        </pc:spChg>
        <pc:spChg chg="mod">
          <ac:chgData name="nguyen quang a" userId="81c76a5d4aabd278" providerId="LiveId" clId="{36CB6793-6B2D-471F-87FF-3E74792127EF}" dt="2025-06-11T13:55:31.702" v="216" actId="14100"/>
          <ac:spMkLst>
            <pc:docMk/>
            <pc:sldMk cId="0" sldId="268"/>
            <ac:spMk id="225" creationId="{00000000-0000-0000-0000-000000000000}"/>
          </ac:spMkLst>
        </pc:spChg>
      </pc:sldChg>
      <pc:sldChg chg="modSp mod">
        <pc:chgData name="nguyen quang a" userId="81c76a5d4aabd278" providerId="LiveId" clId="{36CB6793-6B2D-471F-87FF-3E74792127EF}" dt="2025-06-11T13:57:52.068" v="219" actId="14100"/>
        <pc:sldMkLst>
          <pc:docMk/>
          <pc:sldMk cId="0" sldId="270"/>
        </pc:sldMkLst>
        <pc:spChg chg="mod">
          <ac:chgData name="nguyen quang a" userId="81c76a5d4aabd278" providerId="LiveId" clId="{36CB6793-6B2D-471F-87FF-3E74792127EF}" dt="2025-06-11T13:57:32.132" v="218" actId="14100"/>
          <ac:spMkLst>
            <pc:docMk/>
            <pc:sldMk cId="0" sldId="270"/>
            <ac:spMk id="236" creationId="{00000000-0000-0000-0000-000000000000}"/>
          </ac:spMkLst>
        </pc:spChg>
        <pc:spChg chg="mod">
          <ac:chgData name="nguyen quang a" userId="81c76a5d4aabd278" providerId="LiveId" clId="{36CB6793-6B2D-471F-87FF-3E74792127EF}" dt="2025-06-11T13:57:52.068" v="219" actId="14100"/>
          <ac:spMkLst>
            <pc:docMk/>
            <pc:sldMk cId="0" sldId="270"/>
            <ac:spMk id="237" creationId="{00000000-0000-0000-0000-000000000000}"/>
          </ac:spMkLst>
        </pc:spChg>
      </pc:sldChg>
      <pc:sldChg chg="modSp">
        <pc:chgData name="nguyen quang a" userId="81c76a5d4aabd278" providerId="LiveId" clId="{36CB6793-6B2D-471F-87FF-3E74792127EF}" dt="2025-06-09T10:00:30.796" v="34"/>
        <pc:sldMkLst>
          <pc:docMk/>
          <pc:sldMk cId="0" sldId="271"/>
        </pc:sldMkLst>
        <pc:graphicFrameChg chg="mod">
          <ac:chgData name="nguyen quang a" userId="81c76a5d4aabd278" providerId="LiveId" clId="{36CB6793-6B2D-471F-87FF-3E74792127EF}" dt="2025-06-09T10:00:30.796" v="34"/>
          <ac:graphicFrameMkLst>
            <pc:docMk/>
            <pc:sldMk cId="0" sldId="271"/>
            <ac:graphicFrameMk id="244" creationId="{00000000-0000-0000-0000-000000000000}"/>
          </ac:graphicFrameMkLst>
        </pc:graphicFrameChg>
      </pc:sldChg>
      <pc:sldChg chg="modSp mod">
        <pc:chgData name="nguyen quang a" userId="81c76a5d4aabd278" providerId="LiveId" clId="{36CB6793-6B2D-471F-87FF-3E74792127EF}" dt="2025-06-11T13:59:09.016" v="234" actId="27636"/>
        <pc:sldMkLst>
          <pc:docMk/>
          <pc:sldMk cId="0" sldId="273"/>
        </pc:sldMkLst>
        <pc:spChg chg="mod">
          <ac:chgData name="nguyen quang a" userId="81c76a5d4aabd278" providerId="LiveId" clId="{36CB6793-6B2D-471F-87FF-3E74792127EF}" dt="2025-06-09T03:58:49.734" v="19" actId="27636"/>
          <ac:spMkLst>
            <pc:docMk/>
            <pc:sldMk cId="0" sldId="273"/>
            <ac:spMk id="258" creationId="{00000000-0000-0000-0000-000000000000}"/>
          </ac:spMkLst>
        </pc:spChg>
        <pc:spChg chg="mod">
          <ac:chgData name="nguyen quang a" userId="81c76a5d4aabd278" providerId="LiveId" clId="{36CB6793-6B2D-471F-87FF-3E74792127EF}" dt="2025-06-11T13:59:09.016" v="234" actId="27636"/>
          <ac:spMkLst>
            <pc:docMk/>
            <pc:sldMk cId="0" sldId="273"/>
            <ac:spMk id="25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474128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529911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dirty="0"/>
          </a:p>
        </p:txBody>
      </p:sp>
      <p:sp>
        <p:nvSpPr>
          <p:cNvPr id="185" name="Google Shape;185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hu-HU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587396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1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hu-HU" sz="1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Isten, Tôổ quốc és család</a:t>
            </a:r>
            <a:r>
              <a:rPr lang="en-US" sz="1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” =“</a:t>
            </a:r>
            <a:r>
              <a:rPr lang="en-US" sz="1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Thượng</a:t>
            </a:r>
            <a:r>
              <a:rPr lang="en-US" sz="1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đế</a:t>
            </a:r>
            <a:r>
              <a:rPr lang="hu-HU" sz="1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1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tổ</a:t>
            </a:r>
            <a:r>
              <a:rPr lang="en-US" sz="1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quốc</a:t>
            </a:r>
            <a:r>
              <a:rPr lang="en-US" sz="1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hu-HU" sz="1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và </a:t>
            </a:r>
            <a:r>
              <a:rPr lang="en-US" sz="1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gia</a:t>
            </a:r>
            <a:r>
              <a:rPr lang="en-US" sz="1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đình</a:t>
            </a:r>
            <a:r>
              <a:rPr lang="en-US" sz="1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” </a:t>
            </a:r>
            <a:r>
              <a:rPr lang="en-US" sz="1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là</a:t>
            </a:r>
            <a:r>
              <a:rPr lang="en-US" sz="1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khẩu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hiệu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chính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của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chế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độ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Fidesz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ở Hungary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theo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kiểu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“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độc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lập-tự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do-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hạnh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phúc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”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của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Việt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Nam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là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hệ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giá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trị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cốt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lõi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của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chế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baseline="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độ</a:t>
            </a:r>
            <a:r>
              <a:rPr lang="en-US" sz="1200" b="1" baseline="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dirty="0"/>
          </a:p>
        </p:txBody>
      </p:sp>
      <p:sp>
        <p:nvSpPr>
          <p:cNvPr id="199" name="Google Shape;19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hu-HU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30213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075181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613872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363649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94372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0" name="Google Shape;240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21419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020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927421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35692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52445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16870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6536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91617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38673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177312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57721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24237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dia">
  <p:cSld name="Címdia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ép képaláírással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0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0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0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3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 és függőleges szöveg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1"/>
          <p:cNvSpPr txBox="1">
            <a:spLocks noGrp="1"/>
          </p:cNvSpPr>
          <p:nvPr>
            <p:ph type="body" idx="1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üggőleges cím és szöveg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2"/>
          <p:cNvSpPr txBox="1">
            <a:spLocks noGrp="1"/>
          </p:cNvSpPr>
          <p:nvPr>
            <p:ph type="title"/>
          </p:nvPr>
        </p:nvSpPr>
        <p:spPr>
          <a:xfrm rot="5400000">
            <a:off x="5463778" y="1371601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2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599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ím és tartalom" type="obj">
  <p:cSld name="OBJEC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2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 és tartalom">
  <p:cSld name="Cím és tartalom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Összehasonlítás" type="twoTxTwoObj">
  <p:cSld name="TWO_OBJECTS_WITH_TEX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4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6" name="Google Shape;26;p24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27" name="Google Shape;27;p24"/>
          <p:cNvSpPr txBox="1">
            <a:spLocks noGrp="1"/>
          </p:cNvSpPr>
          <p:nvPr>
            <p:ph type="body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body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29" name="Google Shape;29;p2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zakaszfejléc" type="secHead">
  <p:cSld name="SECTION_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5"/>
          <p:cNvSpPr txBox="1"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5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2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tartalomrész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1" name="Google Shape;41;p26"/>
          <p:cNvSpPr txBox="1">
            <a:spLocks noGrp="1"/>
          </p:cNvSpPr>
          <p:nvPr>
            <p:ph type="body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2" name="Google Shape;42;p26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6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sak cím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7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Üres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rtalomrész képaláírással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9"/>
          <p:cNvSpPr txBox="1"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9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9"/>
          <p:cNvSpPr txBox="1">
            <a:spLocks noGrp="1"/>
          </p:cNvSpPr>
          <p:nvPr>
            <p:ph type="body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2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stcommunistregimes.com/hu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 descr="A képen vázlat, művészet, fekete-fehér látható&#10;&#10;Automatikusan generált leírás közepes megbízhatóságga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107950" y="1635645"/>
            <a:ext cx="8928100" cy="150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4400"/>
              <a:buFont typeface="Open Sans"/>
              <a:buNone/>
            </a:pP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GIẢI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PHẪU</a:t>
            </a:r>
            <a:r>
              <a:rPr lang="en-US" sz="3200" b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CÁC 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CHẾ ĐỘ HẬU CỘNG SẢN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4400"/>
              <a:buFont typeface="Open Sans"/>
              <a:buNone/>
            </a:pPr>
            <a:endParaRPr lang="en-US" sz="3200" b="1" dirty="0">
              <a:solidFill>
                <a:srgbClr val="8D503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4400"/>
              <a:buFont typeface="Open Sans"/>
              <a:buNone/>
            </a:pP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Ý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thức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hệ</a:t>
            </a:r>
            <a:r>
              <a:rPr lang="hu-HU" sz="3200" b="1" i="0" u="none" strike="noStrike" cap="none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và ch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ủ</a:t>
            </a:r>
            <a:r>
              <a:rPr lang="hu-HU" sz="3200" b="1" i="0" u="none" strike="noStrike" cap="none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nghĩa dân túy</a:t>
            </a:r>
            <a:endParaRPr sz="3200" dirty="0"/>
          </a:p>
        </p:txBody>
      </p:sp>
      <p:sp>
        <p:nvSpPr>
          <p:cNvPr id="86" name="Google Shape;86;p1"/>
          <p:cNvSpPr/>
          <p:nvPr/>
        </p:nvSpPr>
        <p:spPr>
          <a:xfrm>
            <a:off x="8388424" y="4371950"/>
            <a:ext cx="647626" cy="662010"/>
          </a:xfrm>
          <a:prstGeom prst="rect">
            <a:avLst/>
          </a:prstGeom>
          <a:solidFill>
            <a:srgbClr val="D1C9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8526957" y="4266337"/>
            <a:ext cx="370559" cy="877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5100" b="1" i="0" u="none" strike="noStrike" cap="none">
                <a:solidFill>
                  <a:srgbClr val="EFEAE4"/>
                </a:solidFill>
                <a:latin typeface="Open Sans"/>
                <a:ea typeface="Open Sans"/>
                <a:cs typeface="Open Sans"/>
                <a:sym typeface="Open Sans"/>
              </a:rPr>
              <a:t>4</a:t>
            </a:r>
            <a:endParaRPr sz="5100" b="1" i="0" u="none" strike="noStrike" cap="none">
              <a:solidFill>
                <a:srgbClr val="EFEAE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107950" y="2571750"/>
            <a:ext cx="8928100" cy="2462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 b="1" i="0" u="none" strike="noStrike" cap="none" dirty="0">
              <a:solidFill>
                <a:srgbClr val="8D503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 b="1" i="0" u="none" strike="noStrike" cap="none" dirty="0">
              <a:solidFill>
                <a:srgbClr val="8D503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 b="1" i="0" u="none" strike="noStrike" cap="none" dirty="0">
              <a:solidFill>
                <a:srgbClr val="8D503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algn="ctr">
              <a:buClr>
                <a:srgbClr val="8D503B"/>
              </a:buClr>
              <a:buSzPts val="2000"/>
            </a:pPr>
            <a:r>
              <a:rPr lang="hu-HU" sz="2000" b="1">
                <a:solidFill>
                  <a:srgbClr val="8D503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https://www.postcommunistregimes.com/talks-magyar-hungarian/</a:t>
            </a:r>
            <a:endParaRPr lang="en-US" sz="2000" b="1" i="0" u="none" strike="noStrike" cap="none">
              <a:solidFill>
                <a:srgbClr val="8D503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2000"/>
              <a:buFont typeface="Open Sans"/>
              <a:buNone/>
            </a:pPr>
            <a:r>
              <a:rPr lang="hu-HU" sz="2000" b="1" i="0" u="none" strike="noStrike" cap="none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Magyar Bálint – Madlovics Bálint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2000"/>
              <a:buFont typeface="Open Sans"/>
              <a:buNone/>
            </a:pPr>
            <a:r>
              <a:rPr lang="hu-HU" sz="2000" b="1" i="0" u="none" strike="noStrike" cap="none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CEU Demokrácia Intézet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 b="1" i="0" u="none" strike="noStrike" cap="none" dirty="0">
              <a:solidFill>
                <a:srgbClr val="8D503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2000"/>
              <a:buFont typeface="Open Sans"/>
              <a:buNone/>
            </a:pPr>
            <a:r>
              <a:rPr lang="hu-HU" sz="2000" b="1" i="0" u="none" strike="noStrike" cap="none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Bibó István Szabadegyetem, 2024. április 8.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0"/>
          <p:cNvSpPr txBox="1">
            <a:spLocks noGrp="1"/>
          </p:cNvSpPr>
          <p:nvPr>
            <p:ph type="title" idx="4294967295"/>
          </p:nvPr>
        </p:nvSpPr>
        <p:spPr>
          <a:xfrm>
            <a:off x="107950" y="0"/>
            <a:ext cx="8928100" cy="503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None/>
            </a:pPr>
            <a:r>
              <a:rPr lang="en-US" sz="2000" b="1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-US" sz="2000" b="1" dirty="0" err="1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Không</a:t>
            </a:r>
            <a:r>
              <a:rPr lang="en-US" sz="2000" b="1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có</a:t>
            </a:r>
            <a:r>
              <a:rPr lang="en-US" sz="2000" b="1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các</a:t>
            </a:r>
            <a:r>
              <a:rPr lang="en-US" sz="2000" b="1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ràng</a:t>
            </a:r>
            <a:r>
              <a:rPr lang="en-US" sz="2000" b="1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buộc</a:t>
            </a:r>
            <a:r>
              <a:rPr lang="en-US" sz="2000" b="1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đạo</a:t>
            </a:r>
            <a:r>
              <a:rPr lang="en-US" sz="2000" b="1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đức</a:t>
            </a:r>
            <a:r>
              <a:rPr lang="hu-HU" sz="2000" b="1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”:</a:t>
            </a:r>
            <a:r>
              <a:rPr lang="en-US" sz="2000" b="1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chính</a:t>
            </a:r>
            <a:r>
              <a:rPr lang="en-US" sz="2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trị</a:t>
            </a:r>
            <a:r>
              <a:rPr lang="en-US" sz="2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kinh</a:t>
            </a:r>
            <a:r>
              <a:rPr lang="en-US" sz="2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tế</a:t>
            </a:r>
            <a:r>
              <a:rPr lang="en-US" sz="2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học</a:t>
            </a:r>
            <a:r>
              <a:rPr lang="en-US" sz="2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bêu</a:t>
            </a:r>
            <a:r>
              <a:rPr lang="en-US" sz="2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xấu</a:t>
            </a:r>
            <a:endParaRPr sz="2000" dirty="0"/>
          </a:p>
        </p:txBody>
      </p:sp>
      <p:graphicFrame>
        <p:nvGraphicFramePr>
          <p:cNvPr id="188" name="Google Shape;188;p10"/>
          <p:cNvGraphicFramePr/>
          <p:nvPr>
            <p:extLst>
              <p:ext uri="{D42A27DB-BD31-4B8C-83A1-F6EECF244321}">
                <p14:modId xmlns:p14="http://schemas.microsoft.com/office/powerpoint/2010/main" val="2021115494"/>
              </p:ext>
            </p:extLst>
          </p:nvPr>
        </p:nvGraphicFramePr>
        <p:xfrm>
          <a:off x="107950" y="503920"/>
          <a:ext cx="8928975" cy="3765330"/>
        </p:xfrm>
        <a:graphic>
          <a:graphicData uri="http://schemas.openxmlformats.org/drawingml/2006/table">
            <a:tbl>
              <a:tblPr>
                <a:noFill/>
                <a:tableStyleId>{4B9D4EEE-7A68-4DE8-AA12-86C69A01DFEF}</a:tableStyleId>
              </a:tblPr>
              <a:tblGrid>
                <a:gridCol w="99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5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3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21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247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12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3792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84819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600"/>
                        <a:buFont typeface="Arial"/>
                        <a:buNone/>
                      </a:pP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800" u="none" strike="noStrike" cap="none" dirty="0"/>
                    </a:p>
                  </a:txBody>
                  <a:tcPr marL="36200" marR="36200" marT="36200" marB="36200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Chiều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của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đường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nứt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(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khả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năng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phân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biệt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“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chúng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tao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” 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và 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chúng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nó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”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)</a:t>
                      </a:r>
                      <a:endParaRPr sz="14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400"/>
                        <a:buFont typeface="Arial"/>
                        <a:buNone/>
                      </a:pP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khả năng gây sợ hãi</a:t>
                      </a:r>
                      <a:endParaRPr sz="1400" u="none" strike="noStrike" cap="none" dirty="0"/>
                    </a:p>
                  </a:txBody>
                  <a:tcPr marL="36200" marR="36200" marT="36200" marB="362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400"/>
                        <a:buFont typeface="Arial"/>
                        <a:buNone/>
                      </a:pP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khả năng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lên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tiếng</a:t>
                      </a:r>
                      <a:endParaRPr sz="14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9B178">
                        <a:alpha val="49411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400"/>
                        <a:buFont typeface="Arial"/>
                        <a:buNone/>
                      </a:pP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Panel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ý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thức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hệ</a:t>
                      </a:r>
                      <a:endParaRPr sz="14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AA9D">
                        <a:alpha val="4941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976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050"/>
                        <a:buFont typeface="Arial"/>
                        <a:buNone/>
                      </a:pPr>
                      <a:r>
                        <a:rPr lang="en-US" sz="1000" b="1" u="none" strike="noStrike" cap="none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Sắc</a:t>
                      </a:r>
                      <a:r>
                        <a:rPr lang="en-US" sz="10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tộc</a:t>
                      </a:r>
                      <a:endParaRPr sz="1000" u="none" strike="noStrike" cap="none" dirty="0"/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050"/>
                        <a:buFont typeface="Arial"/>
                        <a:buNone/>
                      </a:pPr>
                      <a:r>
                        <a:rPr lang="hu-HU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Tôn giáo</a:t>
                      </a:r>
                      <a:endParaRPr sz="1000" u="none" strike="noStrike" cap="none" dirty="0"/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050"/>
                        <a:buFont typeface="Arial"/>
                        <a:buNone/>
                      </a:pPr>
                      <a:r>
                        <a:rPr lang="hu-HU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Ngôn ngữ</a:t>
                      </a:r>
                      <a:endParaRPr sz="1000" u="none" strike="noStrike" cap="none" dirty="0"/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050"/>
                        <a:buFont typeface="Arial"/>
                        <a:buNone/>
                      </a:pPr>
                      <a:r>
                        <a:rPr lang="vi-VN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Thiên hướng tình dục</a:t>
                      </a:r>
                      <a:endParaRPr sz="1000" u="none" strike="noStrike" cap="none" dirty="0"/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050"/>
                        <a:buFont typeface="Arial"/>
                        <a:buNone/>
                      </a:pPr>
                      <a:r>
                        <a:rPr lang="hu-HU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Truyền thống văn hóa</a:t>
                      </a:r>
                      <a:endParaRPr sz="1000" u="none" strike="noStrike" cap="none" dirty="0"/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050"/>
                        <a:buFont typeface="Arial"/>
                        <a:buNone/>
                      </a:pPr>
                      <a:r>
                        <a:rPr lang="hu-HU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địa vị xã hội</a:t>
                      </a:r>
                      <a:endParaRPr sz="1000" u="none" strike="noStrike" cap="none" dirty="0"/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83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vi-VN" sz="1000" b="1" i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Người bị thiệt thòi/bị tước đoạt về mặt xã hội </a:t>
                      </a:r>
                      <a:endParaRPr sz="1000" b="1" i="1" u="none" strike="noStrike" cap="none" dirty="0">
                        <a:solidFill>
                          <a:srgbClr val="50412B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200" marR="36200" marT="36200" marB="36200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9B178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000" b="1" u="none" strike="noStrike" cap="none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Thiếu</a:t>
                      </a:r>
                      <a:r>
                        <a:rPr lang="en-US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u="none" strike="noStrike" cap="none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đoàn</a:t>
                      </a:r>
                      <a:r>
                        <a:rPr lang="en-US" sz="10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kết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AA9D">
                        <a:alpha val="4941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169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000" b="1" i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</a:t>
                      </a:r>
                      <a:r>
                        <a:rPr lang="vi-VN" sz="1000" b="1" i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gười</a:t>
                      </a:r>
                      <a:r>
                        <a:rPr lang="en-US" sz="1000" b="1" i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hu-HU" sz="1000" b="1" i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LMBTQ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9B178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000" b="1" u="none" strike="noStrike" cap="none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Ghét</a:t>
                      </a:r>
                      <a:r>
                        <a:rPr lang="en-US" sz="10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đồng</a:t>
                      </a:r>
                      <a:r>
                        <a:rPr lang="en-US" sz="10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tính</a:t>
                      </a:r>
                      <a:r>
                        <a:rPr lang="en-US" sz="10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luyến</a:t>
                      </a:r>
                      <a:r>
                        <a:rPr lang="en-US" sz="10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ái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AA9D">
                        <a:alpha val="4941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169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000" b="1" i="1" u="none" strike="noStrike" cap="none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Các</a:t>
                      </a:r>
                      <a:r>
                        <a:rPr lang="en-US" sz="1000" b="1" i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i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thiểu</a:t>
                      </a:r>
                      <a:r>
                        <a:rPr lang="en-US" sz="1000" b="1" i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i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số</a:t>
                      </a:r>
                      <a:r>
                        <a:rPr lang="en-US" sz="1000" b="1" i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i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</a:t>
                      </a:r>
                      <a:r>
                        <a:rPr lang="hu-HU" sz="1000" b="1" i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ôn giáo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XXX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XXX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9B178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000" b="1" u="none" strike="noStrike" cap="none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Bài</a:t>
                      </a:r>
                      <a:r>
                        <a:rPr lang="en-US" sz="10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Do </a:t>
                      </a:r>
                      <a:r>
                        <a:rPr lang="en-US" sz="1000" b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thái</a:t>
                      </a:r>
                      <a:r>
                        <a:rPr lang="en-US" sz="1000" b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, v.v.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AA9D">
                        <a:alpha val="4941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83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000" b="1" i="1" u="none" strike="noStrike" cap="none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Các</a:t>
                      </a:r>
                      <a:r>
                        <a:rPr lang="en-US" sz="1000" b="1" i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i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thiểu</a:t>
                      </a:r>
                      <a:r>
                        <a:rPr lang="en-US" sz="1000" b="1" i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i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số</a:t>
                      </a:r>
                      <a:r>
                        <a:rPr lang="en-US" sz="1000" b="1" i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i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sắc</a:t>
                      </a:r>
                      <a:r>
                        <a:rPr lang="en-US" sz="1000" b="1" i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i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tộc</a:t>
                      </a:r>
                      <a:r>
                        <a:rPr lang="en-US" sz="1000" b="1" i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/</a:t>
                      </a:r>
                      <a:r>
                        <a:rPr lang="en-US" sz="1000" b="1" i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chủng</a:t>
                      </a:r>
                      <a:r>
                        <a:rPr lang="en-US" sz="1000" b="1" i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i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tộc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XXXX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XXX</a:t>
                      </a:r>
                      <a:endParaRPr sz="1000" u="none" strike="noStrike" cap="none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9B178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chủ nghĩa kỳ thị chủng tộc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AA9D">
                        <a:alpha val="4941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963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000" b="1" i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</a:t>
                      </a:r>
                      <a:r>
                        <a:rPr lang="vi-VN" sz="1000" b="1" i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hững người</a:t>
                      </a:r>
                      <a:r>
                        <a:rPr lang="en-US" sz="1000" b="1" i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i="1" u="none" strike="noStrike" cap="none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tị</a:t>
                      </a:r>
                      <a:r>
                        <a:rPr lang="en-US" sz="1000" b="1" i="1" u="none" strike="noStrike" cap="none" baseline="0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i="1" u="none" strike="noStrike" cap="none" baseline="0" dirty="0" err="1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nạn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XXXXX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B95A1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hu-HU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9B178">
                        <a:alpha val="4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200"/>
                        <a:buFont typeface="Arial"/>
                        <a:buNone/>
                      </a:pPr>
                      <a:r>
                        <a:rPr lang="vi-VN" sz="1000" b="1" u="none" strike="noStrike" cap="none" dirty="0">
                          <a:solidFill>
                            <a:srgbClr val="50412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thù ghét người nước ngoài</a:t>
                      </a:r>
                      <a:endParaRPr sz="1000" u="none" strike="noStrike" cap="none" dirty="0"/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AA9D">
                        <a:alpha val="4941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9" name="Google Shape;189;p10"/>
          <p:cNvSpPr txBox="1"/>
          <p:nvPr/>
        </p:nvSpPr>
        <p:spPr>
          <a:xfrm>
            <a:off x="72007" y="4607707"/>
            <a:ext cx="1242747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412B"/>
              </a:buClr>
              <a:buSzPts val="1100"/>
              <a:buFont typeface="Arial"/>
              <a:buNone/>
            </a:pPr>
            <a:r>
              <a:rPr lang="hu-HU" sz="1000" b="1" i="0" u="sng" strike="noStrike" cap="none" dirty="0">
                <a:solidFill>
                  <a:srgbClr val="50412B"/>
                </a:solidFill>
                <a:latin typeface="Arial"/>
                <a:ea typeface="Arial"/>
                <a:cs typeface="Arial"/>
                <a:sym typeface="Arial"/>
              </a:rPr>
              <a:t>giải thích ký hiệu:</a:t>
            </a:r>
            <a:endParaRPr sz="1000" b="1" i="0" u="sng" strike="noStrike" cap="none" dirty="0">
              <a:solidFill>
                <a:srgbClr val="50412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0"/>
          <p:cNvSpPr/>
          <p:nvPr/>
        </p:nvSpPr>
        <p:spPr>
          <a:xfrm>
            <a:off x="1256236" y="4688333"/>
            <a:ext cx="288032" cy="143669"/>
          </a:xfrm>
          <a:prstGeom prst="rect">
            <a:avLst/>
          </a:prstGeom>
          <a:solidFill>
            <a:srgbClr val="6B95A1">
              <a:alpha val="49411"/>
            </a:srgbClr>
          </a:solidFill>
          <a:ln w="12700" cap="flat" cmpd="sng">
            <a:solidFill>
              <a:srgbClr val="B3AA9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10"/>
          <p:cNvSpPr/>
          <p:nvPr/>
        </p:nvSpPr>
        <p:spPr>
          <a:xfrm>
            <a:off x="2771800" y="4673367"/>
            <a:ext cx="288032" cy="143669"/>
          </a:xfrm>
          <a:prstGeom prst="rect">
            <a:avLst/>
          </a:prstGeom>
          <a:solidFill>
            <a:srgbClr val="E9B178">
              <a:alpha val="49411"/>
            </a:srgbClr>
          </a:solidFill>
          <a:ln w="12700" cap="flat" cmpd="sng">
            <a:solidFill>
              <a:srgbClr val="B3AA9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10"/>
          <p:cNvSpPr/>
          <p:nvPr/>
        </p:nvSpPr>
        <p:spPr>
          <a:xfrm>
            <a:off x="4513480" y="4673366"/>
            <a:ext cx="288032" cy="143669"/>
          </a:xfrm>
          <a:prstGeom prst="rect">
            <a:avLst/>
          </a:prstGeom>
          <a:solidFill>
            <a:srgbClr val="B3AA9D">
              <a:alpha val="49411"/>
            </a:srgbClr>
          </a:solidFill>
          <a:ln w="12700" cap="flat" cmpd="sng">
            <a:solidFill>
              <a:srgbClr val="B3AA9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10"/>
          <p:cNvSpPr txBox="1"/>
          <p:nvPr/>
        </p:nvSpPr>
        <p:spPr>
          <a:xfrm>
            <a:off x="1544268" y="4612129"/>
            <a:ext cx="1371548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412B"/>
              </a:buClr>
              <a:buSzPts val="1100"/>
              <a:buFont typeface="Arial"/>
              <a:buNone/>
            </a:pPr>
            <a:r>
              <a:rPr lang="hu-HU" sz="1100" b="1" i="0" u="none" strike="noStrike" cap="none" dirty="0">
                <a:solidFill>
                  <a:srgbClr val="50412B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hu-HU" sz="1000" b="1" i="0" u="none" strike="noStrike" cap="none" dirty="0">
                <a:solidFill>
                  <a:srgbClr val="50412B"/>
                </a:solidFill>
                <a:latin typeface="Arial"/>
                <a:ea typeface="Arial"/>
                <a:cs typeface="Arial"/>
                <a:sym typeface="Arial"/>
              </a:rPr>
              <a:t>nhân tố giảm nhẹ</a:t>
            </a:r>
            <a:endParaRPr sz="1000" b="1" i="0" u="none" strike="noStrike" cap="none" dirty="0">
              <a:solidFill>
                <a:srgbClr val="50412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10"/>
          <p:cNvSpPr txBox="1"/>
          <p:nvPr/>
        </p:nvSpPr>
        <p:spPr>
          <a:xfrm>
            <a:off x="3046345" y="4607707"/>
            <a:ext cx="1525655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412B"/>
              </a:buClr>
              <a:buSzPts val="1100"/>
              <a:buFont typeface="Arial"/>
              <a:buNone/>
            </a:pPr>
            <a:r>
              <a:rPr lang="hu-HU" sz="1100" b="1" i="0" u="none" strike="noStrike" cap="none" dirty="0">
                <a:solidFill>
                  <a:srgbClr val="50412B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hu-HU" sz="1000" b="1" i="0" u="none" strike="noStrike" cap="none" dirty="0">
                <a:solidFill>
                  <a:srgbClr val="50412B"/>
                </a:solidFill>
                <a:latin typeface="Arial"/>
                <a:ea typeface="Arial"/>
                <a:cs typeface="Arial"/>
                <a:sym typeface="Arial"/>
              </a:rPr>
              <a:t>nhân tố cản trở</a:t>
            </a:r>
            <a:endParaRPr sz="1000" b="1" i="0" u="none" strike="noStrike" cap="none" dirty="0">
              <a:solidFill>
                <a:srgbClr val="50412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10"/>
          <p:cNvSpPr txBox="1"/>
          <p:nvPr/>
        </p:nvSpPr>
        <p:spPr>
          <a:xfrm>
            <a:off x="4801513" y="4614396"/>
            <a:ext cx="1354663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412B"/>
              </a:buClr>
              <a:buSzPts val="1100"/>
              <a:buFont typeface="Arial"/>
              <a:buNone/>
            </a:pPr>
            <a:r>
              <a:rPr lang="hu-HU" sz="1100" b="1" i="0" u="none" strike="noStrike" cap="none" dirty="0">
                <a:solidFill>
                  <a:srgbClr val="50412B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hu-HU" sz="1000" b="1" i="0" u="none" strike="noStrike" cap="none" dirty="0">
                <a:solidFill>
                  <a:srgbClr val="50412B"/>
                </a:solidFill>
                <a:latin typeface="Arial"/>
                <a:ea typeface="Arial"/>
                <a:cs typeface="Arial"/>
                <a:sym typeface="Arial"/>
              </a:rPr>
              <a:t>mang ý thức hệ</a:t>
            </a:r>
            <a:endParaRPr sz="1000" b="1" i="0" u="none" strike="noStrike" cap="none" dirty="0">
              <a:solidFill>
                <a:srgbClr val="50412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 txBox="1">
            <a:spLocks noGrp="1"/>
          </p:cNvSpPr>
          <p:nvPr>
            <p:ph type="title" idx="4294967295"/>
          </p:nvPr>
        </p:nvSpPr>
        <p:spPr>
          <a:xfrm>
            <a:off x="-338455" y="25116"/>
            <a:ext cx="9820910" cy="502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None/>
            </a:pPr>
            <a:r>
              <a:rPr lang="en-US" sz="2400" b="1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“T</a:t>
            </a:r>
            <a:r>
              <a:rPr lang="hu-HU" sz="2400" b="1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ập thể”:</a:t>
            </a:r>
            <a:r>
              <a:rPr lang="hu-HU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chức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năng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của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“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Thượng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đế</a:t>
            </a:r>
            <a:r>
              <a:rPr lang="hu-HU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tổ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quốc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hu-HU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và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gia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đình</a:t>
            </a:r>
            <a:r>
              <a:rPr lang="hu-HU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”</a:t>
            </a:r>
            <a:endParaRPr sz="2400" dirty="0"/>
          </a:p>
        </p:txBody>
      </p:sp>
      <p:graphicFrame>
        <p:nvGraphicFramePr>
          <p:cNvPr id="202" name="Google Shape;202;p11"/>
          <p:cNvGraphicFramePr/>
          <p:nvPr>
            <p:extLst>
              <p:ext uri="{D42A27DB-BD31-4B8C-83A1-F6EECF244321}">
                <p14:modId xmlns:p14="http://schemas.microsoft.com/office/powerpoint/2010/main" val="1336963270"/>
              </p:ext>
            </p:extLst>
          </p:nvPr>
        </p:nvGraphicFramePr>
        <p:xfrm>
          <a:off x="107950" y="527436"/>
          <a:ext cx="8850420" cy="4526320"/>
        </p:xfrm>
        <a:graphic>
          <a:graphicData uri="http://schemas.openxmlformats.org/drawingml/2006/table">
            <a:tbl>
              <a:tblPr>
                <a:noFill/>
                <a:tableStyleId>{4B9D4EEE-7A68-4DE8-AA12-86C69A01DFEF}</a:tableStyleId>
              </a:tblPr>
              <a:tblGrid>
                <a:gridCol w="969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54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63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692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155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800"/>
                        <a:buFont typeface="Calibri"/>
                        <a:buNone/>
                      </a:pPr>
                      <a:r>
                        <a:rPr lang="hu-HU" sz="1800" b="1" i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Panel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D7C85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Nội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dung </a:t>
                      </a:r>
                      <a:r>
                        <a:rPr lang="en-US" sz="18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hu-HU" sz="18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panel </a:t>
                      </a:r>
                      <a:r>
                        <a:rPr lang="en-US" sz="1800" b="1" i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dân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túy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D7C85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Chức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năng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8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panel </a:t>
                      </a:r>
                      <a:r>
                        <a:rPr lang="en-US" sz="1800" b="1" i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dân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túy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D7C85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nhóm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bị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8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panel </a:t>
                      </a:r>
                      <a:r>
                        <a:rPr lang="en-US" sz="1800" b="1" i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dân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túy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0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bêu</a:t>
                      </a:r>
                      <a:r>
                        <a:rPr lang="en-US" sz="20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0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xấu</a:t>
                      </a:r>
                      <a:r>
                        <a:rPr lang="en-US" sz="20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189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D7C85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Thượng</a:t>
                      </a:r>
                      <a:r>
                        <a:rPr lang="en-US" sz="2000" b="1" i="0" u="none" strike="noStrike" cap="none" baseline="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000" b="1" i="0" u="none" strike="noStrike" cap="none" baseline="0" dirty="0" err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đế</a:t>
                      </a:r>
                      <a:r>
                        <a:rPr lang="en-US" sz="2000" b="1" i="0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600" b="1" i="0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</a:t>
                      </a:r>
                      <a:r>
                        <a:rPr lang="en-US" sz="1600" b="1" i="0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cộng</a:t>
                      </a:r>
                      <a:r>
                        <a:rPr lang="en-US" sz="1600" b="1" i="0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0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đồng</a:t>
                      </a:r>
                      <a:r>
                        <a:rPr lang="en-US" sz="1600" b="1" i="0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0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tâm</a:t>
                      </a:r>
                      <a:r>
                        <a:rPr lang="en-US" sz="1600" b="1" i="0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0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linh</a:t>
                      </a:r>
                      <a:r>
                        <a:rPr lang="en-US" sz="1600" b="1" i="0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0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siêu</a:t>
                      </a:r>
                      <a:r>
                        <a:rPr lang="en-US" sz="1600" b="1" i="0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0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việt</a:t>
                      </a:r>
                      <a:r>
                        <a:rPr lang="hu-HU" sz="1600" b="1" i="0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Lập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trường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đạo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đức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600"/>
                        <a:buFont typeface="Calibri"/>
                        <a:buNone/>
                      </a:pP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(i)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tước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đoạt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tính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có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thể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chấp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nhận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đạo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đức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đối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thủ</a:t>
                      </a:r>
                      <a:b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(ii)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chính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sách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cạnh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tranh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không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còn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có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thể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tranh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cãi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được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nữa</a:t>
                      </a:r>
                      <a:endParaRPr lang="hu-HU" sz="2000" b="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600"/>
                        <a:buFont typeface="Calibri"/>
                        <a:buNone/>
                      </a:pPr>
                      <a:r>
                        <a:rPr lang="hu-HU" sz="2000" b="0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Calibri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hu-HU" sz="20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000" b="1" u="none" strike="noStrike" cap="none" dirty="0">
                          <a:solidFill>
                            <a:srgbClr val="8D503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TRANH LUẬN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</a:t>
                      </a:r>
                      <a:r>
                        <a:rPr lang="vi-VN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hững người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vô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thần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nhà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khai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phóng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v.v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175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D7C85"/>
                        </a:buClr>
                        <a:buSzPts val="2000"/>
                        <a:buFont typeface="Calibri"/>
                        <a:buNone/>
                      </a:pPr>
                      <a:r>
                        <a:rPr lang="hu-HU" sz="2000" b="1" i="0" u="none" strike="noStrike" cap="none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Tổ quốc</a:t>
                      </a:r>
                      <a:endParaRPr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D7C85"/>
                        </a:buClr>
                        <a:buSzPts val="1600"/>
                        <a:buFont typeface="Calibri"/>
                        <a:buNone/>
                      </a:pPr>
                      <a:r>
                        <a:rPr lang="hu-HU" sz="1600" b="1" i="0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</a:t>
                      </a:r>
                      <a:r>
                        <a:rPr lang="en-US" sz="1600" b="1" i="0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cộng</a:t>
                      </a:r>
                      <a:r>
                        <a:rPr lang="en-US" sz="1600" b="1" i="0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0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đồng</a:t>
                      </a:r>
                      <a:r>
                        <a:rPr lang="en-US" sz="1600" b="1" i="0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0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dân</a:t>
                      </a:r>
                      <a:r>
                        <a:rPr lang="en-US" sz="1600" b="1" i="0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0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tộc</a:t>
                      </a:r>
                      <a:r>
                        <a:rPr lang="hu-HU" sz="1600" b="1" i="0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gia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tộc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chính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trị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nhận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con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nuôi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600"/>
                        <a:buFont typeface="Calibri"/>
                        <a:buNone/>
                      </a:pP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(i)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Loại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trừ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đối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lập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khỏi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dân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tộc</a:t>
                      </a:r>
                      <a:b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(ii)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Chấm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dứt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trách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nhiệm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giải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trình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nhà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lãnh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đạo</a:t>
                      </a:r>
                      <a:endParaRPr sz="2000" b="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2000"/>
                        <a:buFont typeface="Calibri"/>
                        <a:buNone/>
                      </a:pPr>
                      <a:r>
                        <a:rPr lang="hu-HU" sz="2000" b="1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Calibri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hu-HU" sz="20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000" b="1" u="none" strike="noStrike" cap="none" dirty="0">
                          <a:solidFill>
                            <a:srgbClr val="8D503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TRƯỜNG</a:t>
                      </a:r>
                      <a:r>
                        <a:rPr lang="en-US" sz="2000" b="1" u="none" strike="noStrike" cap="none" baseline="0" dirty="0">
                          <a:solidFill>
                            <a:srgbClr val="8D503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CHUYỂN ĐỘNG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đảng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đối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lập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xã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hội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dân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sự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NGO,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trí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thức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v.v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),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tổ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chức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quốc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tế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v.v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186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D7C85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Gia</a:t>
                      </a:r>
                      <a:r>
                        <a:rPr lang="en-US" sz="2000" b="1" i="0" u="none" strike="noStrike" cap="none" baseline="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000" b="1" i="0" u="none" strike="noStrike" cap="none" baseline="0" dirty="0" err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đình</a:t>
                      </a:r>
                      <a:endParaRPr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D7C85"/>
                        </a:buClr>
                        <a:buSzPts val="1600"/>
                        <a:buFont typeface="Calibri"/>
                        <a:buNone/>
                      </a:pPr>
                      <a:r>
                        <a:rPr lang="hu-HU" sz="1600" b="1" i="0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</a:t>
                      </a:r>
                      <a:r>
                        <a:rPr lang="en-US" sz="1600" b="1" i="0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cộng</a:t>
                      </a:r>
                      <a:r>
                        <a:rPr lang="en-US" sz="1600" b="1" i="0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0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đồng</a:t>
                      </a:r>
                      <a:r>
                        <a:rPr lang="en-US" sz="1600" b="1" i="0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0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huyết</a:t>
                      </a:r>
                      <a:r>
                        <a:rPr lang="en-US" sz="1600" b="1" i="0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0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thống</a:t>
                      </a:r>
                      <a:r>
                        <a:rPr lang="hu-HU" sz="1600" b="1" i="0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6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Gia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tộc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bảo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trợ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600"/>
                        <a:buFont typeface="Calibri"/>
                        <a:buNone/>
                      </a:pP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(i)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Bêu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xấu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những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sống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thay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thế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600"/>
                        <a:buFont typeface="Calibri"/>
                        <a:buNone/>
                      </a:pP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(ii)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Mở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rộng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mô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hình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thống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trị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bảo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trợ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dân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tộc</a:t>
                      </a:r>
                      <a:endParaRPr sz="2000" b="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2000"/>
                        <a:buFont typeface="Calibri"/>
                        <a:buNone/>
                      </a:pPr>
                      <a:r>
                        <a:rPr lang="hu-HU" sz="2000" b="1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Calibri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hu-HU" sz="20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000" b="1" u="none" strike="noStrike" cap="none" dirty="0">
                          <a:solidFill>
                            <a:srgbClr val="8D503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SỰ</a:t>
                      </a:r>
                      <a:r>
                        <a:rPr lang="en-US" sz="2000" b="1" u="none" strike="noStrike" cap="none" baseline="0" dirty="0">
                          <a:solidFill>
                            <a:srgbClr val="8D503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THỐNG TRỊ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thiểu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số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(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</a:t>
                      </a:r>
                      <a:r>
                        <a:rPr lang="vi-VN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hững người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độc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thân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</a:t>
                      </a:r>
                      <a:r>
                        <a:rPr lang="vi-VN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hững người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LMBT, 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</a:t>
                      </a:r>
                      <a:r>
                        <a:rPr lang="vi-VN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hững người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vô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gia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cư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</a:t>
                      </a:r>
                      <a:r>
                        <a:rPr lang="vi-VN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hững người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thất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nghiệp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v.v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2"/>
          <p:cNvSpPr txBox="1">
            <a:spLocks noGrp="1"/>
          </p:cNvSpPr>
          <p:nvPr>
            <p:ph type="title" idx="4294967295"/>
          </p:nvPr>
        </p:nvSpPr>
        <p:spPr>
          <a:xfrm>
            <a:off x="120093" y="0"/>
            <a:ext cx="8928100" cy="366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CD5F50"/>
              </a:buClr>
              <a:buSzPts val="2800"/>
              <a:buFont typeface="Open Sans"/>
              <a:buNone/>
            </a:pPr>
            <a:r>
              <a:rPr lang="en-US" sz="2400" b="1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hu-HU" sz="2400" b="1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tập thể”:</a:t>
            </a:r>
            <a:r>
              <a:rPr lang="hu-HU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sự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chiếm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đoạt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bằng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sự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định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nghĩa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lại</a:t>
            </a:r>
            <a:endParaRPr sz="2400" dirty="0"/>
          </a:p>
        </p:txBody>
      </p:sp>
      <p:grpSp>
        <p:nvGrpSpPr>
          <p:cNvPr id="208" name="Google Shape;208;p12"/>
          <p:cNvGrpSpPr/>
          <p:nvPr/>
        </p:nvGrpSpPr>
        <p:grpSpPr>
          <a:xfrm>
            <a:off x="251173" y="503488"/>
            <a:ext cx="8641308" cy="1208434"/>
            <a:chOff x="250825" y="1131590"/>
            <a:chExt cx="8642350" cy="3461912"/>
          </a:xfrm>
        </p:grpSpPr>
        <p:sp>
          <p:nvSpPr>
            <p:cNvPr id="209" name="Google Shape;209;p12"/>
            <p:cNvSpPr/>
            <p:nvPr/>
          </p:nvSpPr>
          <p:spPr>
            <a:xfrm>
              <a:off x="1115616" y="1837551"/>
              <a:ext cx="504056" cy="640056"/>
            </a:xfrm>
            <a:custGeom>
              <a:avLst/>
              <a:gdLst/>
              <a:ahLst/>
              <a:cxnLst/>
              <a:rect l="l" t="t" r="r" b="b"/>
              <a:pathLst>
                <a:path w="299923" h="270663" extrusionOk="0">
                  <a:moveTo>
                    <a:pt x="0" y="0"/>
                  </a:moveTo>
                  <a:cubicBezTo>
                    <a:pt x="123748" y="115214"/>
                    <a:pt x="247497" y="230429"/>
                    <a:pt x="299923" y="270663"/>
                  </a:cubicBezTo>
                </a:path>
              </a:pathLst>
            </a:custGeom>
            <a:noFill/>
            <a:ln w="63500" cap="flat" cmpd="sng">
              <a:solidFill>
                <a:srgbClr val="4D7C85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12"/>
            <p:cNvSpPr/>
            <p:nvPr/>
          </p:nvSpPr>
          <p:spPr>
            <a:xfrm>
              <a:off x="2051721" y="3363839"/>
              <a:ext cx="1498472" cy="709696"/>
            </a:xfrm>
            <a:custGeom>
              <a:avLst/>
              <a:gdLst/>
              <a:ahLst/>
              <a:cxnLst/>
              <a:rect l="l" t="t" r="r" b="b"/>
              <a:pathLst>
                <a:path w="1148487" h="373075" extrusionOk="0">
                  <a:moveTo>
                    <a:pt x="0" y="0"/>
                  </a:moveTo>
                  <a:cubicBezTo>
                    <a:pt x="193243" y="93268"/>
                    <a:pt x="386487" y="186537"/>
                    <a:pt x="577901" y="248716"/>
                  </a:cubicBezTo>
                  <a:cubicBezTo>
                    <a:pt x="769315" y="310895"/>
                    <a:pt x="1148487" y="373075"/>
                    <a:pt x="1148487" y="373075"/>
                  </a:cubicBezTo>
                  <a:lnTo>
                    <a:pt x="1148487" y="373075"/>
                  </a:lnTo>
                </a:path>
              </a:pathLst>
            </a:custGeom>
            <a:noFill/>
            <a:ln w="63500" cap="flat" cmpd="sng">
              <a:solidFill>
                <a:srgbClr val="4D7C85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12"/>
            <p:cNvSpPr/>
            <p:nvPr/>
          </p:nvSpPr>
          <p:spPr>
            <a:xfrm flipH="1">
              <a:off x="5292077" y="3511086"/>
              <a:ext cx="1656187" cy="562451"/>
            </a:xfrm>
            <a:custGeom>
              <a:avLst/>
              <a:gdLst/>
              <a:ahLst/>
              <a:cxnLst/>
              <a:rect l="l" t="t" r="r" b="b"/>
              <a:pathLst>
                <a:path w="1148487" h="373075" extrusionOk="0">
                  <a:moveTo>
                    <a:pt x="0" y="0"/>
                  </a:moveTo>
                  <a:cubicBezTo>
                    <a:pt x="193243" y="93268"/>
                    <a:pt x="386487" y="186537"/>
                    <a:pt x="577901" y="248716"/>
                  </a:cubicBezTo>
                  <a:cubicBezTo>
                    <a:pt x="769315" y="310895"/>
                    <a:pt x="1148487" y="373075"/>
                    <a:pt x="1148487" y="373075"/>
                  </a:cubicBezTo>
                  <a:lnTo>
                    <a:pt x="1148487" y="373075"/>
                  </a:lnTo>
                </a:path>
              </a:pathLst>
            </a:custGeom>
            <a:noFill/>
            <a:ln w="63500" cap="flat" cmpd="sng">
              <a:solidFill>
                <a:srgbClr val="4D7C85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p12"/>
            <p:cNvSpPr/>
            <p:nvPr/>
          </p:nvSpPr>
          <p:spPr>
            <a:xfrm flipH="1">
              <a:off x="7531676" y="1914787"/>
              <a:ext cx="424700" cy="656963"/>
            </a:xfrm>
            <a:custGeom>
              <a:avLst/>
              <a:gdLst/>
              <a:ahLst/>
              <a:cxnLst/>
              <a:rect l="l" t="t" r="r" b="b"/>
              <a:pathLst>
                <a:path w="299923" h="270663" extrusionOk="0">
                  <a:moveTo>
                    <a:pt x="0" y="0"/>
                  </a:moveTo>
                  <a:cubicBezTo>
                    <a:pt x="123748" y="115214"/>
                    <a:pt x="247497" y="230429"/>
                    <a:pt x="299923" y="270663"/>
                  </a:cubicBezTo>
                </a:path>
              </a:pathLst>
            </a:custGeom>
            <a:noFill/>
            <a:ln w="63500" cap="flat" cmpd="sng">
              <a:solidFill>
                <a:srgbClr val="4D7C85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p12"/>
            <p:cNvSpPr/>
            <p:nvPr/>
          </p:nvSpPr>
          <p:spPr>
            <a:xfrm>
              <a:off x="250825" y="1131590"/>
              <a:ext cx="2088927" cy="783569"/>
            </a:xfrm>
            <a:prstGeom prst="roundRect">
              <a:avLst>
                <a:gd name="adj" fmla="val 16667"/>
              </a:avLst>
            </a:prstGeom>
            <a:solidFill>
              <a:srgbClr val="D1C9B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dirty="0">
                  <a:solidFill>
                    <a:srgbClr val="50412B"/>
                  </a:solidFill>
                  <a:latin typeface="Calibri"/>
                  <a:ea typeface="Calibri"/>
                  <a:cs typeface="Calibri"/>
                  <a:sym typeface="Calibri"/>
                </a:rPr>
                <a:t>Định nghĩa</a:t>
              </a:r>
              <a:endParaRPr sz="2400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p12"/>
            <p:cNvSpPr/>
            <p:nvPr/>
          </p:nvSpPr>
          <p:spPr>
            <a:xfrm>
              <a:off x="6804248" y="1131590"/>
              <a:ext cx="2088927" cy="783197"/>
            </a:xfrm>
            <a:prstGeom prst="roundRect">
              <a:avLst>
                <a:gd name="adj" fmla="val 16667"/>
              </a:avLst>
            </a:prstGeom>
            <a:solidFill>
              <a:srgbClr val="D1C9B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dirty="0">
                  <a:solidFill>
                    <a:srgbClr val="50412B"/>
                  </a:solidFill>
                  <a:latin typeface="Calibri"/>
                  <a:ea typeface="Calibri"/>
                  <a:cs typeface="Calibri"/>
                  <a:sym typeface="Calibri"/>
                </a:rPr>
                <a:t>Sự định nghĩa lại</a:t>
              </a:r>
              <a:endParaRPr sz="2400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p12"/>
            <p:cNvSpPr/>
            <p:nvPr/>
          </p:nvSpPr>
          <p:spPr>
            <a:xfrm>
              <a:off x="812921" y="2477607"/>
              <a:ext cx="2110664" cy="1033479"/>
            </a:xfrm>
            <a:prstGeom prst="ellipse">
              <a:avLst/>
            </a:prstGeom>
            <a:solidFill>
              <a:srgbClr val="D1C9B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dirty="0">
                  <a:solidFill>
                    <a:srgbClr val="50412B"/>
                  </a:solidFill>
                  <a:latin typeface="Calibri"/>
                  <a:ea typeface="Calibri"/>
                  <a:cs typeface="Calibri"/>
                  <a:sym typeface="Calibri"/>
                </a:rPr>
                <a:t>Sự chọn lọc</a:t>
              </a:r>
              <a:endParaRPr sz="2800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12"/>
            <p:cNvSpPr/>
            <p:nvPr/>
          </p:nvSpPr>
          <p:spPr>
            <a:xfrm>
              <a:off x="3462374" y="3560023"/>
              <a:ext cx="2189746" cy="1033479"/>
            </a:xfrm>
            <a:prstGeom prst="ellipse">
              <a:avLst/>
            </a:prstGeom>
            <a:solidFill>
              <a:srgbClr val="D1C9B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dirty="0">
                  <a:solidFill>
                    <a:srgbClr val="50412B"/>
                  </a:solidFill>
                  <a:latin typeface="Calibri"/>
                  <a:ea typeface="Calibri"/>
                  <a:cs typeface="Calibri"/>
                  <a:sym typeface="Calibri"/>
                </a:rPr>
                <a:t>Sự chọn ra</a:t>
              </a:r>
              <a:endParaRPr sz="2800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217;p12"/>
            <p:cNvSpPr/>
            <p:nvPr/>
          </p:nvSpPr>
          <p:spPr>
            <a:xfrm>
              <a:off x="6203818" y="2457422"/>
              <a:ext cx="2250089" cy="1053665"/>
            </a:xfrm>
            <a:prstGeom prst="ellipse">
              <a:avLst/>
            </a:prstGeom>
            <a:solidFill>
              <a:srgbClr val="D1C9B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 err="1">
                  <a:solidFill>
                    <a:srgbClr val="50412B"/>
                  </a:solidFill>
                  <a:latin typeface="Calibri"/>
                  <a:ea typeface="Calibri"/>
                  <a:cs typeface="Calibri"/>
                  <a:sym typeface="Calibri"/>
                </a:rPr>
                <a:t>Tạo</a:t>
              </a:r>
              <a:r>
                <a:rPr lang="en-US" sz="1800" b="1" dirty="0">
                  <a:solidFill>
                    <a:srgbClr val="50412B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-US" sz="1800" b="1" dirty="0" err="1">
                  <a:solidFill>
                    <a:srgbClr val="50412B"/>
                  </a:solidFill>
                  <a:latin typeface="Calibri"/>
                  <a:ea typeface="Calibri"/>
                  <a:cs typeface="Calibri"/>
                  <a:sym typeface="Calibri"/>
                </a:rPr>
                <a:t>ra</a:t>
              </a:r>
              <a:r>
                <a:rPr lang="hu-HU" sz="1800" b="1" dirty="0">
                  <a:solidFill>
                    <a:srgbClr val="50412B"/>
                  </a:solidFill>
                  <a:latin typeface="Calibri"/>
                  <a:ea typeface="Calibri"/>
                  <a:cs typeface="Calibri"/>
                  <a:sym typeface="Calibri"/>
                </a:rPr>
                <a:t> nghĩa khác</a:t>
              </a:r>
              <a:endParaRPr sz="2800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18" name="Google Shape;218;p12"/>
            <p:cNvCxnSpPr>
              <a:stCxn id="213" idx="3"/>
              <a:endCxn id="214" idx="1"/>
            </p:cNvCxnSpPr>
            <p:nvPr/>
          </p:nvCxnSpPr>
          <p:spPr>
            <a:xfrm rot="10800000" flipH="1">
              <a:off x="2339752" y="1523075"/>
              <a:ext cx="4464600" cy="300"/>
            </a:xfrm>
            <a:prstGeom prst="straightConnector1">
              <a:avLst/>
            </a:prstGeom>
            <a:noFill/>
            <a:ln w="63500" cap="flat" cmpd="sng">
              <a:solidFill>
                <a:srgbClr val="4D7C85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graphicFrame>
        <p:nvGraphicFramePr>
          <p:cNvPr id="219" name="Google Shape;219;p12"/>
          <p:cNvGraphicFramePr/>
          <p:nvPr>
            <p:extLst>
              <p:ext uri="{D42A27DB-BD31-4B8C-83A1-F6EECF244321}">
                <p14:modId xmlns:p14="http://schemas.microsoft.com/office/powerpoint/2010/main" val="2500951232"/>
              </p:ext>
            </p:extLst>
          </p:nvPr>
        </p:nvGraphicFramePr>
        <p:xfrm>
          <a:off x="137959" y="1780403"/>
          <a:ext cx="8928100" cy="3154720"/>
        </p:xfrm>
        <a:graphic>
          <a:graphicData uri="http://schemas.openxmlformats.org/drawingml/2006/table">
            <a:tbl>
              <a:tblPr firstRow="1" bandRow="1">
                <a:noFill/>
                <a:tableStyleId>{47589D02-B137-4AC5-99C7-834F9BCF170C}</a:tableStyleId>
              </a:tblPr>
              <a:tblGrid>
                <a:gridCol w="977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1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16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b="1" i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Thượng</a:t>
                      </a:r>
                      <a:r>
                        <a:rPr lang="en-US" sz="2000" b="1" i="0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000" b="1" i="0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đế</a:t>
                      </a:r>
                      <a:endParaRPr dirty="0"/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2000" b="1" i="0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Tổ quốc</a:t>
                      </a:r>
                      <a:endParaRPr dirty="0"/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Gia</a:t>
                      </a:r>
                      <a:r>
                        <a:rPr lang="en-US" sz="2000" b="1" i="0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000" b="1" i="0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đình</a:t>
                      </a:r>
                      <a:endParaRPr dirty="0"/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5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i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Chọn</a:t>
                      </a:r>
                      <a:r>
                        <a:rPr lang="en-US" sz="16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lọc</a:t>
                      </a:r>
                      <a:r>
                        <a:rPr lang="en-US" sz="16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cái</a:t>
                      </a:r>
                      <a:r>
                        <a:rPr lang="en-US" sz="16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gì</a:t>
                      </a:r>
                      <a:endParaRPr dirty="0"/>
                    </a:p>
                  </a:txBody>
                  <a:tcPr marL="36200" marR="36200" marT="36200" marB="36200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Bác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bỏ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tính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duy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lý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nhân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danh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“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luật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vĩnh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cửu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” +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biểu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tượng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t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ôn giáo</a:t>
                      </a:r>
                      <a:endParaRPr sz="14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“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lợi ích dân tộc”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như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lợi ích công +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cộng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đồng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tạo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sự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gắn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kết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tình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cảm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mà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nhân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danh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nó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có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thể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đòi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hỏi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sự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hy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sinh</a:t>
                      </a:r>
                      <a:endParaRPr sz="1400" b="1" u="none" strike="noStrike" cap="none" dirty="0">
                        <a:solidFill>
                          <a:srgbClr val="8D503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mô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hình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gia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đình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truyền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thống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gia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đình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hạt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nhân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do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đối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tác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dị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tính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dục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tạo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4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9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i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Chọn</a:t>
                      </a:r>
                      <a:r>
                        <a:rPr lang="en-US" sz="16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</a:t>
                      </a:r>
                      <a:r>
                        <a:rPr lang="en-US" sz="16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cái</a:t>
                      </a:r>
                      <a:r>
                        <a:rPr lang="en-US" sz="16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gì</a:t>
                      </a:r>
                      <a:endParaRPr dirty="0"/>
                    </a:p>
                  </a:txBody>
                  <a:tcPr marL="36200" marR="36200" marT="36200" marB="36200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sự đoàn kết, lòng trắc ẩn, sự điềm đạm</a:t>
                      </a:r>
                      <a:endParaRPr sz="14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yếu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tố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tư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cách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công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dân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(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cơ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sở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chung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được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định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nghĩa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đối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lại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dân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tộc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khác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4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phần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từ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tiến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bộ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(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cặp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cùng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giới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“n</a:t>
                      </a:r>
                      <a:r>
                        <a:rPr lang="vi-VN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hững người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độc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thân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” v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.v.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4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0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i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Cách</a:t>
                      </a:r>
                      <a:r>
                        <a:rPr lang="en-US" sz="16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tạo</a:t>
                      </a:r>
                      <a:r>
                        <a:rPr lang="en-US" sz="16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</a:t>
                      </a:r>
                      <a:r>
                        <a:rPr lang="en-US" sz="16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nghĩa</a:t>
                      </a:r>
                      <a:r>
                        <a:rPr lang="en-US" sz="16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khác</a:t>
                      </a:r>
                      <a:endParaRPr dirty="0"/>
                    </a:p>
                  </a:txBody>
                  <a:tcPr marL="36200" marR="36200" marT="36200" marB="36200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(i)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Tước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đoạt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sự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có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thể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chấp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nhận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đạo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đức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đối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thủ</a:t>
                      </a:r>
                      <a:b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(ii)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Tạo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địa vị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đạo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đức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không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thể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nghi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ngờ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cho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bản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thân</a:t>
                      </a:r>
                      <a:endParaRPr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(iii)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Đóng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vai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như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người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bảo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vệ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giá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trị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cơ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bản</a:t>
                      </a:r>
                      <a:endParaRPr sz="14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(i)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Loại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trừ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đối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thủ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khỏi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dân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tộc</a:t>
                      </a:r>
                      <a:b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(ii)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Có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thể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chấm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dứt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trách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nhiệm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giải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trình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nhà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lãnh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đạo</a:t>
                      </a:r>
                      <a:b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(iii)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Dân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tộc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=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gia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tộc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chính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trị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nhận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con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nuôi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bảo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vệ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người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bên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trong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;</a:t>
                      </a:r>
                      <a:r>
                        <a:rPr lang="en-US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từ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chối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người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bên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ngoài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gia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tộc</a:t>
                      </a: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;</a:t>
                      </a:r>
                      <a:endParaRPr sz="14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(i)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Bêu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xấu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cách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sống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thay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thế</a:t>
                      </a:r>
                      <a:b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(ii)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Mở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rộng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mô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hình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văn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hóa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bảo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trợ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thống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trị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dân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tộc</a:t>
                      </a:r>
                      <a:endParaRPr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14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(iii)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Phương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tây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như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tấm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gương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răn</a:t>
                      </a:r>
                      <a:r>
                        <a:rPr lang="en-US" sz="14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4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đe</a:t>
                      </a:r>
                      <a:endParaRPr sz="14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200" marR="36200" marT="36200" marB="36200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3"/>
          <p:cNvSpPr txBox="1">
            <a:spLocks noGrp="1"/>
          </p:cNvSpPr>
          <p:nvPr>
            <p:ph type="title"/>
          </p:nvPr>
        </p:nvSpPr>
        <p:spPr>
          <a:xfrm>
            <a:off x="107950" y="72008"/>
            <a:ext cx="8928100" cy="512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D5F50"/>
              </a:buClr>
              <a:buSzPts val="2800"/>
            </a:pPr>
            <a:r>
              <a:rPr lang="en-US" sz="2400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“T</a:t>
            </a:r>
            <a:r>
              <a:rPr lang="hu-HU" sz="2400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ính ích kỷ”:</a:t>
            </a:r>
            <a:r>
              <a:rPr lang="hu-HU" sz="24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tâm</a:t>
            </a:r>
            <a:r>
              <a:rPr lang="en-US" sz="24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lý</a:t>
            </a:r>
            <a:r>
              <a:rPr lang="en-US" sz="24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xã</a:t>
            </a:r>
            <a:r>
              <a:rPr lang="en-US" sz="24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hội</a:t>
            </a:r>
            <a:r>
              <a:rPr lang="en-US" sz="24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của</a:t>
            </a:r>
            <a:r>
              <a:rPr lang="hu-HU" sz="24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chủ nghĩa dân túy</a:t>
            </a:r>
            <a:endParaRPr sz="2400" dirty="0"/>
          </a:p>
        </p:txBody>
      </p:sp>
      <p:sp>
        <p:nvSpPr>
          <p:cNvPr id="225" name="Google Shape;225;p13"/>
          <p:cNvSpPr txBox="1">
            <a:spLocks noGrp="1"/>
          </p:cNvSpPr>
          <p:nvPr>
            <p:ph type="body" idx="1"/>
          </p:nvPr>
        </p:nvSpPr>
        <p:spPr>
          <a:xfrm>
            <a:off x="179958" y="639392"/>
            <a:ext cx="8964042" cy="4380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CD5F50"/>
              </a:buClr>
              <a:buSzPts val="1800"/>
              <a:buFont typeface="Calibri"/>
              <a:buAutoNum type="arabicPeriod"/>
            </a:pPr>
            <a:r>
              <a:rPr lang="en-US" sz="1800" b="1" dirty="0" err="1">
                <a:solidFill>
                  <a:srgbClr val="CD5F50"/>
                </a:solidFill>
              </a:rPr>
              <a:t>Tạo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ra</a:t>
            </a:r>
            <a:r>
              <a:rPr lang="en-US" sz="1800" b="1" dirty="0">
                <a:solidFill>
                  <a:srgbClr val="CD5F50"/>
                </a:solidFill>
              </a:rPr>
              <a:t> ý </a:t>
            </a:r>
            <a:r>
              <a:rPr lang="en-US" sz="1800" b="1" dirty="0" err="1">
                <a:solidFill>
                  <a:srgbClr val="CD5F50"/>
                </a:solidFill>
              </a:rPr>
              <a:t>thức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nạn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nhân</a:t>
            </a:r>
            <a:r>
              <a:rPr lang="hu-HU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bằng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việc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xếp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đặt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nhóm</a:t>
            </a:r>
            <a:r>
              <a:rPr lang="en-US" sz="1800" b="1" dirty="0">
                <a:solidFill>
                  <a:srgbClr val="50412B"/>
                </a:solidFill>
              </a:rPr>
              <a:t> “</a:t>
            </a:r>
            <a:r>
              <a:rPr lang="en-US" sz="1800" b="1" dirty="0" err="1">
                <a:solidFill>
                  <a:srgbClr val="50412B"/>
                </a:solidFill>
              </a:rPr>
              <a:t>chúng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nó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”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là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kẻ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thù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của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“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chúng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tao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rgbClr val="50412B"/>
              </a:buClr>
              <a:buSzPts val="1800"/>
              <a:buFont typeface="Calibri"/>
              <a:buAutoNum type="arabicPeriod"/>
            </a:pP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ý thức nạn nhân </a:t>
            </a:r>
            <a:r>
              <a:rPr lang="en-US" sz="1800" b="1" dirty="0" err="1">
                <a:solidFill>
                  <a:srgbClr val="CD5F50"/>
                </a:solidFill>
              </a:rPr>
              <a:t>miễn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trừ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cử</a:t>
            </a:r>
            <a:r>
              <a:rPr lang="en-US" sz="1800" b="1" dirty="0">
                <a:solidFill>
                  <a:srgbClr val="CD5F50"/>
                </a:solidFill>
              </a:rPr>
              <a:t> tri </a:t>
            </a:r>
            <a:r>
              <a:rPr lang="en-US" sz="1800" b="1" dirty="0" err="1">
                <a:solidFill>
                  <a:srgbClr val="CD5F50"/>
                </a:solidFill>
              </a:rPr>
              <a:t>dân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túy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khỏi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trách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nhiệm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đạo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đức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quan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tâm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đến</a:t>
            </a:r>
            <a:r>
              <a:rPr lang="en-US" sz="1800" b="1" dirty="0">
                <a:solidFill>
                  <a:srgbClr val="50412B"/>
                </a:solidFill>
              </a:rPr>
              <a:t> n</a:t>
            </a:r>
            <a:r>
              <a:rPr lang="vi-VN" sz="1800" b="1" dirty="0">
                <a:solidFill>
                  <a:srgbClr val="50412B"/>
                </a:solidFill>
              </a:rPr>
              <a:t>hững người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khác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rgbClr val="50412B"/>
              </a:buClr>
              <a:buSzPts val="1800"/>
              <a:buFont typeface="Calibri"/>
              <a:buAutoNum type="arabicPeriod"/>
            </a:pPr>
            <a:r>
              <a:rPr lang="en-US" sz="1800" b="1" dirty="0" err="1">
                <a:solidFill>
                  <a:srgbClr val="50412B"/>
                </a:solidFill>
              </a:rPr>
              <a:t>sự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miễn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trừ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dẫn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đến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chủ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nghĩa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hư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vô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đạo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đức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mà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có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nghĩa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là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sự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hoàn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toàn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không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quan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tâm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đến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số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phận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của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n</a:t>
            </a:r>
            <a:r>
              <a:rPr lang="vi-VN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hững người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bên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ngoài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nhóm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“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chúng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tao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rgbClr val="50412B"/>
              </a:buClr>
              <a:buSzPts val="1800"/>
              <a:buFont typeface="Calibri"/>
              <a:buAutoNum type="arabicPeriod"/>
            </a:pP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vi-VN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hủ nghĩa hư vô đạo đức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đi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cùng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với</a:t>
            </a:r>
            <a:r>
              <a:rPr lang="hu-HU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 sự </a:t>
            </a:r>
            <a:r>
              <a:rPr lang="en-US" sz="1800" b="1" dirty="0" err="1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từ</a:t>
            </a:r>
            <a:r>
              <a:rPr lang="en-US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bỏ</a:t>
            </a:r>
            <a:r>
              <a:rPr lang="en-US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u-HU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đoàn kết,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bởi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vì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cử tri dân túy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không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còn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cần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quan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tâm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đến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lợi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ích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của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n</a:t>
            </a:r>
            <a:r>
              <a:rPr lang="vi-VN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hững người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khác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nữa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rgbClr val="50412B"/>
              </a:buClr>
              <a:buSzPts val="1800"/>
              <a:buFont typeface="Calibri"/>
              <a:buAutoNum type="arabicPeriod"/>
            </a:pP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việc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vất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bỏ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sự đoàn kết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thả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sổng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các</a:t>
            </a:r>
            <a:r>
              <a:rPr lang="en-US" sz="1800" b="1" dirty="0">
                <a:solidFill>
                  <a:srgbClr val="CD5F50"/>
                </a:solidFill>
              </a:rPr>
              <a:t> s</a:t>
            </a:r>
            <a:r>
              <a:rPr lang="hu-HU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ự ích kỷ công khai,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m</a:t>
            </a:r>
            <a:r>
              <a:rPr lang="en-US" sz="1800" b="1" dirty="0">
                <a:solidFill>
                  <a:srgbClr val="50412B"/>
                </a:solidFill>
              </a:rPr>
              <a:t>à </a:t>
            </a:r>
            <a:r>
              <a:rPr lang="en-US" sz="1800" b="1" dirty="0" err="1">
                <a:solidFill>
                  <a:srgbClr val="50412B"/>
                </a:solidFill>
              </a:rPr>
              <a:t>theo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đó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rốt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cuộc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cử</a:t>
            </a:r>
            <a:r>
              <a:rPr lang="en-US" sz="1800" b="1" dirty="0">
                <a:solidFill>
                  <a:srgbClr val="50412B"/>
                </a:solidFill>
              </a:rPr>
              <a:t> tri </a:t>
            </a:r>
            <a:r>
              <a:rPr lang="en-US" sz="1800" b="1" dirty="0" err="1">
                <a:solidFill>
                  <a:srgbClr val="50412B"/>
                </a:solidFill>
              </a:rPr>
              <a:t>có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thể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tự</a:t>
            </a:r>
            <a:r>
              <a:rPr lang="en-US" sz="1800" b="1" dirty="0">
                <a:solidFill>
                  <a:srgbClr val="50412B"/>
                </a:solidFill>
              </a:rPr>
              <a:t> do </a:t>
            </a:r>
            <a:r>
              <a:rPr lang="en-US" sz="1800" b="1" dirty="0" err="1">
                <a:solidFill>
                  <a:srgbClr val="50412B"/>
                </a:solidFill>
              </a:rPr>
              <a:t>tập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trung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chỉ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vào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những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mối</a:t>
            </a:r>
            <a:r>
              <a:rPr lang="en-US" sz="1800" b="1" dirty="0">
                <a:solidFill>
                  <a:srgbClr val="50412B"/>
                </a:solidFill>
              </a:rPr>
              <a:t> lo </a:t>
            </a:r>
            <a:r>
              <a:rPr lang="en-US" sz="1800" b="1" dirty="0" err="1">
                <a:solidFill>
                  <a:srgbClr val="50412B"/>
                </a:solidFill>
              </a:rPr>
              <a:t>của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riêng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mình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bỏ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rơi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n</a:t>
            </a:r>
            <a:r>
              <a:rPr lang="vi-VN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hững người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khác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rgbClr val="50412B"/>
              </a:buClr>
              <a:buSzPts val="1800"/>
              <a:buFont typeface="Calibri"/>
              <a:buAutoNum type="arabicPeriod"/>
            </a:pP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sự ích kỷ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thể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hiện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u-HU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-US" sz="1800" b="1" dirty="0" err="1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rong</a:t>
            </a:r>
            <a:r>
              <a:rPr lang="en-US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tính</a:t>
            </a:r>
            <a:r>
              <a:rPr lang="en-US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ích</a:t>
            </a:r>
            <a:r>
              <a:rPr lang="en-US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kỷ</a:t>
            </a:r>
            <a:r>
              <a:rPr lang="en-US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tập</a:t>
            </a:r>
            <a:r>
              <a:rPr lang="en-US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thể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khi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cộng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đồng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tưởng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tượng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“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chúng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tao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trở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thành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cơ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sở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của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tính chính danh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từ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chối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sự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đoàn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kết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; và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cuối</a:t>
            </a:r>
            <a:r>
              <a:rPr lang="en-US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cùng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rgbClr val="50412B"/>
              </a:buClr>
              <a:buSzPts val="1800"/>
              <a:buFont typeface="Calibri"/>
              <a:buAutoNum type="arabicPeriod"/>
            </a:pP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tính ích kỷ tập thể  </a:t>
            </a:r>
            <a:r>
              <a:rPr lang="hu-HU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1" dirty="0" err="1">
                <a:solidFill>
                  <a:srgbClr val="CD5F50"/>
                </a:solidFill>
              </a:rPr>
              <a:t>éo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nền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tảng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đạo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đức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khỏi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sự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tính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toán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lợi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ích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cộng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đồng</a:t>
            </a:r>
            <a:r>
              <a:rPr lang="hu-HU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en-US" sz="1800" b="1" dirty="0" err="1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vì</a:t>
            </a:r>
            <a:r>
              <a:rPr lang="en-US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thế</a:t>
            </a:r>
            <a:r>
              <a:rPr lang="en-US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là</a:t>
            </a:r>
            <a:r>
              <a:rPr lang="en-US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sự</a:t>
            </a:r>
            <a:r>
              <a:rPr lang="en-US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thách</a:t>
            </a:r>
            <a:r>
              <a:rPr lang="en-US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thức</a:t>
            </a:r>
            <a:r>
              <a:rPr lang="en-US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u-HU" sz="18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tính chính danh)</a:t>
            </a:r>
            <a:r>
              <a:rPr lang="hu-HU" sz="1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000" b="1" dirty="0">
              <a:solidFill>
                <a:srgbClr val="50412B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4"/>
          <p:cNvSpPr txBox="1"/>
          <p:nvPr/>
        </p:nvSpPr>
        <p:spPr>
          <a:xfrm>
            <a:off x="107950" y="1131590"/>
            <a:ext cx="8928100" cy="3096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1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4000"/>
              <a:buFont typeface="Open Sans"/>
              <a:buNone/>
            </a:pPr>
            <a:r>
              <a:rPr lang="en-US" sz="4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Hungary </a:t>
            </a:r>
            <a:r>
              <a:rPr lang="en-US" sz="40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của</a:t>
            </a:r>
            <a:r>
              <a:rPr lang="en-US" sz="4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hu-HU" sz="4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Orbán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4000"/>
              <a:buFont typeface="Open Sans"/>
              <a:buNone/>
            </a:pPr>
            <a:r>
              <a:rPr lang="hu-HU" sz="4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vs.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4000"/>
              <a:buFont typeface="Open Sans"/>
              <a:buNone/>
            </a:pPr>
            <a:r>
              <a:rPr lang="en-US" sz="4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Ban </a:t>
            </a:r>
            <a:r>
              <a:rPr lang="en-US" sz="40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Lan</a:t>
            </a:r>
            <a:r>
              <a:rPr lang="en-US" sz="4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0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của</a:t>
            </a:r>
            <a:r>
              <a:rPr lang="en-US" sz="4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hu-HU" sz="4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Kaczynski :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3200"/>
              <a:buFont typeface="Open Sans"/>
              <a:buNone/>
            </a:pPr>
            <a:endParaRPr lang="hu-HU" sz="3200" b="1" dirty="0">
              <a:solidFill>
                <a:srgbClr val="8D503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3200"/>
              <a:buFont typeface="Open Sans"/>
              <a:buNone/>
            </a:pP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so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sánh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hệ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thống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áp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dụng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ý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thức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hệ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đối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lại</a:t>
            </a:r>
            <a:r>
              <a:rPr lang="hu-HU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với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hệ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thống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được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ý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thức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hệ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dẫn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dắt</a:t>
            </a:r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5"/>
          <p:cNvSpPr txBox="1">
            <a:spLocks noGrp="1"/>
          </p:cNvSpPr>
          <p:nvPr>
            <p:ph type="title" idx="4294967295"/>
          </p:nvPr>
        </p:nvSpPr>
        <p:spPr>
          <a:xfrm>
            <a:off x="114175" y="51470"/>
            <a:ext cx="8928100" cy="718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2400"/>
              <a:buFont typeface="Calibri"/>
              <a:buNone/>
            </a:pPr>
            <a:r>
              <a:rPr lang="hu-HU" sz="2400" b="1" dirty="0">
                <a:solidFill>
                  <a:srgbClr val="8D503B"/>
                </a:solidFill>
              </a:rPr>
              <a:t>Hungary và Ba Lan: </a:t>
            </a:r>
            <a:br>
              <a:rPr lang="hu-HU" sz="2400" b="1" dirty="0">
                <a:solidFill>
                  <a:srgbClr val="8D503B"/>
                </a:solidFill>
              </a:rPr>
            </a:br>
            <a:r>
              <a:rPr lang="en-US" sz="2400" b="1" dirty="0" err="1">
                <a:solidFill>
                  <a:srgbClr val="8D503B"/>
                </a:solidFill>
              </a:rPr>
              <a:t>các</a:t>
            </a:r>
            <a:r>
              <a:rPr lang="en-US" sz="2400" b="1" dirty="0">
                <a:solidFill>
                  <a:srgbClr val="8D503B"/>
                </a:solidFill>
              </a:rPr>
              <a:t> panel ý </a:t>
            </a:r>
            <a:r>
              <a:rPr lang="en-US" sz="2400" b="1" dirty="0" err="1">
                <a:solidFill>
                  <a:srgbClr val="8D503B"/>
                </a:solidFill>
              </a:rPr>
              <a:t>thức</a:t>
            </a:r>
            <a:r>
              <a:rPr lang="en-US" sz="2400" b="1" dirty="0">
                <a:solidFill>
                  <a:srgbClr val="8D503B"/>
                </a:solidFill>
              </a:rPr>
              <a:t> </a:t>
            </a:r>
            <a:r>
              <a:rPr lang="en-US" sz="2400" b="1" dirty="0" err="1">
                <a:solidFill>
                  <a:srgbClr val="8D503B"/>
                </a:solidFill>
              </a:rPr>
              <a:t>hệ</a:t>
            </a:r>
            <a:r>
              <a:rPr lang="en-US" sz="2400" b="1" dirty="0">
                <a:solidFill>
                  <a:srgbClr val="8D503B"/>
                </a:solidFill>
              </a:rPr>
              <a:t> </a:t>
            </a:r>
            <a:r>
              <a:rPr lang="en-US" sz="2400" b="1" dirty="0" err="1">
                <a:solidFill>
                  <a:srgbClr val="8D503B"/>
                </a:solidFill>
              </a:rPr>
              <a:t>chung</a:t>
            </a:r>
            <a:r>
              <a:rPr lang="en-US" sz="2400" b="1" dirty="0">
                <a:solidFill>
                  <a:srgbClr val="8D503B"/>
                </a:solidFill>
              </a:rPr>
              <a:t> </a:t>
            </a:r>
            <a:r>
              <a:rPr lang="en-US" sz="2400" b="1" dirty="0" err="1">
                <a:solidFill>
                  <a:srgbClr val="8D503B"/>
                </a:solidFill>
              </a:rPr>
              <a:t>của</a:t>
            </a:r>
            <a:r>
              <a:rPr lang="en-US" sz="2400" b="1" dirty="0">
                <a:solidFill>
                  <a:srgbClr val="8D503B"/>
                </a:solidFill>
              </a:rPr>
              <a:t> </a:t>
            </a:r>
            <a:r>
              <a:rPr lang="en-US" sz="2400" b="1" dirty="0" err="1">
                <a:solidFill>
                  <a:srgbClr val="8D503B"/>
                </a:solidFill>
              </a:rPr>
              <a:t>hai</a:t>
            </a:r>
            <a:r>
              <a:rPr lang="en-US" sz="2400" b="1" dirty="0">
                <a:solidFill>
                  <a:srgbClr val="8D503B"/>
                </a:solidFill>
              </a:rPr>
              <a:t> </a:t>
            </a:r>
            <a:r>
              <a:rPr lang="en-US" sz="2400" b="1" dirty="0" err="1">
                <a:solidFill>
                  <a:srgbClr val="8D503B"/>
                </a:solidFill>
              </a:rPr>
              <a:t>mưu</a:t>
            </a:r>
            <a:r>
              <a:rPr lang="en-US" sz="2400" b="1" dirty="0">
                <a:solidFill>
                  <a:srgbClr val="8D503B"/>
                </a:solidFill>
              </a:rPr>
              <a:t> </a:t>
            </a:r>
            <a:r>
              <a:rPr lang="en-US" sz="2400" b="1" dirty="0" err="1">
                <a:solidFill>
                  <a:srgbClr val="8D503B"/>
                </a:solidFill>
              </a:rPr>
              <a:t>mô</a:t>
            </a:r>
            <a:r>
              <a:rPr lang="en-US" sz="2400" b="1" dirty="0">
                <a:solidFill>
                  <a:srgbClr val="8D503B"/>
                </a:solidFill>
              </a:rPr>
              <a:t> </a:t>
            </a:r>
            <a:r>
              <a:rPr lang="en-US" sz="2400" b="1" dirty="0" err="1">
                <a:solidFill>
                  <a:srgbClr val="8D503B"/>
                </a:solidFill>
              </a:rPr>
              <a:t>chuyên</a:t>
            </a:r>
            <a:r>
              <a:rPr lang="en-US" sz="2400" b="1" dirty="0">
                <a:solidFill>
                  <a:srgbClr val="8D503B"/>
                </a:solidFill>
              </a:rPr>
              <a:t> </a:t>
            </a:r>
            <a:r>
              <a:rPr lang="en-US" sz="2400" b="1" dirty="0" err="1">
                <a:solidFill>
                  <a:srgbClr val="8D503B"/>
                </a:solidFill>
              </a:rPr>
              <a:t>quyền</a:t>
            </a:r>
            <a:endParaRPr sz="2400" dirty="0"/>
          </a:p>
        </p:txBody>
      </p:sp>
      <p:sp>
        <p:nvSpPr>
          <p:cNvPr id="237" name="Google Shape;237;p15"/>
          <p:cNvSpPr txBox="1">
            <a:spLocks noGrp="1"/>
          </p:cNvSpPr>
          <p:nvPr>
            <p:ph type="body" idx="4294967295"/>
          </p:nvPr>
        </p:nvSpPr>
        <p:spPr>
          <a:xfrm>
            <a:off x="103998" y="770021"/>
            <a:ext cx="9040001" cy="4105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4D7C8B"/>
              </a:buClr>
              <a:buSzPts val="1600"/>
              <a:buChar char="•"/>
            </a:pPr>
            <a:r>
              <a:rPr lang="en-US" sz="1600" dirty="0" err="1">
                <a:solidFill>
                  <a:srgbClr val="50412B"/>
                </a:solidFill>
              </a:rPr>
              <a:t>Sự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cai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quản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của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họ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không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được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xác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định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như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thay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đổi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chính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phủ</a:t>
            </a:r>
            <a:r>
              <a:rPr lang="en-US" sz="1600" b="1" dirty="0">
                <a:solidFill>
                  <a:srgbClr val="50412B"/>
                </a:solidFill>
              </a:rPr>
              <a:t>, </a:t>
            </a:r>
            <a:r>
              <a:rPr lang="en-US" sz="1600" b="1" dirty="0" err="1">
                <a:solidFill>
                  <a:srgbClr val="50412B"/>
                </a:solidFill>
              </a:rPr>
              <a:t>mà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như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thay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đổi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hệ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thống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mới</a:t>
            </a:r>
            <a:r>
              <a:rPr lang="hu-HU" sz="1600" dirty="0">
                <a:solidFill>
                  <a:srgbClr val="50412B"/>
                </a:solidFill>
              </a:rPr>
              <a:t>; 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4D7C8B"/>
              </a:buClr>
              <a:buSzPts val="1600"/>
              <a:buChar char="•"/>
            </a:pPr>
            <a:r>
              <a:rPr lang="en-US" sz="1600" b="1" dirty="0" err="1">
                <a:solidFill>
                  <a:srgbClr val="50412B"/>
                </a:solidFill>
              </a:rPr>
              <a:t>Câu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chuyện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thay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đổi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hệ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thống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hòa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bình</a:t>
            </a:r>
            <a:r>
              <a:rPr lang="en-US" sz="1600" b="1" dirty="0">
                <a:solidFill>
                  <a:srgbClr val="50412B"/>
                </a:solidFill>
              </a:rPr>
              <a:t>, </a:t>
            </a:r>
            <a:r>
              <a:rPr lang="en-US" sz="1600" b="1" dirty="0" err="1">
                <a:solidFill>
                  <a:srgbClr val="50412B"/>
                </a:solidFill>
              </a:rPr>
              <a:t>thương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lượng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được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diễn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giải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như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sự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mặc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cả</a:t>
            </a:r>
            <a:r>
              <a:rPr lang="en-US" sz="1600" b="1" dirty="0">
                <a:solidFill>
                  <a:srgbClr val="50412B"/>
                </a:solidFill>
              </a:rPr>
              <a:t> elite </a:t>
            </a:r>
            <a:r>
              <a:rPr lang="en-US" sz="1600" b="1" dirty="0" err="1">
                <a:solidFill>
                  <a:srgbClr val="50412B"/>
                </a:solidFill>
              </a:rPr>
              <a:t>trên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đầu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nhân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dân</a:t>
            </a:r>
            <a:r>
              <a:rPr lang="hu-HU" sz="1600" b="1" dirty="0">
                <a:solidFill>
                  <a:srgbClr val="50412B"/>
                </a:solidFill>
              </a:rPr>
              <a:t>,</a:t>
            </a:r>
            <a:r>
              <a:rPr lang="hu-HU" sz="1600" dirty="0">
                <a:solidFill>
                  <a:srgbClr val="50412B"/>
                </a:solidFill>
              </a:rPr>
              <a:t> </a:t>
            </a:r>
            <a:r>
              <a:rPr lang="en-US" sz="1600" dirty="0">
                <a:solidFill>
                  <a:srgbClr val="50412B"/>
                </a:solidFill>
              </a:rPr>
              <a:t>và </a:t>
            </a:r>
            <a:r>
              <a:rPr lang="en-US" sz="1600" dirty="0" err="1">
                <a:solidFill>
                  <a:srgbClr val="50412B"/>
                </a:solidFill>
              </a:rPr>
              <a:t>bằng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cách</a:t>
            </a:r>
            <a:r>
              <a:rPr lang="en-US" sz="1600" dirty="0">
                <a:solidFill>
                  <a:srgbClr val="50412B"/>
                </a:solidFill>
              </a:rPr>
              <a:t> này </a:t>
            </a:r>
            <a:r>
              <a:rPr lang="en-US" sz="1600" dirty="0" err="1">
                <a:solidFill>
                  <a:srgbClr val="50412B"/>
                </a:solidFill>
              </a:rPr>
              <a:t>họ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thử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chính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đáng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hóa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sự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cần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thiết</a:t>
            </a:r>
            <a:r>
              <a:rPr lang="en-US" sz="1600" dirty="0">
                <a:solidFill>
                  <a:srgbClr val="50412B"/>
                </a:solidFill>
              </a:rPr>
              <a:t> để </a:t>
            </a:r>
            <a:r>
              <a:rPr lang="en-US" sz="1600" dirty="0" err="1">
                <a:solidFill>
                  <a:srgbClr val="50412B"/>
                </a:solidFill>
              </a:rPr>
              <a:t>thay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đổi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hệ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thống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thực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sự</a:t>
            </a:r>
            <a:r>
              <a:rPr lang="en-US" sz="1600" dirty="0">
                <a:solidFill>
                  <a:srgbClr val="50412B"/>
                </a:solidFill>
              </a:rPr>
              <a:t>, </a:t>
            </a:r>
            <a:r>
              <a:rPr lang="en-US" sz="1600" dirty="0" err="1">
                <a:solidFill>
                  <a:srgbClr val="50412B"/>
                </a:solidFill>
              </a:rPr>
              <a:t>mới</a:t>
            </a:r>
            <a:r>
              <a:rPr lang="en-US" sz="1600" dirty="0">
                <a:solidFill>
                  <a:srgbClr val="50412B"/>
                </a:solidFill>
              </a:rPr>
              <a:t> do </a:t>
            </a:r>
            <a:r>
              <a:rPr lang="en-US" sz="1600" dirty="0" err="1">
                <a:solidFill>
                  <a:srgbClr val="50412B"/>
                </a:solidFill>
              </a:rPr>
              <a:t>họ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đại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diện</a:t>
            </a:r>
            <a:r>
              <a:rPr lang="hu-HU" sz="1600" dirty="0">
                <a:solidFill>
                  <a:srgbClr val="50412B"/>
                </a:solidFill>
              </a:rPr>
              <a:t>;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4D7C8B"/>
              </a:buClr>
              <a:buSzPts val="1600"/>
              <a:buChar char="•"/>
            </a:pPr>
            <a:r>
              <a:rPr lang="en-US" sz="1600" b="1" dirty="0" err="1">
                <a:solidFill>
                  <a:srgbClr val="50412B"/>
                </a:solidFill>
              </a:rPr>
              <a:t>Họ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hiểu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dân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tộc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không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phải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là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các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công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dân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tự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trị</a:t>
            </a:r>
            <a:r>
              <a:rPr lang="hu-HU" sz="1600" b="1" dirty="0">
                <a:solidFill>
                  <a:srgbClr val="50412B"/>
                </a:solidFill>
              </a:rPr>
              <a:t>, </a:t>
            </a:r>
            <a:r>
              <a:rPr lang="en-US" sz="1600" b="1" dirty="0" err="1">
                <a:solidFill>
                  <a:srgbClr val="50412B"/>
                </a:solidFill>
              </a:rPr>
              <a:t>mà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là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một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cộng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đồng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của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các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cá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nhân</a:t>
            </a:r>
            <a:r>
              <a:rPr lang="en-US" sz="1600" b="1" dirty="0">
                <a:solidFill>
                  <a:srgbClr val="50412B"/>
                </a:solidFill>
              </a:rPr>
              <a:t> cam </a:t>
            </a:r>
            <a:r>
              <a:rPr lang="en-US" sz="1600" b="1" dirty="0" err="1">
                <a:solidFill>
                  <a:srgbClr val="50412B"/>
                </a:solidFill>
              </a:rPr>
              <a:t>đoan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với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một</a:t>
            </a:r>
            <a:r>
              <a:rPr lang="en-US" sz="1600" b="1" dirty="0">
                <a:solidFill>
                  <a:srgbClr val="50412B"/>
                </a:solidFill>
              </a:rPr>
              <a:t> ý </a:t>
            </a:r>
            <a:r>
              <a:rPr lang="en-US" sz="1600" b="1" dirty="0" err="1">
                <a:solidFill>
                  <a:srgbClr val="50412B"/>
                </a:solidFill>
              </a:rPr>
              <a:t>thức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hệ</a:t>
            </a:r>
            <a:r>
              <a:rPr lang="hu-HU" sz="1600" b="1" dirty="0">
                <a:solidFill>
                  <a:srgbClr val="50412B"/>
                </a:solidFill>
              </a:rPr>
              <a:t>, </a:t>
            </a:r>
            <a:r>
              <a:rPr lang="en-US" sz="1600" dirty="0" err="1">
                <a:solidFill>
                  <a:srgbClr val="50412B"/>
                </a:solidFill>
              </a:rPr>
              <a:t>mà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với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nó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họ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muốn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tạo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ra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cơ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sở</a:t>
            </a:r>
            <a:r>
              <a:rPr lang="en-US" sz="1600" dirty="0">
                <a:solidFill>
                  <a:srgbClr val="50412B"/>
                </a:solidFill>
              </a:rPr>
              <a:t> và </a:t>
            </a:r>
            <a:r>
              <a:rPr lang="en-US" sz="1600" dirty="0" err="1">
                <a:solidFill>
                  <a:srgbClr val="50412B"/>
                </a:solidFill>
              </a:rPr>
              <a:t>hệ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thống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lý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lẽ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của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hu-HU" sz="1600" dirty="0">
                <a:solidFill>
                  <a:srgbClr val="50412B"/>
                </a:solidFill>
              </a:rPr>
              <a:t>tính chính danh</a:t>
            </a:r>
            <a:r>
              <a:rPr lang="en-US" sz="1600" dirty="0">
                <a:solidFill>
                  <a:srgbClr val="50412B"/>
                </a:solidFill>
              </a:rPr>
              <a:t> để </a:t>
            </a:r>
            <a:r>
              <a:rPr lang="en-US" sz="1600" dirty="0" err="1">
                <a:solidFill>
                  <a:srgbClr val="50412B"/>
                </a:solidFill>
              </a:rPr>
              <a:t>có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thể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loại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trừ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các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công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dân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phê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phán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hệ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thống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của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họ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ra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khỏi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dân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tộc</a:t>
            </a:r>
            <a:r>
              <a:rPr lang="hu-HU" sz="1600" dirty="0">
                <a:solidFill>
                  <a:srgbClr val="50412B"/>
                </a:solidFill>
              </a:rPr>
              <a:t>, </a:t>
            </a:r>
            <a:r>
              <a:rPr lang="en-US" sz="1600" dirty="0">
                <a:solidFill>
                  <a:srgbClr val="50412B"/>
                </a:solidFill>
              </a:rPr>
              <a:t>và để </a:t>
            </a:r>
            <a:r>
              <a:rPr lang="en-US" sz="1600" dirty="0" err="1">
                <a:solidFill>
                  <a:srgbClr val="50412B"/>
                </a:solidFill>
              </a:rPr>
              <a:t>đánh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dấu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các</a:t>
            </a:r>
            <a:r>
              <a:rPr lang="vi-VN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công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dân</a:t>
            </a:r>
            <a:r>
              <a:rPr lang="en-US" sz="1600" dirty="0">
                <a:solidFill>
                  <a:srgbClr val="50412B"/>
                </a:solidFill>
              </a:rPr>
              <a:t> này </a:t>
            </a:r>
            <a:r>
              <a:rPr lang="en-US" sz="1600" dirty="0" err="1">
                <a:solidFill>
                  <a:srgbClr val="50412B"/>
                </a:solidFill>
              </a:rPr>
              <a:t>như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các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đại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diện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lợi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ích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nước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ngoài</a:t>
            </a:r>
            <a:r>
              <a:rPr lang="hu-HU" sz="1600" dirty="0">
                <a:solidFill>
                  <a:srgbClr val="50412B"/>
                </a:solidFill>
              </a:rPr>
              <a:t>;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4D7C8B"/>
              </a:buClr>
              <a:buSzPts val="1600"/>
              <a:buChar char="•"/>
            </a:pPr>
            <a:r>
              <a:rPr lang="en-US" sz="1600" b="1" dirty="0" err="1">
                <a:solidFill>
                  <a:srgbClr val="50412B"/>
                </a:solidFill>
              </a:rPr>
              <a:t>Họ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cùng</a:t>
            </a:r>
            <a:r>
              <a:rPr lang="en-US" sz="1600" b="1" dirty="0">
                <a:solidFill>
                  <a:srgbClr val="50412B"/>
                </a:solidFill>
              </a:rPr>
              <a:t> chia </a:t>
            </a:r>
            <a:r>
              <a:rPr lang="en-US" sz="1600" b="1" dirty="0" err="1">
                <a:solidFill>
                  <a:srgbClr val="50412B"/>
                </a:solidFill>
              </a:rPr>
              <a:t>sẻ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một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chủ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nghĩa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hoài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nghi</a:t>
            </a:r>
            <a:r>
              <a:rPr lang="en-US" sz="1600" b="1" dirty="0">
                <a:solidFill>
                  <a:srgbClr val="50412B"/>
                </a:solidFill>
              </a:rPr>
              <a:t> EU </a:t>
            </a:r>
            <a:r>
              <a:rPr lang="en-US" sz="1600" b="1" dirty="0" err="1">
                <a:solidFill>
                  <a:srgbClr val="50412B"/>
                </a:solidFill>
              </a:rPr>
              <a:t>đặc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biệt</a:t>
            </a:r>
            <a:r>
              <a:rPr lang="hu-HU" sz="1600" b="1" dirty="0">
                <a:solidFill>
                  <a:srgbClr val="50412B"/>
                </a:solidFill>
              </a:rPr>
              <a:t>, và </a:t>
            </a:r>
            <a:r>
              <a:rPr lang="en-US" sz="1600" dirty="0" err="1">
                <a:solidFill>
                  <a:srgbClr val="50412B"/>
                </a:solidFill>
              </a:rPr>
              <a:t>trên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cơ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sở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nỗi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nhục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được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lịch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sử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hóa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họ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tiếp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tục</a:t>
            </a:r>
            <a:r>
              <a:rPr lang="en-US" sz="1600" dirty="0">
                <a:solidFill>
                  <a:srgbClr val="50412B"/>
                </a:solidFill>
              </a:rPr>
              <a:t>  “</a:t>
            </a:r>
            <a:r>
              <a:rPr lang="en-US" sz="1600" dirty="0" err="1">
                <a:solidFill>
                  <a:srgbClr val="50412B"/>
                </a:solidFill>
              </a:rPr>
              <a:t>cuộc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đấu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tranh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tự</a:t>
            </a:r>
            <a:r>
              <a:rPr lang="en-US" sz="1600" dirty="0">
                <a:solidFill>
                  <a:srgbClr val="50412B"/>
                </a:solidFill>
              </a:rPr>
              <a:t> do </a:t>
            </a:r>
            <a:r>
              <a:rPr lang="en-US" sz="1600" dirty="0" err="1">
                <a:solidFill>
                  <a:srgbClr val="50412B"/>
                </a:solidFill>
              </a:rPr>
              <a:t>dân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tộc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chống</a:t>
            </a:r>
            <a:r>
              <a:rPr lang="en-US" sz="1600" dirty="0">
                <a:solidFill>
                  <a:srgbClr val="50412B"/>
                </a:solidFill>
              </a:rPr>
              <a:t> lại </a:t>
            </a:r>
            <a:r>
              <a:rPr lang="hu-HU" sz="1600" dirty="0">
                <a:solidFill>
                  <a:srgbClr val="50412B"/>
                </a:solidFill>
              </a:rPr>
              <a:t>Br</a:t>
            </a:r>
            <a:r>
              <a:rPr lang="en-US" sz="1600" dirty="0" err="1">
                <a:solidFill>
                  <a:srgbClr val="50412B"/>
                </a:solidFill>
              </a:rPr>
              <a:t>usels</a:t>
            </a:r>
            <a:r>
              <a:rPr lang="hu-HU" sz="1600" dirty="0">
                <a:solidFill>
                  <a:srgbClr val="50412B"/>
                </a:solidFill>
              </a:rPr>
              <a:t>”</a:t>
            </a:r>
            <a:r>
              <a:rPr lang="en-US" sz="1600" dirty="0" err="1">
                <a:solidFill>
                  <a:srgbClr val="50412B"/>
                </a:solidFill>
              </a:rPr>
              <a:t>trong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khi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vẫn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đòi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các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nguồn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lực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của</a:t>
            </a:r>
            <a:r>
              <a:rPr lang="en-US" sz="1600" dirty="0">
                <a:solidFill>
                  <a:srgbClr val="50412B"/>
                </a:solidFill>
              </a:rPr>
              <a:t> EU</a:t>
            </a:r>
            <a:r>
              <a:rPr lang="hu-HU" sz="1600" dirty="0">
                <a:solidFill>
                  <a:srgbClr val="50412B"/>
                </a:solidFill>
              </a:rPr>
              <a:t>;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4D7C8B"/>
              </a:buClr>
              <a:buSzPts val="1600"/>
              <a:buChar char="•"/>
            </a:pPr>
            <a:r>
              <a:rPr lang="en-US" sz="1600" b="1" dirty="0" err="1">
                <a:solidFill>
                  <a:srgbClr val="50412B"/>
                </a:solidFill>
              </a:rPr>
              <a:t>trong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hu-HU" sz="1600" b="1" dirty="0">
                <a:solidFill>
                  <a:srgbClr val="50412B"/>
                </a:solidFill>
              </a:rPr>
              <a:t>2015-2016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sự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sợ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hãi</a:t>
            </a:r>
            <a:r>
              <a:rPr lang="en-US" sz="1600" b="1" dirty="0">
                <a:solidFill>
                  <a:srgbClr val="50412B"/>
                </a:solidFill>
              </a:rPr>
              <a:t> và </a:t>
            </a:r>
            <a:r>
              <a:rPr lang="en-US" sz="1600" b="1" dirty="0" err="1">
                <a:solidFill>
                  <a:srgbClr val="50412B"/>
                </a:solidFill>
              </a:rPr>
              <a:t>sự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nghi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ngờ</a:t>
            </a:r>
            <a:r>
              <a:rPr lang="en-US" sz="1600" b="1" dirty="0">
                <a:solidFill>
                  <a:srgbClr val="50412B"/>
                </a:solidFill>
              </a:rPr>
              <a:t> n</a:t>
            </a:r>
            <a:r>
              <a:rPr lang="vi-VN" sz="1600" b="1" dirty="0">
                <a:solidFill>
                  <a:srgbClr val="50412B"/>
                </a:solidFill>
              </a:rPr>
              <a:t>hững người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tị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nạn</a:t>
            </a:r>
            <a:r>
              <a:rPr lang="en-US" sz="1600" b="1" dirty="0">
                <a:solidFill>
                  <a:srgbClr val="50412B"/>
                </a:solidFill>
              </a:rPr>
              <a:t>, </a:t>
            </a:r>
            <a:r>
              <a:rPr lang="en-US" sz="1600" b="1" dirty="0" err="1">
                <a:solidFill>
                  <a:srgbClr val="50412B"/>
                </a:solidFill>
              </a:rPr>
              <a:t>nhập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cư</a:t>
            </a:r>
            <a:r>
              <a:rPr lang="en-US" sz="1600" b="1" dirty="0">
                <a:solidFill>
                  <a:srgbClr val="50412B"/>
                </a:solidFill>
              </a:rPr>
              <a:t> và </a:t>
            </a:r>
            <a:r>
              <a:rPr lang="en-US" sz="1600" b="1" dirty="0" err="1">
                <a:solidFill>
                  <a:srgbClr val="50412B"/>
                </a:solidFill>
              </a:rPr>
              <a:t>nước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ngoài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đã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đặc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biệt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cao</a:t>
            </a:r>
            <a:r>
              <a:rPr lang="en-US" sz="1600" dirty="0">
                <a:solidFill>
                  <a:srgbClr val="50412B"/>
                </a:solidFill>
              </a:rPr>
              <a:t> ở </a:t>
            </a:r>
            <a:r>
              <a:rPr lang="en-US" sz="1600" dirty="0" err="1">
                <a:solidFill>
                  <a:srgbClr val="50412B"/>
                </a:solidFill>
              </a:rPr>
              <a:t>cả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hai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nước</a:t>
            </a:r>
            <a:r>
              <a:rPr lang="hu-HU" sz="1600" dirty="0">
                <a:solidFill>
                  <a:srgbClr val="50412B"/>
                </a:solidFill>
              </a:rPr>
              <a:t>, </a:t>
            </a:r>
            <a:r>
              <a:rPr lang="en-US" sz="1600" dirty="0" err="1">
                <a:solidFill>
                  <a:srgbClr val="50412B"/>
                </a:solidFill>
              </a:rPr>
              <a:t>mà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chính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sách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dân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túy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đã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dễ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dàng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biến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thành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en-US" sz="1600" dirty="0" err="1">
                <a:solidFill>
                  <a:srgbClr val="50412B"/>
                </a:solidFill>
              </a:rPr>
              <a:t>sự</a:t>
            </a:r>
            <a:r>
              <a:rPr lang="en-US" sz="1600" dirty="0">
                <a:solidFill>
                  <a:srgbClr val="50412B"/>
                </a:solidFill>
              </a:rPr>
              <a:t> </a:t>
            </a:r>
            <a:r>
              <a:rPr lang="vi-VN" sz="1600" dirty="0">
                <a:solidFill>
                  <a:srgbClr val="50412B"/>
                </a:solidFill>
              </a:rPr>
              <a:t>thù ghét người nước ngoài</a:t>
            </a:r>
            <a:r>
              <a:rPr lang="hu-HU" sz="1600" dirty="0">
                <a:solidFill>
                  <a:srgbClr val="50412B"/>
                </a:solidFill>
              </a:rPr>
              <a:t>.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4D7C8B"/>
              </a:buClr>
              <a:buSzPts val="1800"/>
              <a:buNone/>
            </a:pPr>
            <a:r>
              <a:rPr lang="en-US" sz="1800" b="1" dirty="0" err="1">
                <a:solidFill>
                  <a:srgbClr val="50412B"/>
                </a:solidFill>
              </a:rPr>
              <a:t>Sự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giống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nhau</a:t>
            </a:r>
            <a:r>
              <a:rPr lang="en-US" sz="1800" b="1" dirty="0">
                <a:solidFill>
                  <a:srgbClr val="50412B"/>
                </a:solidFill>
              </a:rPr>
              <a:t> này </a:t>
            </a:r>
            <a:r>
              <a:rPr lang="en-US" sz="1800" b="1" dirty="0" err="1">
                <a:solidFill>
                  <a:srgbClr val="50412B"/>
                </a:solidFill>
              </a:rPr>
              <a:t>của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các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hu-HU" sz="1800" b="1" dirty="0">
                <a:solidFill>
                  <a:srgbClr val="50412B"/>
                </a:solidFill>
              </a:rPr>
              <a:t>panel</a:t>
            </a:r>
            <a:r>
              <a:rPr lang="en-US" sz="1800" b="1" dirty="0">
                <a:solidFill>
                  <a:srgbClr val="50412B"/>
                </a:solidFill>
              </a:rPr>
              <a:t> ý </a:t>
            </a:r>
            <a:r>
              <a:rPr lang="en-US" sz="1800" b="1" dirty="0" err="1">
                <a:solidFill>
                  <a:srgbClr val="50412B"/>
                </a:solidFill>
              </a:rPr>
              <a:t>thức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hệ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chỉ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cho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thấy</a:t>
            </a:r>
            <a:r>
              <a:rPr lang="en-US" sz="1800" b="1" dirty="0">
                <a:solidFill>
                  <a:srgbClr val="50412B"/>
                </a:solidFill>
              </a:rPr>
              <a:t>, </a:t>
            </a:r>
            <a:r>
              <a:rPr lang="en-US" sz="1800" b="1" dirty="0" err="1">
                <a:solidFill>
                  <a:srgbClr val="50412B"/>
                </a:solidFill>
              </a:rPr>
              <a:t>rằng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chúng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đều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có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thể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gắn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vào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các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nhu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cầu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của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hệ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thống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chuyên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quyền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thuộc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loại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khác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nhau</a:t>
            </a:r>
            <a:r>
              <a:rPr lang="hu-HU" sz="1800" b="1" dirty="0">
                <a:solidFill>
                  <a:srgbClr val="50412B"/>
                </a:solidFill>
              </a:rPr>
              <a:t>.</a:t>
            </a:r>
            <a:endParaRPr dirty="0"/>
          </a:p>
          <a:p>
            <a:pPr marL="3429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4D7C8B"/>
              </a:buClr>
              <a:buSzPts val="1800"/>
              <a:buNone/>
            </a:pPr>
            <a:endParaRPr sz="1800" b="1" dirty="0">
              <a:solidFill>
                <a:srgbClr val="50412B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6"/>
          <p:cNvSpPr txBox="1">
            <a:spLocks noGrp="1"/>
          </p:cNvSpPr>
          <p:nvPr>
            <p:ph type="body" idx="1"/>
          </p:nvPr>
        </p:nvSpPr>
        <p:spPr>
          <a:xfrm>
            <a:off x="112224" y="51470"/>
            <a:ext cx="8928100" cy="492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buClr>
                <a:srgbClr val="8D503B"/>
              </a:buClr>
              <a:buSzPts val="2400"/>
              <a:buNone/>
            </a:pPr>
            <a:r>
              <a:rPr lang="hu-HU" sz="2800" b="1" dirty="0">
                <a:solidFill>
                  <a:srgbClr val="8D503B"/>
                </a:solidFill>
                <a:sym typeface="Calibri"/>
              </a:rPr>
              <a:t>Ba Lan</a:t>
            </a:r>
            <a:r>
              <a:rPr lang="en-US" sz="2800" b="1" dirty="0">
                <a:solidFill>
                  <a:srgbClr val="8D503B"/>
                </a:solidFill>
                <a:sym typeface="Calibri"/>
              </a:rPr>
              <a:t> </a:t>
            </a:r>
            <a:r>
              <a:rPr lang="en-US" sz="2800" b="1" dirty="0" err="1">
                <a:solidFill>
                  <a:srgbClr val="8D503B"/>
                </a:solidFill>
                <a:sym typeface="Calibri"/>
              </a:rPr>
              <a:t>của</a:t>
            </a:r>
            <a:r>
              <a:rPr lang="en-US" sz="2800" b="1" dirty="0">
                <a:solidFill>
                  <a:srgbClr val="8D503B"/>
                </a:solidFill>
                <a:sym typeface="Calibri"/>
              </a:rPr>
              <a:t> </a:t>
            </a:r>
            <a:r>
              <a:rPr lang="hu-HU" sz="2800" b="1" dirty="0">
                <a:solidFill>
                  <a:srgbClr val="8D503B"/>
                </a:solidFill>
              </a:rPr>
              <a:t>Kaczynski và </a:t>
            </a:r>
            <a:r>
              <a:rPr lang="hu-HU" sz="2800" b="1" dirty="0">
                <a:solidFill>
                  <a:srgbClr val="8D503B"/>
                </a:solidFill>
                <a:sym typeface="Calibri"/>
              </a:rPr>
              <a:t>Hungary</a:t>
            </a:r>
            <a:r>
              <a:rPr lang="en-US" sz="2800" b="1" dirty="0">
                <a:solidFill>
                  <a:srgbClr val="8D503B"/>
                </a:solidFill>
                <a:sym typeface="Calibri"/>
              </a:rPr>
              <a:t> </a:t>
            </a:r>
            <a:r>
              <a:rPr lang="en-US" sz="2800" b="1" dirty="0" err="1">
                <a:solidFill>
                  <a:srgbClr val="8D503B"/>
                </a:solidFill>
              </a:rPr>
              <a:t>của</a:t>
            </a:r>
            <a:r>
              <a:rPr lang="en-US" sz="2800" b="1" dirty="0">
                <a:solidFill>
                  <a:srgbClr val="8D503B"/>
                </a:solidFill>
              </a:rPr>
              <a:t> </a:t>
            </a:r>
            <a:r>
              <a:rPr lang="hu-HU" sz="2800" b="1" dirty="0">
                <a:solidFill>
                  <a:srgbClr val="8D503B"/>
                </a:solidFill>
              </a:rPr>
              <a:t>Orbán</a:t>
            </a:r>
            <a:r>
              <a:rPr lang="hu-HU" sz="2800" b="1" dirty="0">
                <a:solidFill>
                  <a:srgbClr val="8D503B"/>
                </a:solidFill>
                <a:sym typeface="Calibri"/>
              </a:rPr>
              <a:t> (1)</a:t>
            </a:r>
            <a:endParaRPr sz="2800" dirty="0"/>
          </a:p>
        </p:txBody>
      </p:sp>
      <p:graphicFrame>
        <p:nvGraphicFramePr>
          <p:cNvPr id="244" name="Google Shape;244;p16"/>
          <p:cNvGraphicFramePr/>
          <p:nvPr>
            <p:extLst>
              <p:ext uri="{D42A27DB-BD31-4B8C-83A1-F6EECF244321}">
                <p14:modId xmlns:p14="http://schemas.microsoft.com/office/powerpoint/2010/main" val="1192750962"/>
              </p:ext>
            </p:extLst>
          </p:nvPr>
        </p:nvGraphicFramePr>
        <p:xfrm>
          <a:off x="109662" y="566322"/>
          <a:ext cx="8926375" cy="5023408"/>
        </p:xfrm>
        <a:graphic>
          <a:graphicData uri="http://schemas.openxmlformats.org/drawingml/2006/table">
            <a:tbl>
              <a:tblPr>
                <a:noFill/>
                <a:tableStyleId>{4B9D4EEE-7A68-4DE8-AA12-86C69A01DFEF}</a:tableStyleId>
              </a:tblPr>
              <a:tblGrid>
                <a:gridCol w="143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6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900" b="1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1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Mưu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toan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chuyên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quyền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bảo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thủ</a:t>
                      </a:r>
                      <a:r>
                        <a:rPr lang="hu-HU" sz="1800" b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 Ba Lan (2015-2023)</a:t>
                      </a:r>
                      <a:endParaRPr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Nền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chuyên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quyền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bảo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trợ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đã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ổn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định</a:t>
                      </a:r>
                      <a:r>
                        <a:rPr lang="hu-HU" sz="1800" b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</a:t>
                      </a:r>
                      <a:br>
                        <a:rPr lang="hu-HU" sz="1800" b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lang="hu-HU" sz="1800" b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Hungary (2010-)</a:t>
                      </a:r>
                      <a:endParaRPr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</a:t>
                      </a:r>
                      <a:r>
                        <a:rPr lang="vi-VN" sz="18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hà nước</a:t>
                      </a:r>
                      <a:r>
                        <a:rPr lang="en-US" sz="18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31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</a:t>
                      </a:r>
                      <a:r>
                        <a:rPr lang="vi-VN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hà nước</a:t>
                      </a:r>
                      <a:r>
                        <a:rPr lang="en-US" sz="16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độc</a:t>
                      </a:r>
                      <a:r>
                        <a:rPr lang="en-US" sz="16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đoán</a:t>
                      </a:r>
                      <a:r>
                        <a:rPr lang="en-US" sz="16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quan</a:t>
                      </a:r>
                      <a:r>
                        <a:rPr lang="en-US" sz="16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liêu</a:t>
                      </a:r>
                      <a:r>
                        <a:rPr lang="en-US" sz="16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mưu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toan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chưa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xong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để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đưa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chế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độ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chuyên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quyền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bảo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thủ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vào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với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việc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chiếm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định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chế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chính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trị</a:t>
                      </a:r>
                      <a:endParaRPr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31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</a:t>
                      </a:r>
                      <a:r>
                        <a:rPr lang="vi-VN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hà nước</a:t>
                      </a:r>
                      <a:r>
                        <a:rPr lang="en-US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m</a:t>
                      </a:r>
                      <a:r>
                        <a:rPr lang="hu-HU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afia: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việc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kinh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doanh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kinh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tế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được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tiến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hành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bằng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công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cụ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quyền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lực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công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một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mạng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lưới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bảo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trợ</a:t>
                      </a:r>
                      <a:endParaRPr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nhà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quyết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định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thật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31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en-US" sz="16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Đảng</a:t>
                      </a:r>
                      <a:r>
                        <a:rPr lang="en-US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cầm</a:t>
                      </a:r>
                      <a:r>
                        <a:rPr lang="en-US" sz="16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quyền</a:t>
                      </a:r>
                      <a:r>
                        <a:rPr lang="hu-HU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một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hội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đồng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lãnh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đạo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chính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thức</a:t>
                      </a:r>
                      <a:endParaRPr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31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en-US" sz="16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Nhà</a:t>
                      </a:r>
                      <a:r>
                        <a:rPr lang="en-US" sz="16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bảo</a:t>
                      </a:r>
                      <a:r>
                        <a:rPr lang="en-US" sz="16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trợ</a:t>
                      </a:r>
                      <a:r>
                        <a:rPr lang="en-US" sz="16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chóp</a:t>
                      </a:r>
                      <a:r>
                        <a:rPr lang="en-US" sz="16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bu</a:t>
                      </a:r>
                      <a:r>
                        <a:rPr lang="hu-HU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và </a:t>
                      </a:r>
                      <a:r>
                        <a:rPr lang="en-US" sz="16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triều</a:t>
                      </a:r>
                      <a:r>
                        <a:rPr lang="en-US" sz="16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đình</a:t>
                      </a:r>
                      <a:r>
                        <a:rPr lang="en-US" sz="16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6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ông</a:t>
                      </a:r>
                      <a:r>
                        <a:rPr lang="en-US" sz="16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t</a:t>
                      </a:r>
                      <a:r>
                        <a:rPr lang="hu-HU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a: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một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hội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đồng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lãnh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đạo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phi-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chính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thức</a:t>
                      </a:r>
                      <a:endParaRPr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Đảng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cầm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quyền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31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hu-HU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đảng tập trung: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việc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quyết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định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được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tập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trung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trong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hội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đồng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lãnh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đạo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đảng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mà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chủ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tịch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đảng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(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một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chính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trị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gia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chỉ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huy</a:t>
                      </a:r>
                      <a:endParaRPr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31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hu-HU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đảng dây curoa: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không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có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sự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quyết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định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trong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đảng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mà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chỉ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truyền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đạt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và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đúc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ý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muốn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nhà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bảo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trợ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chóp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bu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và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mạng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lưới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ông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ta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vào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kênh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chính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thức</a:t>
                      </a:r>
                      <a:endParaRPr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</a:t>
                      </a:r>
                      <a:r>
                        <a:rPr lang="hu-HU" sz="18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lit</a:t>
                      </a:r>
                      <a:r>
                        <a:rPr lang="en-US" sz="18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 </a:t>
                      </a:r>
                      <a:r>
                        <a:rPr lang="en-US" sz="1800" b="1" i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thống</a:t>
                      </a:r>
                      <a:r>
                        <a:rPr lang="en-US" sz="18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trị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31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</a:t>
                      </a:r>
                      <a:r>
                        <a:rPr lang="hu-HU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lit</a:t>
                      </a:r>
                      <a:r>
                        <a:rPr lang="en-US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 </a:t>
                      </a:r>
                      <a:r>
                        <a:rPr lang="en-US" sz="16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đảng</a:t>
                      </a:r>
                      <a:r>
                        <a:rPr lang="hu-HU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một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đảng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chính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trị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mà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được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cấu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trúc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chính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thức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và tính chính danh</a:t>
                      </a:r>
                      <a:r>
                        <a:rPr lang="en-US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nó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xác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định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31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vi-VN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gia tộc chính trị nhận con nuôi</a:t>
                      </a:r>
                      <a:r>
                        <a:rPr lang="hu-HU" sz="16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cấu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trúc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hình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thức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một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vi-VN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mạng lưới bảo trợ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(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gia</a:t>
                      </a:r>
                      <a:r>
                        <a:rPr lang="en-US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tộc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bảo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trợ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mở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rộng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bè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đảng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 và </a:t>
                      </a:r>
                      <a:r>
                        <a:rPr lang="en-US" sz="16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không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6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có</a:t>
                      </a:r>
                      <a:r>
                        <a:rPr lang="en-US" sz="16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6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tính chính danh</a:t>
                      </a:r>
                      <a:endParaRPr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7"/>
          <p:cNvSpPr txBox="1">
            <a:spLocks noGrp="1"/>
          </p:cNvSpPr>
          <p:nvPr>
            <p:ph type="body" idx="1"/>
          </p:nvPr>
        </p:nvSpPr>
        <p:spPr>
          <a:xfrm>
            <a:off x="112224" y="51470"/>
            <a:ext cx="8928100" cy="492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buClr>
                <a:srgbClr val="8D503B"/>
              </a:buClr>
              <a:buSzPts val="2400"/>
              <a:buNone/>
            </a:pPr>
            <a:r>
              <a:rPr lang="hu-HU" sz="2800" b="1" dirty="0">
                <a:solidFill>
                  <a:srgbClr val="8D503B"/>
                </a:solidFill>
              </a:rPr>
              <a:t>Ba Lan</a:t>
            </a:r>
            <a:r>
              <a:rPr lang="en-US" sz="2800" b="1" dirty="0">
                <a:solidFill>
                  <a:srgbClr val="8D503B"/>
                </a:solidFill>
              </a:rPr>
              <a:t> </a:t>
            </a:r>
            <a:r>
              <a:rPr lang="en-US" sz="2800" b="1" dirty="0" err="1">
                <a:solidFill>
                  <a:srgbClr val="8D503B"/>
                </a:solidFill>
              </a:rPr>
              <a:t>của</a:t>
            </a:r>
            <a:r>
              <a:rPr lang="en-US" sz="2800" b="1" dirty="0">
                <a:solidFill>
                  <a:srgbClr val="8D503B"/>
                </a:solidFill>
              </a:rPr>
              <a:t> </a:t>
            </a:r>
            <a:r>
              <a:rPr lang="hu-HU" sz="2800" b="1" dirty="0">
                <a:solidFill>
                  <a:srgbClr val="8D503B"/>
                </a:solidFill>
              </a:rPr>
              <a:t>Kaczynski và Hungary</a:t>
            </a:r>
            <a:r>
              <a:rPr lang="en-US" sz="2800" b="1" dirty="0">
                <a:solidFill>
                  <a:srgbClr val="8D503B"/>
                </a:solidFill>
              </a:rPr>
              <a:t> </a:t>
            </a:r>
            <a:r>
              <a:rPr lang="en-US" sz="2800" b="1" dirty="0" err="1">
                <a:solidFill>
                  <a:srgbClr val="8D503B"/>
                </a:solidFill>
              </a:rPr>
              <a:t>của</a:t>
            </a:r>
            <a:r>
              <a:rPr lang="en-US" sz="2800" b="1" dirty="0">
                <a:solidFill>
                  <a:srgbClr val="8D503B"/>
                </a:solidFill>
              </a:rPr>
              <a:t> </a:t>
            </a:r>
            <a:r>
              <a:rPr lang="hu-HU" sz="2800" b="1" dirty="0">
                <a:solidFill>
                  <a:srgbClr val="8D503B"/>
                </a:solidFill>
              </a:rPr>
              <a:t>Orbán</a:t>
            </a:r>
            <a:r>
              <a:rPr lang="hu-HU" sz="2800" b="1" dirty="0">
                <a:solidFill>
                  <a:srgbClr val="8D503B"/>
                </a:solidFill>
                <a:sym typeface="Calibri"/>
              </a:rPr>
              <a:t> (2)</a:t>
            </a:r>
            <a:endParaRPr sz="2800" dirty="0"/>
          </a:p>
        </p:txBody>
      </p:sp>
      <p:graphicFrame>
        <p:nvGraphicFramePr>
          <p:cNvPr id="251" name="Google Shape;251;p17"/>
          <p:cNvGraphicFramePr/>
          <p:nvPr>
            <p:extLst>
              <p:ext uri="{D42A27DB-BD31-4B8C-83A1-F6EECF244321}">
                <p14:modId xmlns:p14="http://schemas.microsoft.com/office/powerpoint/2010/main" val="1568469137"/>
              </p:ext>
            </p:extLst>
          </p:nvPr>
        </p:nvGraphicFramePr>
        <p:xfrm>
          <a:off x="108806" y="479516"/>
          <a:ext cx="8926375" cy="4625644"/>
        </p:xfrm>
        <a:graphic>
          <a:graphicData uri="http://schemas.openxmlformats.org/drawingml/2006/table">
            <a:tbl>
              <a:tblPr>
                <a:noFill/>
                <a:tableStyleId>{4B9D4EEE-7A68-4DE8-AA12-86C69A01DFEF}</a:tableStyleId>
              </a:tblPr>
              <a:tblGrid>
                <a:gridCol w="15950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0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31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900" b="1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1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vi-VN" sz="1800" b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Mưu</a:t>
                      </a:r>
                      <a:r>
                        <a:rPr lang="vi-VN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toan chuyên quyền bảo thủ</a:t>
                      </a:r>
                      <a:r>
                        <a:rPr lang="vi-VN" sz="1800" b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 Ba Lan (2015-2023)</a:t>
                      </a:r>
                      <a:endParaRPr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Nền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chuyên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quyền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bảo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trợ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đã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ổn</a:t>
                      </a:r>
                      <a:r>
                        <a:rPr lang="en-US" sz="1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định</a:t>
                      </a:r>
                      <a:r>
                        <a:rPr lang="en-US" sz="1800" b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</a:t>
                      </a:r>
                      <a:br>
                        <a:rPr lang="en-US" sz="1800" b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lang="en-US" sz="1800" b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Hungary (2010-)</a:t>
                      </a:r>
                      <a:endParaRPr lang="en-US" sz="180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</a:t>
                      </a:r>
                      <a:r>
                        <a:rPr lang="vi-VN" sz="15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hà nước</a:t>
                      </a:r>
                      <a:r>
                        <a:rPr lang="en-US" sz="15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5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và nền kinh tế</a:t>
                      </a:r>
                      <a:endParaRPr sz="15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31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Sự</a:t>
                      </a:r>
                      <a:r>
                        <a:rPr lang="en-US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mở</a:t>
                      </a:r>
                      <a:r>
                        <a:rPr lang="en-US" sz="15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rộng</a:t>
                      </a:r>
                      <a:r>
                        <a:rPr lang="en-US" sz="15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kinh tế</a:t>
                      </a:r>
                      <a:r>
                        <a:rPr lang="en-US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n</a:t>
                      </a:r>
                      <a:r>
                        <a:rPr lang="vi-VN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hà nước</a:t>
                      </a:r>
                      <a:r>
                        <a:rPr lang="hu-HU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nhưng</a:t>
                      </a:r>
                      <a:r>
                        <a:rPr lang="en-US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tôn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trọng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cạnh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tranh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t</a:t>
                      </a:r>
                      <a:r>
                        <a:rPr lang="vi-VN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hị trường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và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quyền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tự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do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kinh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doanh</a:t>
                      </a:r>
                      <a:endParaRPr sz="150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31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Cướp</a:t>
                      </a:r>
                      <a:r>
                        <a:rPr lang="en-US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công</a:t>
                      </a:r>
                      <a:r>
                        <a:rPr lang="en-US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ty </a:t>
                      </a: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được</a:t>
                      </a:r>
                      <a:r>
                        <a:rPr lang="en-US" sz="15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trung</a:t>
                      </a:r>
                      <a:r>
                        <a:rPr lang="en-US" sz="15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ương</a:t>
                      </a:r>
                      <a:r>
                        <a:rPr lang="en-US" sz="15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điều</a:t>
                      </a:r>
                      <a:r>
                        <a:rPr lang="en-US" sz="15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khiển</a:t>
                      </a:r>
                      <a:r>
                        <a:rPr lang="hu-HU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sự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tích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tụ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cải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sự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chia lại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t</a:t>
                      </a:r>
                      <a:r>
                        <a:rPr lang="vi-VN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hị trường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và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tài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sản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bằng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công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cụ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bạo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lực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không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đổ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máu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n</a:t>
                      </a:r>
                      <a:r>
                        <a:rPr lang="vi-VN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hà nước</a:t>
                      </a:r>
                      <a:endParaRPr sz="150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</a:t>
                      </a:r>
                      <a:r>
                        <a:rPr lang="vi-VN" sz="15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hà nước</a:t>
                      </a:r>
                      <a:r>
                        <a:rPr lang="hu-HU" sz="15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và tham nhũng</a:t>
                      </a:r>
                      <a:endParaRPr sz="15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31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tham</a:t>
                      </a:r>
                      <a:r>
                        <a:rPr lang="en-US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nhũng</a:t>
                      </a:r>
                      <a:r>
                        <a:rPr lang="en-US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cạnh</a:t>
                      </a:r>
                      <a:r>
                        <a:rPr lang="en-US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tranh</a:t>
                      </a:r>
                      <a:r>
                        <a:rPr lang="en-US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tự</a:t>
                      </a:r>
                      <a:r>
                        <a:rPr lang="en-US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do</a:t>
                      </a:r>
                      <a:r>
                        <a:rPr lang="hu-HU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trường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hợp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lác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đác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diễn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viên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tư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nhân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hối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lộ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nhân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viên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hành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chính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n</a:t>
                      </a:r>
                      <a:r>
                        <a:rPr lang="vi-VN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hà nước</a:t>
                      </a:r>
                      <a:endParaRPr sz="150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31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vi-VN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Nhà nước</a:t>
                      </a:r>
                      <a:r>
                        <a:rPr lang="en-US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tội</a:t>
                      </a:r>
                      <a:r>
                        <a:rPr lang="en-US" sz="15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phạm</a:t>
                      </a:r>
                      <a:r>
                        <a:rPr lang="hu-HU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hệ</a:t>
                      </a:r>
                      <a:r>
                        <a:rPr lang="en-US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thống</a:t>
                      </a:r>
                      <a:r>
                        <a:rPr lang="en-US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được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tổ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chức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từ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trên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tham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nhũng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tập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trung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và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độc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quyền</a:t>
                      </a:r>
                      <a:endParaRPr sz="150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b="1" i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Động</a:t>
                      </a:r>
                      <a:r>
                        <a:rPr lang="en-US" sz="15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cơ</a:t>
                      </a:r>
                      <a:r>
                        <a:rPr lang="en-US" sz="15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5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nhà</a:t>
                      </a:r>
                      <a:r>
                        <a:rPr lang="en-US" sz="15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lãnh</a:t>
                      </a:r>
                      <a:r>
                        <a:rPr lang="en-US" sz="15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đạo</a:t>
                      </a:r>
                      <a:endParaRPr sz="15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31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hu-HU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quyền lực và ý thức hệ: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chỉ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một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mình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ở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hữu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quyền lực và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sự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thực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hiện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ý thức hệ</a:t>
                      </a:r>
                      <a:endParaRPr sz="150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31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hu-HU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quyền lực và </a:t>
                      </a: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5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cải</a:t>
                      </a:r>
                      <a:r>
                        <a:rPr lang="hu-HU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chỉ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một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mình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ở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hữu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quyền lực</a:t>
                      </a:r>
                      <a:r>
                        <a:rPr lang="en-US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và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sự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làm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giàu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nhân</a:t>
                      </a:r>
                      <a:endParaRPr sz="150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b="1" i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Vai</a:t>
                      </a:r>
                      <a:r>
                        <a:rPr lang="en-US" sz="15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i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trò</a:t>
                      </a:r>
                      <a:r>
                        <a:rPr lang="en-US" sz="1500" b="1" i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i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hu-HU" sz="15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ý thức hệ</a:t>
                      </a:r>
                      <a:endParaRPr sz="15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31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hệ</a:t>
                      </a:r>
                      <a:r>
                        <a:rPr lang="en-US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thống</a:t>
                      </a:r>
                      <a:r>
                        <a:rPr lang="en-US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do </a:t>
                      </a:r>
                      <a:r>
                        <a:rPr lang="hu-HU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ý thức hệ</a:t>
                      </a:r>
                      <a:r>
                        <a:rPr lang="en-US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chỉ</a:t>
                      </a:r>
                      <a:r>
                        <a:rPr lang="en-US" sz="15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huy</a:t>
                      </a:r>
                      <a:r>
                        <a:rPr lang="hu-HU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“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bị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ám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ảnh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”,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sẵn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sàng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trả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giá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chính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trị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của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vụ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việc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ý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thức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hệ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(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hành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động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bám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theo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ý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thức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hệ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sự nhất quán giá trị)</a:t>
                      </a:r>
                      <a:endParaRPr sz="150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31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hệ</a:t>
                      </a:r>
                      <a:r>
                        <a:rPr lang="en-US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thống</a:t>
                      </a:r>
                      <a:r>
                        <a:rPr lang="en-US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áp</a:t>
                      </a:r>
                      <a:r>
                        <a:rPr lang="en-US" sz="1500" b="1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dụng</a:t>
                      </a:r>
                      <a:r>
                        <a:rPr lang="en-US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500" b="1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ý thức hệ: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duy</a:t>
                      </a:r>
                      <a:r>
                        <a:rPr lang="en-US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lý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theo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tinh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thần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hai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mặt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“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vô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liêm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sỉ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”, </a:t>
                      </a:r>
                      <a:r>
                        <a:rPr lang="en-US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“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tẩy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não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và </a:t>
                      </a:r>
                      <a:r>
                        <a:rPr lang="en-US" sz="1500" b="0" u="none" strike="noStrike" cap="none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rửa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tiền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” (</a:t>
                      </a:r>
                      <a:r>
                        <a:rPr lang="en-US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ý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thức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hệ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bám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theo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các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hành</a:t>
                      </a:r>
                      <a:r>
                        <a:rPr lang="en-US" sz="1500" b="0" u="none" strike="noStrike" cap="none" baseline="0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0" u="none" strike="noStrike" cap="none" baseline="0" dirty="0" err="1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động</a:t>
                      </a:r>
                      <a:r>
                        <a:rPr lang="hu-HU" sz="1500" b="0" u="none" strike="noStrike" cap="none" dirty="0">
                          <a:solidFill>
                            <a:srgbClr val="50413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sự nhất quán chức năng)</a:t>
                      </a:r>
                      <a:endParaRPr sz="150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8"/>
          <p:cNvSpPr/>
          <p:nvPr/>
        </p:nvSpPr>
        <p:spPr>
          <a:xfrm>
            <a:off x="1068148" y="3560496"/>
            <a:ext cx="6821586" cy="1087579"/>
          </a:xfrm>
          <a:prstGeom prst="roundRect">
            <a:avLst>
              <a:gd name="adj" fmla="val 16667"/>
            </a:avLst>
          </a:prstGeom>
          <a:solidFill>
            <a:srgbClr val="D1C9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18"/>
          <p:cNvSpPr/>
          <p:nvPr/>
        </p:nvSpPr>
        <p:spPr>
          <a:xfrm>
            <a:off x="1068148" y="1275606"/>
            <a:ext cx="6829679" cy="1091765"/>
          </a:xfrm>
          <a:prstGeom prst="roundRect">
            <a:avLst>
              <a:gd name="adj" fmla="val 16667"/>
            </a:avLst>
          </a:prstGeom>
          <a:solidFill>
            <a:srgbClr val="D1C9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18"/>
          <p:cNvSpPr txBox="1">
            <a:spLocks noGrp="1"/>
          </p:cNvSpPr>
          <p:nvPr>
            <p:ph type="title" idx="4294967295"/>
          </p:nvPr>
        </p:nvSpPr>
        <p:spPr>
          <a:xfrm>
            <a:off x="107950" y="206041"/>
            <a:ext cx="8928100" cy="709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3600"/>
              <a:buFont typeface="Open Sans"/>
              <a:buNone/>
            </a:pPr>
            <a:r>
              <a:rPr lang="en-US" sz="36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Cái</a:t>
            </a:r>
            <a:r>
              <a:rPr lang="en-US" sz="36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6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bẫy</a:t>
            </a:r>
            <a:r>
              <a:rPr lang="en-US" sz="36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6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đạo</a:t>
            </a:r>
            <a:r>
              <a:rPr lang="en-US" sz="36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6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đức</a:t>
            </a:r>
            <a:r>
              <a:rPr lang="en-US" sz="36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6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của</a:t>
            </a:r>
            <a:r>
              <a:rPr lang="hu-HU" sz="36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chủ nghĩa dân túy</a:t>
            </a:r>
            <a:endParaRPr dirty="0"/>
          </a:p>
        </p:txBody>
      </p:sp>
      <p:sp>
        <p:nvSpPr>
          <p:cNvPr id="259" name="Google Shape;259;p18"/>
          <p:cNvSpPr txBox="1">
            <a:spLocks noGrp="1"/>
          </p:cNvSpPr>
          <p:nvPr>
            <p:ph type="body" idx="4294967295"/>
          </p:nvPr>
        </p:nvSpPr>
        <p:spPr>
          <a:xfrm>
            <a:off x="1457540" y="1316391"/>
            <a:ext cx="6173919" cy="10101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50412B"/>
              </a:buClr>
              <a:buSzPts val="2400"/>
              <a:buNone/>
            </a:pPr>
            <a:r>
              <a:rPr lang="hu-HU" sz="2800" b="1" dirty="0">
                <a:solidFill>
                  <a:srgbClr val="50412B"/>
                </a:solidFill>
              </a:rPr>
              <a:t>chủ nghĩa dân túy </a:t>
            </a:r>
            <a:r>
              <a:rPr lang="en-US" sz="2800" b="1" dirty="0" err="1">
                <a:solidFill>
                  <a:srgbClr val="50412B"/>
                </a:solidFill>
              </a:rPr>
              <a:t>cung</a:t>
            </a:r>
            <a:r>
              <a:rPr lang="en-US" sz="2800" b="1" dirty="0">
                <a:solidFill>
                  <a:srgbClr val="50412B"/>
                </a:solidFill>
              </a:rPr>
              <a:t> </a:t>
            </a:r>
            <a:r>
              <a:rPr lang="en-US" sz="2800" b="1" dirty="0" err="1">
                <a:solidFill>
                  <a:srgbClr val="50412B"/>
                </a:solidFill>
              </a:rPr>
              <a:t>cấp</a:t>
            </a:r>
            <a:r>
              <a:rPr lang="en-US" sz="2800" b="1" dirty="0">
                <a:solidFill>
                  <a:srgbClr val="50412B"/>
                </a:solidFill>
              </a:rPr>
              <a:t> </a:t>
            </a:r>
            <a:r>
              <a:rPr lang="en-US" sz="2800" b="1" dirty="0" err="1">
                <a:solidFill>
                  <a:srgbClr val="50412B"/>
                </a:solidFill>
              </a:rPr>
              <a:t>sự</a:t>
            </a:r>
            <a:r>
              <a:rPr lang="en-US" sz="2800" b="1" dirty="0">
                <a:solidFill>
                  <a:srgbClr val="50412B"/>
                </a:solidFill>
              </a:rPr>
              <a:t> </a:t>
            </a:r>
            <a:r>
              <a:rPr lang="en-US" sz="2800" b="1" dirty="0" err="1">
                <a:solidFill>
                  <a:srgbClr val="50412B"/>
                </a:solidFill>
              </a:rPr>
              <a:t>giải</a:t>
            </a:r>
            <a:r>
              <a:rPr lang="en-US" sz="2800" b="1" dirty="0">
                <a:solidFill>
                  <a:srgbClr val="50412B"/>
                </a:solidFill>
              </a:rPr>
              <a:t> </a:t>
            </a:r>
            <a:r>
              <a:rPr lang="en-US" sz="2800" b="1" dirty="0" err="1">
                <a:solidFill>
                  <a:srgbClr val="50412B"/>
                </a:solidFill>
              </a:rPr>
              <a:t>quyết</a:t>
            </a:r>
            <a:r>
              <a:rPr lang="en-US" sz="2800" b="1" dirty="0">
                <a:solidFill>
                  <a:srgbClr val="50412B"/>
                </a:solidFill>
              </a:rPr>
              <a:t> </a:t>
            </a:r>
            <a:r>
              <a:rPr lang="en-US" sz="2800" b="1" dirty="0" err="1">
                <a:solidFill>
                  <a:srgbClr val="50412B"/>
                </a:solidFill>
              </a:rPr>
              <a:t>vấn</a:t>
            </a:r>
            <a:r>
              <a:rPr lang="en-US" sz="2800" b="1" dirty="0">
                <a:solidFill>
                  <a:srgbClr val="50412B"/>
                </a:solidFill>
              </a:rPr>
              <a:t> </a:t>
            </a:r>
            <a:r>
              <a:rPr lang="en-US" sz="2800" b="1" dirty="0" err="1">
                <a:solidFill>
                  <a:srgbClr val="50412B"/>
                </a:solidFill>
              </a:rPr>
              <a:t>đề</a:t>
            </a:r>
            <a:r>
              <a:rPr lang="en-US" sz="2800" b="1" dirty="0">
                <a:solidFill>
                  <a:srgbClr val="50412B"/>
                </a:solidFill>
              </a:rPr>
              <a:t> </a:t>
            </a:r>
            <a:r>
              <a:rPr lang="en-US" sz="2800" b="1" dirty="0" err="1">
                <a:solidFill>
                  <a:srgbClr val="50412B"/>
                </a:solidFill>
              </a:rPr>
              <a:t>mà</a:t>
            </a:r>
            <a:r>
              <a:rPr lang="en-US" sz="2800" b="1" dirty="0">
                <a:solidFill>
                  <a:srgbClr val="50412B"/>
                </a:solidFill>
              </a:rPr>
              <a:t> </a:t>
            </a:r>
            <a:r>
              <a:rPr lang="en-US" sz="2800" b="1" dirty="0" err="1">
                <a:solidFill>
                  <a:srgbClr val="50412B"/>
                </a:solidFill>
              </a:rPr>
              <a:t>không</a:t>
            </a:r>
            <a:r>
              <a:rPr lang="en-US" sz="2800" b="1" dirty="0">
                <a:solidFill>
                  <a:srgbClr val="50412B"/>
                </a:solidFill>
              </a:rPr>
              <a:t> </a:t>
            </a:r>
            <a:r>
              <a:rPr lang="en-US" sz="2800" b="1" dirty="0" err="1">
                <a:solidFill>
                  <a:srgbClr val="50412B"/>
                </a:solidFill>
              </a:rPr>
              <a:t>có</a:t>
            </a:r>
            <a:r>
              <a:rPr lang="en-US" sz="2800" b="1" dirty="0">
                <a:solidFill>
                  <a:srgbClr val="50412B"/>
                </a:solidFill>
              </a:rPr>
              <a:t> </a:t>
            </a:r>
            <a:r>
              <a:rPr lang="en-US" sz="2800" b="1" dirty="0" err="1">
                <a:solidFill>
                  <a:srgbClr val="50412B"/>
                </a:solidFill>
              </a:rPr>
              <a:t>các</a:t>
            </a:r>
            <a:r>
              <a:rPr lang="en-US" sz="2800" b="1" dirty="0">
                <a:solidFill>
                  <a:srgbClr val="50412B"/>
                </a:solidFill>
              </a:rPr>
              <a:t> </a:t>
            </a:r>
            <a:r>
              <a:rPr lang="en-US" sz="2800" b="1" dirty="0" err="1">
                <a:solidFill>
                  <a:srgbClr val="50412B"/>
                </a:solidFill>
              </a:rPr>
              <a:t>ràng</a:t>
            </a:r>
            <a:r>
              <a:rPr lang="en-US" sz="2800" b="1" dirty="0">
                <a:solidFill>
                  <a:srgbClr val="50412B"/>
                </a:solidFill>
              </a:rPr>
              <a:t> </a:t>
            </a:r>
            <a:r>
              <a:rPr lang="en-US" sz="2800" b="1" dirty="0" err="1">
                <a:solidFill>
                  <a:srgbClr val="50412B"/>
                </a:solidFill>
              </a:rPr>
              <a:t>buộc</a:t>
            </a:r>
            <a:r>
              <a:rPr lang="en-US" sz="2800" b="1" dirty="0">
                <a:solidFill>
                  <a:srgbClr val="50412B"/>
                </a:solidFill>
              </a:rPr>
              <a:t> </a:t>
            </a:r>
            <a:r>
              <a:rPr lang="en-US" sz="2800" b="1" dirty="0" err="1">
                <a:solidFill>
                  <a:srgbClr val="50412B"/>
                </a:solidFill>
              </a:rPr>
              <a:t>đạo</a:t>
            </a:r>
            <a:r>
              <a:rPr lang="en-US" sz="2800" b="1" dirty="0">
                <a:solidFill>
                  <a:srgbClr val="50412B"/>
                </a:solidFill>
              </a:rPr>
              <a:t> </a:t>
            </a:r>
            <a:r>
              <a:rPr lang="en-US" sz="2800" b="1" dirty="0" err="1">
                <a:solidFill>
                  <a:srgbClr val="50412B"/>
                </a:solidFill>
              </a:rPr>
              <a:t>đức</a:t>
            </a:r>
            <a:endParaRPr sz="2800" dirty="0"/>
          </a:p>
        </p:txBody>
      </p:sp>
      <p:sp>
        <p:nvSpPr>
          <p:cNvPr id="260" name="Google Shape;260;p18"/>
          <p:cNvSpPr/>
          <p:nvPr/>
        </p:nvSpPr>
        <p:spPr>
          <a:xfrm>
            <a:off x="4319974" y="2487835"/>
            <a:ext cx="504056" cy="948011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4D7C8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D7C8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18"/>
          <p:cNvSpPr/>
          <p:nvPr/>
        </p:nvSpPr>
        <p:spPr>
          <a:xfrm>
            <a:off x="1084333" y="3670509"/>
            <a:ext cx="6813494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Chủ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nghĩa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tự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do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giáo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điều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cung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cấp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các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ràng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buộc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đạo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đức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mà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không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giải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quyết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vấn</a:t>
            </a:r>
            <a:r>
              <a:rPr lang="en-US" sz="28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đề</a:t>
            </a:r>
            <a:endParaRPr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9"/>
          <p:cNvSpPr txBox="1"/>
          <p:nvPr/>
        </p:nvSpPr>
        <p:spPr>
          <a:xfrm>
            <a:off x="107950" y="303922"/>
            <a:ext cx="8928100" cy="1547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3600"/>
              <a:buFont typeface="Open Sans"/>
              <a:buNone/>
            </a:pPr>
            <a:r>
              <a:rPr lang="en-US" sz="3600" b="1" i="0" u="none" strike="noStrike" cap="none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Cảm</a:t>
            </a:r>
            <a:r>
              <a:rPr lang="en-US" sz="3600" b="1" i="0" u="none" strike="noStrike" cap="none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600" b="1" i="0" u="none" strike="noStrike" cap="none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ơn</a:t>
            </a:r>
            <a:endParaRPr sz="3600" b="1" i="0" u="none" strike="noStrike" cap="none" dirty="0">
              <a:solidFill>
                <a:srgbClr val="8D503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3200"/>
              <a:buFont typeface="Open Sans"/>
              <a:buNone/>
            </a:pPr>
            <a:r>
              <a:rPr lang="hu-HU" sz="3200" b="1" i="0" u="sng" strike="noStrike" cap="none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https://www.postcommunistregimes.com/</a:t>
            </a:r>
            <a:endParaRPr sz="3200" b="1" i="0" u="none" strike="noStrike" cap="none" dirty="0">
              <a:solidFill>
                <a:srgbClr val="8D503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67" name="Google Shape;267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47664" y="1921191"/>
            <a:ext cx="2448272" cy="312015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68" name="Google Shape;268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32040" y="1921191"/>
            <a:ext cx="2106342" cy="311766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107950" y="0"/>
            <a:ext cx="8928100" cy="77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3600"/>
              <a:buFont typeface="Calibri"/>
              <a:buNone/>
            </a:pPr>
            <a:r>
              <a:rPr lang="en-US" sz="3200" dirty="0">
                <a:solidFill>
                  <a:srgbClr val="8D503B"/>
                </a:solidFill>
              </a:rPr>
              <a:t>N</a:t>
            </a:r>
            <a:r>
              <a:rPr lang="vi-VN" sz="3200" dirty="0">
                <a:solidFill>
                  <a:srgbClr val="8D503B"/>
                </a:solidFill>
              </a:rPr>
              <a:t>hà nước</a:t>
            </a:r>
            <a:r>
              <a:rPr lang="en-US" sz="3200" dirty="0">
                <a:solidFill>
                  <a:srgbClr val="8D503B"/>
                </a:solidFill>
              </a:rPr>
              <a:t> </a:t>
            </a:r>
            <a:r>
              <a:rPr lang="hu-HU" sz="3200" dirty="0">
                <a:solidFill>
                  <a:srgbClr val="8D503B"/>
                </a:solidFill>
              </a:rPr>
              <a:t>và </a:t>
            </a:r>
            <a:r>
              <a:rPr lang="en-US" sz="3200" dirty="0" err="1">
                <a:solidFill>
                  <a:srgbClr val="8D503B"/>
                </a:solidFill>
              </a:rPr>
              <a:t>tính</a:t>
            </a:r>
            <a:r>
              <a:rPr lang="en-US" sz="3200" dirty="0">
                <a:solidFill>
                  <a:srgbClr val="8D503B"/>
                </a:solidFill>
              </a:rPr>
              <a:t> </a:t>
            </a:r>
            <a:r>
              <a:rPr lang="en-US" sz="3200" dirty="0" err="1">
                <a:solidFill>
                  <a:srgbClr val="8D503B"/>
                </a:solidFill>
              </a:rPr>
              <a:t>chính</a:t>
            </a:r>
            <a:r>
              <a:rPr lang="en-US" sz="3200" dirty="0">
                <a:solidFill>
                  <a:srgbClr val="8D503B"/>
                </a:solidFill>
              </a:rPr>
              <a:t> </a:t>
            </a:r>
            <a:r>
              <a:rPr lang="en-US" sz="3200" dirty="0" err="1">
                <a:solidFill>
                  <a:srgbClr val="8D503B"/>
                </a:solidFill>
              </a:rPr>
              <a:t>danh</a:t>
            </a:r>
            <a:r>
              <a:rPr lang="en-US" sz="3200" dirty="0">
                <a:solidFill>
                  <a:srgbClr val="8D503B"/>
                </a:solidFill>
              </a:rPr>
              <a:t> (legitimacy)</a:t>
            </a:r>
            <a:endParaRPr sz="3200" dirty="0"/>
          </a:p>
        </p:txBody>
      </p:sp>
      <p:sp>
        <p:nvSpPr>
          <p:cNvPr id="95" name="Google Shape;95;p2"/>
          <p:cNvSpPr txBox="1">
            <a:spLocks noGrp="1"/>
          </p:cNvSpPr>
          <p:nvPr>
            <p:ph type="body" idx="1"/>
          </p:nvPr>
        </p:nvSpPr>
        <p:spPr>
          <a:xfrm>
            <a:off x="179512" y="795451"/>
            <a:ext cx="8856538" cy="4237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50412B"/>
              </a:buClr>
              <a:buSzPts val="2600"/>
              <a:buChar char="•"/>
            </a:pPr>
            <a:r>
              <a:rPr lang="en-US" sz="2000" b="1" dirty="0">
                <a:solidFill>
                  <a:srgbClr val="50412B"/>
                </a:solidFill>
              </a:rPr>
              <a:t>N</a:t>
            </a:r>
            <a:r>
              <a:rPr lang="vi-VN" sz="2000" b="1" dirty="0">
                <a:solidFill>
                  <a:srgbClr val="50412B"/>
                </a:solidFill>
              </a:rPr>
              <a:t>hà nước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là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định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chế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của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sự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độc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quyền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bạo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lực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8D503B"/>
                </a:solidFill>
              </a:rPr>
              <a:t>hợp</a:t>
            </a:r>
            <a:r>
              <a:rPr lang="en-US" sz="2000" b="1" dirty="0">
                <a:solidFill>
                  <a:srgbClr val="8D503B"/>
                </a:solidFill>
              </a:rPr>
              <a:t> </a:t>
            </a:r>
            <a:r>
              <a:rPr lang="en-US" sz="2000" b="1" dirty="0" err="1">
                <a:solidFill>
                  <a:srgbClr val="8D503B"/>
                </a:solidFill>
              </a:rPr>
              <a:t>pháp</a:t>
            </a:r>
            <a:endParaRPr sz="2000" dirty="0"/>
          </a:p>
          <a:p>
            <a:pPr marL="342900" lvl="0" indent="-342900" algn="l" rtl="0">
              <a:spcBef>
                <a:spcPts val="520"/>
              </a:spcBef>
              <a:spcAft>
                <a:spcPts val="0"/>
              </a:spcAft>
              <a:buClr>
                <a:srgbClr val="8D503B"/>
              </a:buClr>
              <a:buSzPts val="2600"/>
              <a:buChar char="•"/>
            </a:pPr>
            <a:r>
              <a:rPr lang="en-US" sz="2000" b="1" dirty="0" err="1">
                <a:solidFill>
                  <a:srgbClr val="8D503B"/>
                </a:solidFill>
              </a:rPr>
              <a:t>Tính</a:t>
            </a:r>
            <a:r>
              <a:rPr lang="en-US" sz="2000" b="1" dirty="0">
                <a:solidFill>
                  <a:srgbClr val="8D503B"/>
                </a:solidFill>
              </a:rPr>
              <a:t> </a:t>
            </a:r>
            <a:r>
              <a:rPr lang="en-US" sz="2000" b="1" dirty="0" err="1">
                <a:solidFill>
                  <a:srgbClr val="8D503B"/>
                </a:solidFill>
              </a:rPr>
              <a:t>chính</a:t>
            </a:r>
            <a:r>
              <a:rPr lang="en-US" sz="2000" b="1" dirty="0">
                <a:solidFill>
                  <a:srgbClr val="8D503B"/>
                </a:solidFill>
              </a:rPr>
              <a:t> </a:t>
            </a:r>
            <a:r>
              <a:rPr lang="en-US" sz="2000" b="1" dirty="0" err="1">
                <a:solidFill>
                  <a:srgbClr val="8D503B"/>
                </a:solidFill>
              </a:rPr>
              <a:t>danh</a:t>
            </a:r>
            <a:r>
              <a:rPr lang="hu-HU" sz="2000" b="1" dirty="0">
                <a:solidFill>
                  <a:srgbClr val="8D503B"/>
                </a:solidFill>
              </a:rPr>
              <a:t>:</a:t>
            </a:r>
            <a:r>
              <a:rPr lang="hu-HU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>
                <a:solidFill>
                  <a:srgbClr val="50412B"/>
                </a:solidFill>
              </a:rPr>
              <a:t>n</a:t>
            </a:r>
            <a:r>
              <a:rPr lang="vi-VN" sz="2000" b="1" dirty="0">
                <a:solidFill>
                  <a:srgbClr val="50412B"/>
                </a:solidFill>
              </a:rPr>
              <a:t>hững người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sống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dưới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nó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chấp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nhận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sự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thống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trị</a:t>
            </a:r>
            <a:endParaRPr sz="2000" dirty="0"/>
          </a:p>
          <a:p>
            <a:pPr marL="342900" lvl="0" indent="-342900" algn="l" rtl="0">
              <a:spcBef>
                <a:spcPts val="520"/>
              </a:spcBef>
              <a:spcAft>
                <a:spcPts val="0"/>
              </a:spcAft>
              <a:buClr>
                <a:srgbClr val="50412B"/>
              </a:buClr>
              <a:buSzPts val="2600"/>
              <a:buChar char="•"/>
            </a:pPr>
            <a:r>
              <a:rPr lang="hu-HU" sz="2000" b="1" dirty="0">
                <a:solidFill>
                  <a:srgbClr val="50412B"/>
                </a:solidFill>
              </a:rPr>
              <a:t>Max Weber: </a:t>
            </a:r>
            <a:r>
              <a:rPr lang="en-US" sz="2000" b="1" dirty="0" err="1">
                <a:solidFill>
                  <a:srgbClr val="50412B"/>
                </a:solidFill>
              </a:rPr>
              <a:t>ba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kiểu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lý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tưởng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của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tính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chính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danh</a:t>
            </a:r>
            <a:endParaRPr sz="2000" dirty="0"/>
          </a:p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8D503B"/>
              </a:buClr>
              <a:buSzPts val="2600"/>
              <a:buChar char="–"/>
            </a:pPr>
            <a:r>
              <a:rPr lang="hu-HU" sz="2000" b="1" dirty="0">
                <a:solidFill>
                  <a:srgbClr val="8D503B"/>
                </a:solidFill>
              </a:rPr>
              <a:t>tính chính danh truyền thống:</a:t>
            </a:r>
            <a:r>
              <a:rPr lang="hu-HU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>
                <a:solidFill>
                  <a:srgbClr val="50412B"/>
                </a:solidFill>
              </a:rPr>
              <a:t>“</a:t>
            </a:r>
            <a:r>
              <a:rPr lang="en-US" sz="2000" b="1" dirty="0" err="1">
                <a:solidFill>
                  <a:srgbClr val="50412B"/>
                </a:solidFill>
              </a:rPr>
              <a:t>vì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đấy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là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truyền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thống</a:t>
            </a:r>
            <a:r>
              <a:rPr lang="hu-HU" sz="2000" b="1" dirty="0">
                <a:solidFill>
                  <a:srgbClr val="50412B"/>
                </a:solidFill>
              </a:rPr>
              <a:t>”</a:t>
            </a:r>
            <a:endParaRPr sz="2000" dirty="0"/>
          </a:p>
          <a:p>
            <a:pPr marL="742950" lvl="1" indent="-285750">
              <a:spcBef>
                <a:spcPts val="520"/>
              </a:spcBef>
              <a:buClr>
                <a:srgbClr val="8D503B"/>
              </a:buClr>
              <a:buSzPts val="2600"/>
            </a:pPr>
            <a:r>
              <a:rPr lang="hu-HU" sz="2000" b="1" dirty="0">
                <a:solidFill>
                  <a:srgbClr val="8D503B"/>
                </a:solidFill>
              </a:rPr>
              <a:t>tính chính danh lôi cuốn:</a:t>
            </a:r>
            <a:r>
              <a:rPr lang="hu-HU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>
                <a:solidFill>
                  <a:srgbClr val="50412B"/>
                </a:solidFill>
              </a:rPr>
              <a:t>“</a:t>
            </a:r>
            <a:r>
              <a:rPr lang="en-US" sz="2000" b="1" dirty="0" err="1">
                <a:solidFill>
                  <a:srgbClr val="50412B"/>
                </a:solidFill>
              </a:rPr>
              <a:t>vì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ông</a:t>
            </a:r>
            <a:r>
              <a:rPr lang="en-US" sz="2000" b="1" dirty="0">
                <a:solidFill>
                  <a:srgbClr val="50412B"/>
                </a:solidFill>
              </a:rPr>
              <a:t> ta </a:t>
            </a:r>
            <a:r>
              <a:rPr lang="en-US" sz="2000" b="1" dirty="0" err="1">
                <a:solidFill>
                  <a:srgbClr val="50412B"/>
                </a:solidFill>
              </a:rPr>
              <a:t>là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nhà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lãnh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đạo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xuất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sắc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nhất</a:t>
            </a:r>
            <a:r>
              <a:rPr lang="hu-HU" sz="2000" b="1" dirty="0">
                <a:solidFill>
                  <a:srgbClr val="50412B"/>
                </a:solidFill>
              </a:rPr>
              <a:t>”</a:t>
            </a:r>
          </a:p>
          <a:p>
            <a:pPr marL="742950" lvl="1" indent="-285750">
              <a:spcBef>
                <a:spcPts val="520"/>
              </a:spcBef>
              <a:buClr>
                <a:srgbClr val="8D503B"/>
              </a:buClr>
              <a:buSzPts val="2600"/>
            </a:pPr>
            <a:r>
              <a:rPr lang="pt-BR" sz="2000" b="1" dirty="0">
                <a:solidFill>
                  <a:srgbClr val="8D503B"/>
                </a:solidFill>
              </a:rPr>
              <a:t>tính chính danh pháp lý [luật định]-duy lý:</a:t>
            </a:r>
            <a:r>
              <a:rPr lang="pt-BR" sz="2000" b="1" dirty="0">
                <a:solidFill>
                  <a:srgbClr val="50412B"/>
                </a:solidFill>
              </a:rPr>
              <a:t> “vì đấy là luật”</a:t>
            </a:r>
            <a:endParaRPr sz="2000" dirty="0"/>
          </a:p>
          <a:p>
            <a:pPr marL="342900" lvl="0" indent="-342900" algn="l" rtl="0">
              <a:spcBef>
                <a:spcPts val="520"/>
              </a:spcBef>
              <a:spcAft>
                <a:spcPts val="0"/>
              </a:spcAft>
              <a:buClr>
                <a:srgbClr val="50412B"/>
              </a:buClr>
              <a:buSzPts val="2600"/>
              <a:buChar char="•"/>
            </a:pPr>
            <a:r>
              <a:rPr lang="en-US" sz="2000" b="1" dirty="0" err="1">
                <a:solidFill>
                  <a:srgbClr val="50412B"/>
                </a:solidFill>
              </a:rPr>
              <a:t>Cơ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sở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của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hu-HU" sz="2000" b="1" dirty="0">
                <a:solidFill>
                  <a:srgbClr val="8D503B"/>
                </a:solidFill>
              </a:rPr>
              <a:t>các nền dân chủ tự do </a:t>
            </a:r>
            <a:r>
              <a:rPr lang="en-US" sz="2000" b="1" dirty="0" err="1">
                <a:solidFill>
                  <a:srgbClr val="50412B"/>
                </a:solidFill>
              </a:rPr>
              <a:t>là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hu-HU" sz="2000" b="1" dirty="0">
                <a:solidFill>
                  <a:srgbClr val="8D503B"/>
                </a:solidFill>
              </a:rPr>
              <a:t>tính chính danh pháp lý-duy lý </a:t>
            </a:r>
            <a:r>
              <a:rPr lang="en-US" sz="2000" b="1" dirty="0">
                <a:solidFill>
                  <a:srgbClr val="8D503B"/>
                </a:solidFill>
              </a:rPr>
              <a:t>(legal-rational)</a:t>
            </a:r>
            <a:r>
              <a:rPr lang="hu-HU" sz="2000" b="1" dirty="0">
                <a:solidFill>
                  <a:srgbClr val="8D503B"/>
                </a:solidFill>
                <a:sym typeface="Wingdings" panose="05000000000000000000" pitchFamily="2" charset="2"/>
              </a:rPr>
              <a:t></a:t>
            </a:r>
            <a:r>
              <a:rPr lang="hu-HU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nhà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lãnh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đạo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không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được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chính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danh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hóa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bởi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các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năng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lực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của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ông</a:t>
            </a:r>
            <a:r>
              <a:rPr lang="en-US" sz="2000" b="1" dirty="0">
                <a:solidFill>
                  <a:srgbClr val="50412B"/>
                </a:solidFill>
              </a:rPr>
              <a:t> ta hay </a:t>
            </a:r>
            <a:r>
              <a:rPr lang="en-US" sz="2000" b="1" dirty="0" err="1">
                <a:solidFill>
                  <a:srgbClr val="50412B"/>
                </a:solidFill>
              </a:rPr>
              <a:t>bởi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truyền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thống</a:t>
            </a:r>
            <a:r>
              <a:rPr lang="hu-HU" sz="2000" b="1" dirty="0">
                <a:solidFill>
                  <a:srgbClr val="50412B"/>
                </a:solidFill>
              </a:rPr>
              <a:t>/</a:t>
            </a:r>
            <a:r>
              <a:rPr lang="en-US" sz="2000" b="1" dirty="0" err="1">
                <a:solidFill>
                  <a:srgbClr val="50412B"/>
                </a:solidFill>
              </a:rPr>
              <a:t>nguồn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gốc</a:t>
            </a:r>
            <a:r>
              <a:rPr lang="hu-HU" sz="2000" b="1" dirty="0">
                <a:solidFill>
                  <a:srgbClr val="50412B"/>
                </a:solidFill>
              </a:rPr>
              <a:t>, </a:t>
            </a:r>
            <a:r>
              <a:rPr lang="en-US" sz="2000" b="1" dirty="0" err="1">
                <a:solidFill>
                  <a:srgbClr val="50412B"/>
                </a:solidFill>
              </a:rPr>
              <a:t>mà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bởi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phương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thức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hợp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pháp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của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sự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lựa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chọn</a:t>
            </a:r>
            <a:r>
              <a:rPr lang="en-US" sz="2000" b="1" dirty="0">
                <a:solidFill>
                  <a:srgbClr val="50412B"/>
                </a:solidFill>
              </a:rPr>
              <a:t> (</a:t>
            </a:r>
            <a:r>
              <a:rPr lang="en-US" sz="2000" b="1" dirty="0" err="1">
                <a:solidFill>
                  <a:srgbClr val="50412B"/>
                </a:solidFill>
              </a:rPr>
              <a:t>bầu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cử</a:t>
            </a:r>
            <a:r>
              <a:rPr lang="en-US" sz="2000" b="1" dirty="0">
                <a:solidFill>
                  <a:srgbClr val="50412B"/>
                </a:solidFill>
              </a:rPr>
              <a:t>) </a:t>
            </a:r>
            <a:r>
              <a:rPr lang="en-US" sz="2000" b="1" dirty="0" err="1">
                <a:solidFill>
                  <a:srgbClr val="50412B"/>
                </a:solidFill>
              </a:rPr>
              <a:t>ông</a:t>
            </a:r>
            <a:r>
              <a:rPr lang="en-US" sz="2000" b="1" dirty="0">
                <a:solidFill>
                  <a:srgbClr val="50412B"/>
                </a:solidFill>
              </a:rPr>
              <a:t> ta</a:t>
            </a:r>
            <a:endParaRPr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" name="Google Shape;101;p3"/>
          <p:cNvGraphicFramePr/>
          <p:nvPr>
            <p:extLst>
              <p:ext uri="{D42A27DB-BD31-4B8C-83A1-F6EECF244321}">
                <p14:modId xmlns:p14="http://schemas.microsoft.com/office/powerpoint/2010/main" val="2397621065"/>
              </p:ext>
            </p:extLst>
          </p:nvPr>
        </p:nvGraphicFramePr>
        <p:xfrm>
          <a:off x="107947" y="900650"/>
          <a:ext cx="8928100" cy="3785821"/>
        </p:xfrm>
        <a:graphic>
          <a:graphicData uri="http://schemas.openxmlformats.org/drawingml/2006/table">
            <a:tbl>
              <a:tblPr firstRow="1" bandRow="1">
                <a:noFill/>
                <a:tableStyleId>{47589D02-B137-4AC5-99C7-834F9BCF170C}</a:tableStyleId>
              </a:tblPr>
              <a:tblGrid>
                <a:gridCol w="1497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04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098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4443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1600" b="1" u="none" strike="noStrike" cap="none" dirty="0"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  <a:sym typeface="Times New Roman"/>
                        </a:rPr>
                        <a:t> </a:t>
                      </a:r>
                      <a:endParaRPr sz="1600" u="none" strike="noStrike" cap="none" dirty="0"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  <a:sym typeface="Times New Roman"/>
                      </a:endParaRPr>
                    </a:p>
                  </a:txBody>
                  <a:tcPr marL="36200" marR="36200" marT="36200" marB="36200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1600" b="1" u="none" strike="noStrike" cap="none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tính chính danh pháp lý-duy lý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1600" b="1" u="none" strike="noStrike" cap="none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(chủ nghĩa hiến pháp)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1600" b="1" u="none" strike="noStrike" cap="none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</a:t>
                      </a:r>
                      <a:r>
                        <a:rPr lang="en-US" sz="1600" b="1" u="none" strike="noStrike" cap="none" dirty="0" err="1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ính</a:t>
                      </a:r>
                      <a:r>
                        <a:rPr lang="en-US" sz="1600" b="1" u="none" strike="noStrike" cap="none" baseline="0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chính</a:t>
                      </a:r>
                      <a:r>
                        <a:rPr lang="en-US" sz="1600" b="1" u="none" strike="noStrike" cap="none" baseline="0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danh</a:t>
                      </a:r>
                      <a:r>
                        <a:rPr lang="en-US" sz="1600" b="1" u="none" strike="noStrike" cap="none" baseline="0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t</a:t>
                      </a:r>
                      <a:r>
                        <a:rPr lang="hu-HU" sz="1600" b="1" u="none" strike="noStrike" cap="none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hực chất-duy lý (chủ nghĩa dân túy) 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995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u="none" strike="noStrike" cap="none" dirty="0" err="1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Thực</a:t>
                      </a:r>
                      <a:r>
                        <a:rPr lang="en-US" sz="1600" b="1" u="none" strike="noStrike" cap="none" baseline="0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thể</a:t>
                      </a:r>
                      <a:r>
                        <a:rPr lang="en-US" sz="1600" b="1" u="none" strike="noStrike" cap="none" baseline="0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mang</a:t>
                      </a:r>
                      <a:r>
                        <a:rPr lang="en-US" sz="1600" b="1" u="none" strike="noStrike" cap="none" baseline="0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hu-HU" sz="1600" b="1" u="none" strike="noStrike" cap="none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tính chính danh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200" marR="36200" marT="36200" marB="36200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vi-VN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các định chế vô nhân xưng</a:t>
                      </a:r>
                      <a:b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</a:b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(vị trí số một của các luật)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các diễn viên cá nhân</a:t>
                      </a:r>
                      <a:b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</a:b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(vị trí số một của các 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ý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định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)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723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u="none" strike="noStrike" cap="none" dirty="0" err="1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Địa</a:t>
                      </a:r>
                      <a:r>
                        <a:rPr lang="en-US" sz="1600" b="1" u="none" strike="noStrike" cap="none" baseline="0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vị</a:t>
                      </a:r>
                      <a:r>
                        <a:rPr lang="en-US" sz="1600" b="1" u="none" strike="noStrike" cap="none" baseline="0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của</a:t>
                      </a:r>
                      <a:r>
                        <a:rPr lang="en-US" sz="1600" b="1" u="none" strike="noStrike" cap="none" baseline="0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hu-HU" sz="1600" b="1" u="none" strike="noStrike" cap="none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elit</a:t>
                      </a:r>
                      <a:r>
                        <a:rPr lang="en-US" sz="1600" b="1" u="none" strike="noStrike" cap="none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e </a:t>
                      </a:r>
                      <a:r>
                        <a:rPr lang="en-US" sz="1600" b="1" u="none" strike="noStrike" cap="none" dirty="0" err="1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cai</a:t>
                      </a:r>
                      <a:r>
                        <a:rPr lang="en-US" sz="1600" b="1" u="none" strike="noStrike" cap="none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trị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200" marR="36200" marT="36200" marB="36200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Lệ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thuộc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vào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luật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(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luật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trị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, </a:t>
                      </a:r>
                      <a:r>
                        <a:rPr lang="hu-HU" sz="1600" b="1" i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rule of law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)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Được</a:t>
                      </a:r>
                      <a:r>
                        <a:rPr lang="en-US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luật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phục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vụ</a:t>
                      </a:r>
                      <a:b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</a:b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(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luật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của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sự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cai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trị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,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hu-HU" sz="1600" b="1" i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law of rule</a:t>
                      </a:r>
                      <a:r>
                        <a:rPr lang="hu-HU" sz="1600" b="1" i="0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)</a:t>
                      </a:r>
                      <a:endParaRPr sz="1600" b="1" u="none" strike="noStrike" cap="none" dirty="0">
                        <a:solidFill>
                          <a:srgbClr val="50412B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42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u="none" strike="noStrike" cap="none" dirty="0" err="1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Quá</a:t>
                      </a:r>
                      <a:r>
                        <a:rPr lang="en-US" sz="1600" b="1" u="none" strike="noStrike" cap="none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trình</a:t>
                      </a:r>
                      <a:r>
                        <a:rPr lang="en-US" sz="1600" b="1" u="none" strike="noStrike" cap="none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chính</a:t>
                      </a:r>
                      <a:r>
                        <a:rPr lang="en-US" sz="1600" b="1" u="none" strike="noStrike" cap="none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trị</a:t>
                      </a:r>
                      <a:r>
                        <a:rPr lang="en-US" sz="1600" b="1" u="none" strike="noStrike" cap="none" dirty="0">
                          <a:solidFill>
                            <a:srgbClr val="4D7C8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200" marR="36200" marT="36200" marB="36200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u="none" strike="noStrike" cap="non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thảo</a:t>
                      </a:r>
                      <a:r>
                        <a:rPr lang="en-US" sz="1600" b="1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luận</a:t>
                      </a:r>
                      <a:r>
                        <a:rPr lang="en-US" sz="1600" b="1" u="none" strike="noStrike" cap="none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cân</a:t>
                      </a:r>
                      <a:r>
                        <a:rPr lang="en-US" sz="1600" b="1" u="none" strike="noStrike" cap="none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nhắc</a:t>
                      </a:r>
                      <a:r>
                        <a:rPr lang="en-US" sz="1600" b="1" u="none" strike="noStrike" cap="none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(d</a:t>
                      </a:r>
                      <a:r>
                        <a:rPr lang="hu-HU" sz="1600" b="1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eliberat</a:t>
                      </a:r>
                      <a:r>
                        <a:rPr lang="en-US" sz="1600" b="1" u="none" strike="noStrike" cap="non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i</a:t>
                      </a:r>
                      <a:r>
                        <a:rPr lang="hu-HU" sz="1600" b="1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v</a:t>
                      </a:r>
                      <a:r>
                        <a:rPr lang="en-US" sz="1600" b="1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e)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: 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sự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thỏa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thuận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của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các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lợi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ích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được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nhiều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diễn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viên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xác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định</a:t>
                      </a:r>
                      <a:endParaRPr lang="hu-HU" sz="1600" b="1" u="none" strike="noStrike" cap="none" dirty="0">
                        <a:solidFill>
                          <a:srgbClr val="50412B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(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sự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tính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đến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lợi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ích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cộng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đồng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)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u="none" strike="noStrike" cap="non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Tuyên</a:t>
                      </a:r>
                      <a:r>
                        <a:rPr lang="en-US" sz="1600" b="1" u="none" strike="noStrike" cap="none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bố</a:t>
                      </a:r>
                      <a:r>
                        <a:rPr lang="en-US" sz="1600" b="1" u="none" strike="noStrike" cap="none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(</a:t>
                      </a:r>
                      <a:r>
                        <a:rPr lang="hu-HU" sz="1600" b="1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de</a:t>
                      </a:r>
                      <a:r>
                        <a:rPr lang="en-US" sz="1600" b="1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</a:t>
                      </a:r>
                      <a:r>
                        <a:rPr lang="hu-HU" sz="1600" b="1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larat</a:t>
                      </a:r>
                      <a:r>
                        <a:rPr lang="en-US" sz="1600" b="1" u="none" strike="noStrike" cap="non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i</a:t>
                      </a:r>
                      <a:r>
                        <a:rPr lang="hu-HU" sz="1600" b="1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v</a:t>
                      </a:r>
                      <a:r>
                        <a:rPr lang="en-US" sz="1600" b="1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e)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: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hiệu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lực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hóa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các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lợi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ích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được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một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diễn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viên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duy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nhất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xác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định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(</a:t>
                      </a:r>
                      <a:r>
                        <a:rPr lang="en-US" sz="1600" b="1" u="none" strike="noStrike" cap="none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trấn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áp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các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lợi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ích</a:t>
                      </a:r>
                      <a:r>
                        <a:rPr lang="en-US" sz="1600" b="1" u="none" strike="noStrike" cap="none" baseline="0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khác</a:t>
                      </a:r>
                      <a:r>
                        <a:rPr lang="hu-HU" sz="1600" b="1" u="none" strike="noStrike" cap="none" dirty="0">
                          <a:solidFill>
                            <a:srgbClr val="50412B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)</a:t>
                      </a:r>
                      <a:endParaRPr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200" marR="36200" marT="36200" marB="36200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2" name="Google Shape;102;p3"/>
          <p:cNvSpPr txBox="1"/>
          <p:nvPr/>
        </p:nvSpPr>
        <p:spPr>
          <a:xfrm>
            <a:off x="539552" y="72008"/>
            <a:ext cx="8352928" cy="915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3200"/>
              <a:buFont typeface="Open Sans"/>
              <a:buNone/>
            </a:pPr>
            <a:r>
              <a:rPr lang="en-US" sz="2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hu-HU" sz="2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ính chính danh</a:t>
            </a:r>
            <a:r>
              <a:rPr lang="en-US" sz="2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pháp</a:t>
            </a:r>
            <a:r>
              <a:rPr lang="en-US" sz="2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lý-duy</a:t>
            </a:r>
            <a:r>
              <a:rPr lang="en-US" sz="2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lý</a:t>
            </a:r>
            <a:r>
              <a:rPr lang="en-US" sz="2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(legal-rational) vs. </a:t>
            </a:r>
            <a:r>
              <a:rPr lang="en-US" sz="20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thực</a:t>
            </a:r>
            <a:r>
              <a:rPr lang="en-US" sz="2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chất-duy</a:t>
            </a:r>
            <a:r>
              <a:rPr lang="en-US" sz="2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lý</a:t>
            </a:r>
            <a:r>
              <a:rPr lang="en-US" sz="20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(substantive-rational)</a:t>
            </a:r>
            <a:endParaRPr sz="2000" b="1" dirty="0">
              <a:solidFill>
                <a:srgbClr val="8D503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Google Shape;108;p4"/>
          <p:cNvGraphicFramePr/>
          <p:nvPr>
            <p:extLst>
              <p:ext uri="{D42A27DB-BD31-4B8C-83A1-F6EECF244321}">
                <p14:modId xmlns:p14="http://schemas.microsoft.com/office/powerpoint/2010/main" val="98215968"/>
              </p:ext>
            </p:extLst>
          </p:nvPr>
        </p:nvGraphicFramePr>
        <p:xfrm>
          <a:off x="179512" y="1203598"/>
          <a:ext cx="8856975" cy="4156241"/>
        </p:xfrm>
        <a:graphic>
          <a:graphicData uri="http://schemas.openxmlformats.org/drawingml/2006/table">
            <a:tbl>
              <a:tblPr firstRow="1" bandRow="1">
                <a:noFill/>
                <a:tableStyleId>{47589D02-B137-4AC5-99C7-834F9BCF170C}</a:tableStyleId>
              </a:tblPr>
              <a:tblGrid>
                <a:gridCol w="1656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1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71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84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150" marR="88150" marT="44075" marB="44075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Dân</a:t>
                      </a:r>
                      <a:r>
                        <a:rPr lang="en-US" sz="2800" b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800" b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chủ</a:t>
                      </a:r>
                      <a:endParaRPr sz="28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150" marR="88150" marT="44075" marB="44075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Chuyên</a:t>
                      </a:r>
                      <a:r>
                        <a:rPr lang="en-US" sz="2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quyền</a:t>
                      </a:r>
                      <a:endParaRPr sz="28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150" marR="88150" marT="44075" marB="44075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1" u="none" strike="noStrike" cap="none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Độc</a:t>
                      </a:r>
                      <a:r>
                        <a:rPr lang="en-US" sz="2800" b="1" u="none" strike="noStrike" cap="none" baseline="0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800" b="1" u="none" strike="noStrike" cap="none" baseline="0" dirty="0" err="1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tài</a:t>
                      </a:r>
                      <a:endParaRPr sz="2800" b="1" u="none" strike="noStrike" cap="none" dirty="0">
                        <a:solidFill>
                          <a:srgbClr val="4D7C85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150" marR="88150" marT="44075" marB="44075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3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</a:t>
                      </a:r>
                      <a:r>
                        <a:rPr lang="hu-HU" sz="24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ính chính danh</a:t>
                      </a:r>
                      <a:r>
                        <a:rPr lang="en-US" sz="24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400" b="1" i="0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</a:t>
                      </a:r>
                      <a:r>
                        <a:rPr lang="hu-HU" sz="2400" b="1" i="0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 jure</a:t>
                      </a:r>
                      <a:endParaRPr sz="2400" b="1" i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150" marR="88150" marT="44075" marB="44075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2800"/>
                        <a:buFont typeface="Arial"/>
                        <a:buNone/>
                      </a:pPr>
                      <a:r>
                        <a:rPr lang="en-US" sz="28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pháp</a:t>
                      </a:r>
                      <a:r>
                        <a:rPr lang="en-US" sz="28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8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lý-duy</a:t>
                      </a:r>
                      <a:r>
                        <a:rPr lang="en-US" sz="28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8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lý</a:t>
                      </a:r>
                      <a:endParaRPr sz="28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150" marR="88150" marT="44075" marB="44075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2800"/>
                        <a:buFont typeface="Arial"/>
                        <a:buNone/>
                      </a:pPr>
                      <a:r>
                        <a:rPr lang="en-US" sz="28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pháp</a:t>
                      </a:r>
                      <a:r>
                        <a:rPr lang="en-US" sz="28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8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lý-duy</a:t>
                      </a:r>
                      <a:r>
                        <a:rPr lang="en-US" sz="28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8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lý</a:t>
                      </a:r>
                      <a:endParaRPr lang="en-US" sz="28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150" marR="88150" marT="44075" marB="44075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28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thực chất-duy lý</a:t>
                      </a:r>
                      <a:r>
                        <a:rPr lang="en-US" sz="28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28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150" marR="88150" marT="44075" marB="44075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3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4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</a:t>
                      </a:r>
                      <a:r>
                        <a:rPr lang="hu-HU" sz="24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ính chính danh</a:t>
                      </a:r>
                      <a:r>
                        <a:rPr lang="en-US" sz="2400" b="1" i="1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400" b="1" i="0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</a:t>
                      </a:r>
                      <a:r>
                        <a:rPr lang="hu-HU" sz="2400" b="1" i="0" u="none" strike="noStrike" cap="none" dirty="0">
                          <a:solidFill>
                            <a:srgbClr val="4D7C8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 facto</a:t>
                      </a:r>
                      <a:endParaRPr lang="hu-HU" sz="2400" dirty="0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b="1" i="1" u="none" strike="noStrike" cap="none" dirty="0">
                        <a:solidFill>
                          <a:srgbClr val="4D7C85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150" marR="88150" marT="44075" marB="44075" anchor="ctr">
                    <a:lnL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B"/>
                        </a:buClr>
                        <a:buSzPts val="2800"/>
                        <a:buFont typeface="Arial"/>
                        <a:buNone/>
                      </a:pPr>
                      <a:r>
                        <a:rPr lang="en-US" sz="2800" b="1" u="none" strike="noStrike" cap="none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pháp</a:t>
                      </a:r>
                      <a:r>
                        <a:rPr lang="en-US" sz="28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8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lý-duy</a:t>
                      </a:r>
                      <a:r>
                        <a:rPr lang="en-US" sz="2800" b="1" u="none" strike="noStrike" cap="none" baseline="0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800" b="1" u="none" strike="noStrike" cap="none" baseline="0" dirty="0" err="1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lý</a:t>
                      </a:r>
                      <a:endParaRPr lang="en-US" sz="28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150" marR="88150" marT="44075" marB="44075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28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thực chất-duy lý</a:t>
                      </a:r>
                      <a:endParaRPr sz="28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150" marR="88150" marT="44075" marB="44075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u-HU" sz="2800" b="1" u="none" strike="noStrike" cap="none" dirty="0">
                          <a:solidFill>
                            <a:srgbClr val="50412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thực chất-duy lý</a:t>
                      </a:r>
                      <a:endParaRPr sz="2800" b="1" u="none" strike="noStrike" cap="none" dirty="0">
                        <a:solidFill>
                          <a:srgbClr val="50412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150" marR="88150" marT="44075" marB="44075" anchor="ctr">
                    <a:lnL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9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AE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9" name="Google Shape;109;p4"/>
          <p:cNvSpPr txBox="1"/>
          <p:nvPr/>
        </p:nvSpPr>
        <p:spPr>
          <a:xfrm>
            <a:off x="0" y="216024"/>
            <a:ext cx="9180068" cy="77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Clr>
                <a:srgbClr val="8D503B"/>
              </a:buClr>
              <a:buSzPts val="3200"/>
            </a:pP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hu-HU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ính chính danh</a:t>
            </a:r>
            <a:r>
              <a:rPr lang="hu-HU" sz="3200" b="1" i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de jure và de facto</a:t>
            </a:r>
            <a:r>
              <a:rPr lang="en-US" sz="3200" b="1" i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của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một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số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hệ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thống</a:t>
            </a:r>
            <a:r>
              <a:rPr lang="en-US" sz="3200" b="1" i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"/>
          <p:cNvSpPr txBox="1">
            <a:spLocks noGrp="1"/>
          </p:cNvSpPr>
          <p:nvPr>
            <p:ph type="title" idx="4294967295"/>
          </p:nvPr>
        </p:nvSpPr>
        <p:spPr>
          <a:xfrm>
            <a:off x="99948" y="104489"/>
            <a:ext cx="892810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None/>
            </a:pPr>
            <a:r>
              <a:rPr lang="hu-HU" sz="2800" b="1" dirty="0">
                <a:solidFill>
                  <a:srgbClr val="8D503B"/>
                </a:solidFill>
              </a:rPr>
              <a:t>A chủ nghĩa dân túy </a:t>
            </a:r>
            <a:r>
              <a:rPr lang="en-US" sz="2800" b="1" dirty="0" err="1">
                <a:solidFill>
                  <a:srgbClr val="8D503B"/>
                </a:solidFill>
              </a:rPr>
              <a:t>như</a:t>
            </a:r>
            <a:r>
              <a:rPr lang="en-US" sz="2800" b="1" dirty="0">
                <a:solidFill>
                  <a:srgbClr val="8D503B"/>
                </a:solidFill>
              </a:rPr>
              <a:t> </a:t>
            </a:r>
            <a:r>
              <a:rPr lang="en-US" sz="2800" b="1" dirty="0" err="1">
                <a:solidFill>
                  <a:srgbClr val="8D503B"/>
                </a:solidFill>
              </a:rPr>
              <a:t>sự</a:t>
            </a:r>
            <a:r>
              <a:rPr lang="en-US" sz="2800" b="1" dirty="0">
                <a:solidFill>
                  <a:srgbClr val="8D503B"/>
                </a:solidFill>
              </a:rPr>
              <a:t> </a:t>
            </a:r>
            <a:r>
              <a:rPr lang="en-US" sz="2800" b="1" dirty="0" err="1">
                <a:solidFill>
                  <a:srgbClr val="8D503B"/>
                </a:solidFill>
              </a:rPr>
              <a:t>thách</a:t>
            </a:r>
            <a:r>
              <a:rPr lang="en-US" sz="2800" b="1" dirty="0">
                <a:solidFill>
                  <a:srgbClr val="8D503B"/>
                </a:solidFill>
              </a:rPr>
              <a:t> </a:t>
            </a:r>
            <a:r>
              <a:rPr lang="en-US" sz="2800" b="1" dirty="0" err="1">
                <a:solidFill>
                  <a:srgbClr val="8D503B"/>
                </a:solidFill>
              </a:rPr>
              <a:t>thức</a:t>
            </a:r>
            <a:r>
              <a:rPr lang="en-US" sz="2800" b="1" dirty="0">
                <a:solidFill>
                  <a:srgbClr val="8D503B"/>
                </a:solidFill>
              </a:rPr>
              <a:t> </a:t>
            </a:r>
            <a:r>
              <a:rPr lang="hu-HU" sz="2800" b="1" dirty="0">
                <a:solidFill>
                  <a:srgbClr val="8D503B"/>
                </a:solidFill>
              </a:rPr>
              <a:t>tính chính danh</a:t>
            </a:r>
            <a:endParaRPr dirty="0"/>
          </a:p>
        </p:txBody>
      </p:sp>
      <p:graphicFrame>
        <p:nvGraphicFramePr>
          <p:cNvPr id="115" name="Google Shape;115;p5"/>
          <p:cNvGraphicFramePr/>
          <p:nvPr>
            <p:extLst>
              <p:ext uri="{D42A27DB-BD31-4B8C-83A1-F6EECF244321}">
                <p14:modId xmlns:p14="http://schemas.microsoft.com/office/powerpoint/2010/main" val="3185875674"/>
              </p:ext>
            </p:extLst>
          </p:nvPr>
        </p:nvGraphicFramePr>
        <p:xfrm>
          <a:off x="2915816" y="2787773"/>
          <a:ext cx="2880325" cy="2286020"/>
        </p:xfrm>
        <a:graphic>
          <a:graphicData uri="http://schemas.openxmlformats.org/drawingml/2006/table">
            <a:tbl>
              <a:tblPr>
                <a:noFill/>
                <a:tableStyleId>{4B9D4EEE-7A68-4DE8-AA12-86C69A01DFEF}</a:tableStyleId>
              </a:tblPr>
              <a:tblGrid>
                <a:gridCol w="2880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3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C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u="none" strike="noStrike" cap="none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</a:t>
                      </a:r>
                      <a:r>
                        <a:rPr lang="en-US" sz="20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hách</a:t>
                      </a:r>
                      <a:r>
                        <a:rPr lang="en-US" sz="20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20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thức</a:t>
                      </a:r>
                      <a:r>
                        <a:rPr lang="en-US" sz="20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20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không-dân</a:t>
                      </a:r>
                      <a:r>
                        <a:rPr lang="en-US" sz="20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20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túy</a:t>
                      </a:r>
                      <a:endParaRPr lang="en-US" sz="2000" b="1" u="none" strike="noStrike" cap="none" dirty="0">
                        <a:solidFill>
                          <a:srgbClr val="50412C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D7C8B">
                        <a:alpha val="4941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3825"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C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được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ý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thức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hệ</a:t>
                      </a:r>
                      <a:r>
                        <a:rPr lang="hu-HU" sz="1600" b="1" u="none" strike="noStrike" cap="none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(</a:t>
                      </a:r>
                      <a:r>
                        <a:rPr lang="en-US" sz="1600" b="1" u="none" strike="noStrike" cap="none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cực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đoan</a:t>
                      </a:r>
                      <a:r>
                        <a:rPr lang="hu-HU" sz="1600" b="1" u="none" strike="noStrike" cap="none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,</a:t>
                      </a:r>
                      <a:r>
                        <a:rPr lang="en-US" sz="1600" b="1" u="none" strike="noStrike" cap="none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phát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xít</a:t>
                      </a:r>
                      <a:r>
                        <a:rPr lang="hu-HU" sz="1600" b="1" u="none" strike="noStrike" cap="none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en-US" sz="1600" b="1" u="none" strike="noStrike" cap="none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cộng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sản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v.v.</a:t>
                      </a:r>
                      <a:r>
                        <a:rPr lang="hu-HU" sz="1600" b="1" u="none" strike="noStrike" cap="none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)</a:t>
                      </a:r>
                      <a:r>
                        <a:rPr lang="en-US" sz="18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hướng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dẫn</a:t>
                      </a:r>
                      <a:endParaRPr sz="1600" u="none" strike="noStrike" cap="none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D5F50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-US" sz="1600" b="1" u="none" strike="noStrike" cap="none" dirty="0" err="1">
                          <a:solidFill>
                            <a:srgbClr val="CD5F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Sự</a:t>
                      </a:r>
                      <a:r>
                        <a:rPr lang="en-US" sz="1600" b="1" u="none" strike="noStrike" cap="none" dirty="0">
                          <a:solidFill>
                            <a:srgbClr val="CD5F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CD5F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thay</a:t>
                      </a:r>
                      <a:r>
                        <a:rPr lang="en-US" sz="1600" b="1" u="none" strike="noStrike" cap="none" dirty="0">
                          <a:solidFill>
                            <a:srgbClr val="CD5F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CD5F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thế</a:t>
                      </a:r>
                      <a:r>
                        <a:rPr lang="hu-HU" sz="1600" b="1" u="none" strike="noStrike" cap="none" dirty="0">
                          <a:solidFill>
                            <a:srgbClr val="CD5F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tính chính danh pháp lý-duy lý </a:t>
                      </a:r>
                      <a:r>
                        <a:rPr lang="en-US" sz="1600" b="1" u="none" strike="noStrike" cap="none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trên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cơ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sở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giá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trị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mạch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lạc</a:t>
                      </a:r>
                      <a:endParaRPr sz="18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CBF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6" name="Google Shape;116;p5"/>
          <p:cNvGraphicFramePr/>
          <p:nvPr>
            <p:extLst>
              <p:ext uri="{D42A27DB-BD31-4B8C-83A1-F6EECF244321}">
                <p14:modId xmlns:p14="http://schemas.microsoft.com/office/powerpoint/2010/main" val="193654789"/>
              </p:ext>
            </p:extLst>
          </p:nvPr>
        </p:nvGraphicFramePr>
        <p:xfrm>
          <a:off x="37677" y="2799033"/>
          <a:ext cx="2808300" cy="2107190"/>
        </p:xfrm>
        <a:graphic>
          <a:graphicData uri="http://schemas.openxmlformats.org/drawingml/2006/table">
            <a:tbl>
              <a:tblPr>
                <a:noFill/>
                <a:tableStyleId>{4B9D4EEE-7A68-4DE8-AA12-86C69A01DFEF}</a:tableStyleId>
              </a:tblPr>
              <a:tblGrid>
                <a:gridCol w="280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27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C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u="none" strike="noStrike" cap="none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</a:t>
                      </a:r>
                      <a:r>
                        <a:rPr lang="en-US" sz="20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hách</a:t>
                      </a:r>
                      <a:r>
                        <a:rPr lang="en-US" sz="20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20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thức</a:t>
                      </a:r>
                      <a:r>
                        <a:rPr lang="en-US" sz="20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20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dân</a:t>
                      </a:r>
                      <a:r>
                        <a:rPr lang="en-US" sz="20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20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túy</a:t>
                      </a:r>
                      <a:endParaRPr sz="2000" b="1" u="none" strike="noStrike" cap="none" dirty="0">
                        <a:solidFill>
                          <a:srgbClr val="50412C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D7C8B">
                        <a:alpha val="4941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275"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C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-US" sz="1600" b="1" u="none" strike="noStrike" cap="none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áp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dụng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ý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thức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hệ</a:t>
                      </a:r>
                      <a:endParaRPr sz="1800" u="none" strike="noStrike" cap="none" dirty="0"/>
                    </a:p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D5F50"/>
                        </a:buClr>
                        <a:buSzPts val="1600"/>
                        <a:buFont typeface="Arial"/>
                        <a:buChar char="•"/>
                      </a:pPr>
                      <a:endParaRPr lang="hu-HU" sz="1600" b="1" u="none" strike="noStrike" cap="none" dirty="0">
                        <a:solidFill>
                          <a:srgbClr val="CD5F5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D5F50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-US" sz="1600" b="1" u="none" strike="noStrike" cap="none" dirty="0" err="1">
                          <a:solidFill>
                            <a:srgbClr val="CD5F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sự</a:t>
                      </a:r>
                      <a:r>
                        <a:rPr lang="en-US" sz="1600" b="1" u="none" strike="noStrike" cap="none" dirty="0">
                          <a:solidFill>
                            <a:srgbClr val="CD5F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CD5F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thay</a:t>
                      </a:r>
                      <a:r>
                        <a:rPr lang="en-US" sz="1600" b="1" u="none" strike="noStrike" cap="none" dirty="0">
                          <a:solidFill>
                            <a:srgbClr val="CD5F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CD5F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thế</a:t>
                      </a:r>
                      <a:r>
                        <a:rPr lang="hu-HU" sz="1600" b="1" u="none" strike="noStrike" cap="none" dirty="0">
                          <a:solidFill>
                            <a:srgbClr val="CD5F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tính chính danh pháp lý-duy lý</a:t>
                      </a:r>
                      <a:r>
                        <a:rPr lang="hu-HU" sz="1600" b="1" u="none" strike="noStrike" cap="none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bằng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hu-HU" sz="1600" b="1" u="none" strike="noStrike" cap="none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tính chính danh</a:t>
                      </a:r>
                      <a:r>
                        <a:rPr lang="en-US" sz="1600" b="1" u="none" strike="noStrike" cap="none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hu-HU" sz="1600" b="1" u="none" strike="noStrike" cap="none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thực chất-duy lý </a:t>
                      </a:r>
                      <a:endParaRPr sz="18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CBF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7" name="Google Shape;117;p5"/>
          <p:cNvGraphicFramePr/>
          <p:nvPr>
            <p:extLst>
              <p:ext uri="{D42A27DB-BD31-4B8C-83A1-F6EECF244321}">
                <p14:modId xmlns:p14="http://schemas.microsoft.com/office/powerpoint/2010/main" val="3006502049"/>
              </p:ext>
            </p:extLst>
          </p:nvPr>
        </p:nvGraphicFramePr>
        <p:xfrm>
          <a:off x="6021868" y="2787773"/>
          <a:ext cx="2942625" cy="2127800"/>
        </p:xfrm>
        <a:graphic>
          <a:graphicData uri="http://schemas.openxmlformats.org/drawingml/2006/table">
            <a:tbl>
              <a:tblPr>
                <a:noFill/>
                <a:tableStyleId>{4B9D4EEE-7A68-4DE8-AA12-86C69A01DFEF}</a:tableStyleId>
              </a:tblPr>
              <a:tblGrid>
                <a:gridCol w="294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41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C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u="none" strike="noStrike" cap="none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Không</a:t>
                      </a:r>
                      <a:r>
                        <a:rPr lang="en-US" sz="20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20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thách</a:t>
                      </a:r>
                      <a:r>
                        <a:rPr lang="en-US" sz="20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20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thức</a:t>
                      </a:r>
                      <a:r>
                        <a:rPr lang="en-US" sz="20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20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không-dân</a:t>
                      </a:r>
                      <a:r>
                        <a:rPr lang="en-US" sz="20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20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túy</a:t>
                      </a:r>
                      <a:endParaRPr sz="2000" b="1" u="none" strike="noStrike" cap="none" dirty="0">
                        <a:solidFill>
                          <a:srgbClr val="50412C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D7C8B">
                        <a:alpha val="4941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6300"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0412C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-US" sz="1600" b="1" u="none" strike="noStrike" cap="none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mị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dân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hu-HU" sz="1600" b="1" u="none" strike="noStrike" cap="none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</a:t>
                      </a:r>
                      <a:r>
                        <a:rPr lang="en-US" sz="1600" b="1" u="none" strike="noStrike" cap="none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cánh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tả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cánh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hữu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v.v.</a:t>
                      </a:r>
                      <a:r>
                        <a:rPr lang="hu-HU" sz="1600" b="1" u="none" strike="noStrike" cap="none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)</a:t>
                      </a:r>
                      <a:r>
                        <a:rPr lang="en-US" sz="18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được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ý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thức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hệ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hướng</a:t>
                      </a:r>
                      <a:r>
                        <a:rPr lang="en-US" sz="1600" b="1" u="none" strike="noStrike" cap="none" baseline="0" dirty="0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u="none" strike="noStrike" cap="none" baseline="0" dirty="0" err="1">
                          <a:solidFill>
                            <a:srgbClr val="50412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dẫn</a:t>
                      </a:r>
                      <a:endParaRPr sz="1600" u="none" strike="noStrike" cap="none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D5F50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-US" sz="1600" b="1" i="0" u="none" strike="noStrike" cap="none" dirty="0" err="1">
                          <a:solidFill>
                            <a:srgbClr val="CD5F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bên</a:t>
                      </a:r>
                      <a:r>
                        <a:rPr lang="en-US" sz="1600" b="1" i="0" u="none" strike="noStrike" cap="none" baseline="0" dirty="0">
                          <a:solidFill>
                            <a:srgbClr val="CD5F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1" i="0" u="none" strike="noStrike" cap="none" baseline="0" dirty="0" err="1">
                          <a:solidFill>
                            <a:srgbClr val="CD5F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trong</a:t>
                      </a:r>
                      <a:r>
                        <a:rPr lang="hu-HU" sz="1600" b="1" i="0" u="none" strike="noStrike" cap="none" dirty="0">
                          <a:solidFill>
                            <a:srgbClr val="CD5F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tính chính danh pháp lý-duy lý</a:t>
                      </a:r>
                      <a:endParaRPr sz="1600" b="1" u="none" strike="noStrike" cap="none" dirty="0">
                        <a:solidFill>
                          <a:srgbClr val="50412C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3AA9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CBF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8" name="Google Shape;118;p5"/>
          <p:cNvSpPr/>
          <p:nvPr/>
        </p:nvSpPr>
        <p:spPr>
          <a:xfrm>
            <a:off x="2691701" y="655026"/>
            <a:ext cx="3744594" cy="338336"/>
          </a:xfrm>
          <a:prstGeom prst="roundRect">
            <a:avLst>
              <a:gd name="adj" fmla="val 16667"/>
            </a:avLst>
          </a:prstGeom>
          <a:solidFill>
            <a:srgbClr val="D1C9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5"/>
          <p:cNvSpPr txBox="1"/>
          <p:nvPr/>
        </p:nvSpPr>
        <p:spPr>
          <a:xfrm>
            <a:off x="2420470" y="589187"/>
            <a:ext cx="4303059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412B"/>
              </a:buClr>
              <a:buSzPts val="2400"/>
              <a:buFont typeface="Arial"/>
              <a:buNone/>
            </a:pPr>
            <a:r>
              <a:rPr lang="hu-HU" sz="2400" b="1" i="0" u="none" strike="noStrike" cap="none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tính chính danh pháp lý-duy lý</a:t>
            </a:r>
            <a:endParaRPr sz="1800" b="1" i="0" u="none" strike="noStrike" cap="none" dirty="0">
              <a:solidFill>
                <a:srgbClr val="50412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5"/>
          <p:cNvSpPr/>
          <p:nvPr/>
        </p:nvSpPr>
        <p:spPr>
          <a:xfrm>
            <a:off x="5001311" y="1616764"/>
            <a:ext cx="2274030" cy="338336"/>
          </a:xfrm>
          <a:prstGeom prst="roundRect">
            <a:avLst>
              <a:gd name="adj" fmla="val 16667"/>
            </a:avLst>
          </a:prstGeom>
          <a:solidFill>
            <a:srgbClr val="D1C9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5"/>
          <p:cNvSpPr txBox="1"/>
          <p:nvPr/>
        </p:nvSpPr>
        <p:spPr>
          <a:xfrm>
            <a:off x="4519373" y="1555121"/>
            <a:ext cx="290766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lvl="0" algn="ctr">
              <a:buClr>
                <a:srgbClr val="50412B"/>
              </a:buClr>
              <a:buSzPts val="2400"/>
            </a:pPr>
            <a:r>
              <a:rPr lang="en-US" sz="2400" b="1" i="0" u="none" strike="noStrike" cap="none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Không</a:t>
            </a:r>
            <a:r>
              <a:rPr lang="en-US" sz="2400" b="1" i="0" u="none" strike="noStrike" cap="none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dirty="0" err="1">
                <a:solidFill>
                  <a:srgbClr val="50412C"/>
                </a:solidFill>
              </a:rPr>
              <a:t>thách</a:t>
            </a:r>
            <a:r>
              <a:rPr lang="en-US" sz="2400" b="1" dirty="0">
                <a:solidFill>
                  <a:srgbClr val="50412C"/>
                </a:solidFill>
              </a:rPr>
              <a:t> </a:t>
            </a:r>
            <a:r>
              <a:rPr lang="en-US" sz="2400" b="1" dirty="0" err="1">
                <a:solidFill>
                  <a:srgbClr val="50412C"/>
                </a:solidFill>
              </a:rPr>
              <a:t>thức</a:t>
            </a:r>
            <a:endParaRPr sz="1800" b="1" i="0" u="none" strike="noStrike" cap="none" dirty="0">
              <a:solidFill>
                <a:srgbClr val="50412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5"/>
          <p:cNvSpPr/>
          <p:nvPr/>
        </p:nvSpPr>
        <p:spPr>
          <a:xfrm>
            <a:off x="1946749" y="1641072"/>
            <a:ext cx="1650765" cy="338336"/>
          </a:xfrm>
          <a:prstGeom prst="roundRect">
            <a:avLst>
              <a:gd name="adj" fmla="val 16667"/>
            </a:avLst>
          </a:prstGeom>
          <a:solidFill>
            <a:srgbClr val="D1C9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5"/>
          <p:cNvSpPr txBox="1"/>
          <p:nvPr/>
        </p:nvSpPr>
        <p:spPr>
          <a:xfrm>
            <a:off x="1797888" y="1568021"/>
            <a:ext cx="198022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lvl="0" algn="ctr">
              <a:buClr>
                <a:srgbClr val="50412B"/>
              </a:buClr>
              <a:buSzPts val="2400"/>
            </a:pPr>
            <a:r>
              <a:rPr lang="en-US" sz="2400" b="1" dirty="0" err="1">
                <a:solidFill>
                  <a:srgbClr val="50412C"/>
                </a:solidFill>
              </a:rPr>
              <a:t>Thách</a:t>
            </a:r>
            <a:r>
              <a:rPr lang="en-US" sz="2400" b="1" dirty="0">
                <a:solidFill>
                  <a:srgbClr val="50412C"/>
                </a:solidFill>
              </a:rPr>
              <a:t> </a:t>
            </a:r>
            <a:r>
              <a:rPr lang="en-US" sz="2400" b="1" dirty="0" err="1">
                <a:solidFill>
                  <a:srgbClr val="50412C"/>
                </a:solidFill>
              </a:rPr>
              <a:t>thức</a:t>
            </a:r>
            <a:endParaRPr sz="1800" b="1" i="0" u="none" strike="noStrike" cap="none" dirty="0">
              <a:solidFill>
                <a:srgbClr val="50412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4" name="Google Shape;124;p5"/>
          <p:cNvCxnSpPr>
            <a:stCxn id="123" idx="0"/>
            <a:endCxn id="119" idx="2"/>
          </p:cNvCxnSpPr>
          <p:nvPr/>
        </p:nvCxnSpPr>
        <p:spPr>
          <a:xfrm flipV="1">
            <a:off x="2787998" y="1050811"/>
            <a:ext cx="1784002" cy="517210"/>
          </a:xfrm>
          <a:prstGeom prst="straightConnector1">
            <a:avLst/>
          </a:prstGeom>
          <a:noFill/>
          <a:ln w="76200" cap="rnd" cmpd="sng">
            <a:solidFill>
              <a:srgbClr val="6B95A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5" name="Google Shape;125;p5"/>
          <p:cNvCxnSpPr>
            <a:endCxn id="119" idx="2"/>
          </p:cNvCxnSpPr>
          <p:nvPr/>
        </p:nvCxnSpPr>
        <p:spPr>
          <a:xfrm flipH="1" flipV="1">
            <a:off x="4572000" y="1050811"/>
            <a:ext cx="1085439" cy="574659"/>
          </a:xfrm>
          <a:prstGeom prst="straightConnector1">
            <a:avLst/>
          </a:prstGeom>
          <a:noFill/>
          <a:ln w="76200" cap="rnd" cmpd="sng">
            <a:solidFill>
              <a:srgbClr val="CD5F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6" name="Google Shape;126;p5"/>
          <p:cNvCxnSpPr>
            <a:endCxn id="123" idx="2"/>
          </p:cNvCxnSpPr>
          <p:nvPr/>
        </p:nvCxnSpPr>
        <p:spPr>
          <a:xfrm flipV="1">
            <a:off x="1455098" y="2029645"/>
            <a:ext cx="1332900" cy="758120"/>
          </a:xfrm>
          <a:prstGeom prst="straightConnector1">
            <a:avLst/>
          </a:prstGeom>
          <a:noFill/>
          <a:ln w="76200" cap="rnd" cmpd="sng">
            <a:solidFill>
              <a:srgbClr val="6B95A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7" name="Google Shape;127;p5"/>
          <p:cNvCxnSpPr/>
          <p:nvPr/>
        </p:nvCxnSpPr>
        <p:spPr>
          <a:xfrm flipH="1" flipV="1">
            <a:off x="6095975" y="1979016"/>
            <a:ext cx="1519962" cy="771020"/>
          </a:xfrm>
          <a:prstGeom prst="straightConnector1">
            <a:avLst/>
          </a:prstGeom>
          <a:noFill/>
          <a:ln w="76200" cap="rnd" cmpd="sng">
            <a:solidFill>
              <a:srgbClr val="CD5F5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8" name="Google Shape;128;p5"/>
          <p:cNvCxnSpPr>
            <a:endCxn id="123" idx="2"/>
          </p:cNvCxnSpPr>
          <p:nvPr/>
        </p:nvCxnSpPr>
        <p:spPr>
          <a:xfrm flipH="1" flipV="1">
            <a:off x="2787998" y="2029645"/>
            <a:ext cx="1581000" cy="746720"/>
          </a:xfrm>
          <a:prstGeom prst="straightConnector1">
            <a:avLst/>
          </a:prstGeom>
          <a:noFill/>
          <a:ln w="76200" cap="rnd" cmpd="sng">
            <a:solidFill>
              <a:srgbClr val="6B95A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"/>
          <p:cNvSpPr txBox="1">
            <a:spLocks noGrp="1"/>
          </p:cNvSpPr>
          <p:nvPr>
            <p:ph type="title" idx="4294967295"/>
          </p:nvPr>
        </p:nvSpPr>
        <p:spPr>
          <a:xfrm>
            <a:off x="107950" y="195486"/>
            <a:ext cx="8928100" cy="720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3200"/>
              <a:buFont typeface="Open Sans"/>
              <a:buNone/>
            </a:pP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Những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cách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tiếp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cận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trước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kia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của</a:t>
            </a:r>
            <a:r>
              <a:rPr lang="en-US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hu-HU" sz="32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chủ nghĩa dân túy</a:t>
            </a:r>
            <a:endParaRPr dirty="0"/>
          </a:p>
        </p:txBody>
      </p:sp>
      <p:sp>
        <p:nvSpPr>
          <p:cNvPr id="135" name="Google Shape;135;p6"/>
          <p:cNvSpPr txBox="1">
            <a:spLocks noGrp="1"/>
          </p:cNvSpPr>
          <p:nvPr>
            <p:ph type="body" idx="4294967295"/>
          </p:nvPr>
        </p:nvSpPr>
        <p:spPr>
          <a:xfrm>
            <a:off x="251520" y="1059582"/>
            <a:ext cx="8604287" cy="3960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4D7C85"/>
              </a:buClr>
              <a:buSzPts val="2800"/>
              <a:buChar char="•"/>
            </a:pPr>
            <a:r>
              <a:rPr lang="en-US" sz="2400" b="1" u="sng" dirty="0" err="1">
                <a:solidFill>
                  <a:srgbClr val="50412B"/>
                </a:solidFill>
              </a:rPr>
              <a:t>Những</a:t>
            </a:r>
            <a:r>
              <a:rPr lang="en-US" sz="2400" b="1" u="sng" dirty="0">
                <a:solidFill>
                  <a:srgbClr val="50412B"/>
                </a:solidFill>
              </a:rPr>
              <a:t> </a:t>
            </a:r>
            <a:r>
              <a:rPr lang="en-US" sz="2400" b="1" u="sng" dirty="0" err="1">
                <a:solidFill>
                  <a:srgbClr val="50412B"/>
                </a:solidFill>
              </a:rPr>
              <a:t>mô</a:t>
            </a:r>
            <a:r>
              <a:rPr lang="en-US" sz="2400" b="1" u="sng" dirty="0">
                <a:solidFill>
                  <a:srgbClr val="50412B"/>
                </a:solidFill>
              </a:rPr>
              <a:t> </a:t>
            </a:r>
            <a:r>
              <a:rPr lang="en-US" sz="2400" b="1" u="sng" dirty="0" err="1">
                <a:solidFill>
                  <a:srgbClr val="50412B"/>
                </a:solidFill>
              </a:rPr>
              <a:t>tả</a:t>
            </a:r>
            <a:r>
              <a:rPr lang="en-US" sz="2400" b="1" u="sng" dirty="0">
                <a:solidFill>
                  <a:srgbClr val="50412B"/>
                </a:solidFill>
              </a:rPr>
              <a:t> </a:t>
            </a:r>
            <a:r>
              <a:rPr lang="en-US" sz="2400" b="1" u="sng" dirty="0" err="1">
                <a:solidFill>
                  <a:srgbClr val="50412B"/>
                </a:solidFill>
              </a:rPr>
              <a:t>khác</a:t>
            </a:r>
            <a:r>
              <a:rPr lang="en-US" sz="2400" b="1" u="sng" dirty="0">
                <a:solidFill>
                  <a:srgbClr val="50412B"/>
                </a:solidFill>
              </a:rPr>
              <a:t> </a:t>
            </a:r>
            <a:r>
              <a:rPr lang="en-US" sz="2400" b="1" u="sng" dirty="0" err="1">
                <a:solidFill>
                  <a:srgbClr val="50412B"/>
                </a:solidFill>
              </a:rPr>
              <a:t>nhau</a:t>
            </a:r>
            <a:r>
              <a:rPr lang="en-US" sz="2400" b="1" u="sng" dirty="0">
                <a:solidFill>
                  <a:srgbClr val="50412B"/>
                </a:solidFill>
              </a:rPr>
              <a:t> </a:t>
            </a:r>
            <a:r>
              <a:rPr lang="en-US" sz="2400" b="1" u="sng" dirty="0" err="1">
                <a:solidFill>
                  <a:srgbClr val="50412B"/>
                </a:solidFill>
              </a:rPr>
              <a:t>của</a:t>
            </a:r>
            <a:r>
              <a:rPr lang="en-US" sz="2400" b="1" u="sng" dirty="0">
                <a:solidFill>
                  <a:srgbClr val="50412B"/>
                </a:solidFill>
              </a:rPr>
              <a:t> </a:t>
            </a:r>
            <a:r>
              <a:rPr lang="en-US" sz="2400" b="1" u="sng" dirty="0" err="1">
                <a:solidFill>
                  <a:srgbClr val="50412B"/>
                </a:solidFill>
              </a:rPr>
              <a:t>văn</a:t>
            </a:r>
            <a:r>
              <a:rPr lang="en-US" sz="2400" b="1" u="sng" dirty="0">
                <a:solidFill>
                  <a:srgbClr val="50412B"/>
                </a:solidFill>
              </a:rPr>
              <a:t> </a:t>
            </a:r>
            <a:r>
              <a:rPr lang="en-US" sz="2400" b="1" u="sng" dirty="0" err="1">
                <a:solidFill>
                  <a:srgbClr val="50412B"/>
                </a:solidFill>
              </a:rPr>
              <a:t>liệu</a:t>
            </a:r>
            <a:r>
              <a:rPr lang="hu-HU" sz="2400" b="1" u="sng" dirty="0">
                <a:solidFill>
                  <a:srgbClr val="50412B"/>
                </a:solidFill>
              </a:rPr>
              <a:t>:</a:t>
            </a:r>
            <a:endParaRPr sz="2400" dirty="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4D7C85"/>
              </a:buClr>
              <a:buSzPts val="2800"/>
              <a:buFont typeface="Arial"/>
              <a:buChar char="•"/>
            </a:pPr>
            <a:r>
              <a:rPr lang="hu-HU" sz="2400" b="1" dirty="0">
                <a:solidFill>
                  <a:srgbClr val="50412B"/>
                </a:solidFill>
              </a:rPr>
              <a:t>chủ nghĩa dân túy </a:t>
            </a:r>
            <a:r>
              <a:rPr lang="en-US" sz="2400" b="1" dirty="0" err="1">
                <a:solidFill>
                  <a:srgbClr val="50412B"/>
                </a:solidFill>
              </a:rPr>
              <a:t>như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tư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tưởng</a:t>
            </a:r>
            <a:r>
              <a:rPr lang="hu-HU" sz="2400" b="1" dirty="0">
                <a:solidFill>
                  <a:srgbClr val="50412B"/>
                </a:solidFill>
              </a:rPr>
              <a:t> (vd. </a:t>
            </a:r>
            <a:r>
              <a:rPr lang="hu-HU" sz="2400" b="1" dirty="0" err="1">
                <a:solidFill>
                  <a:srgbClr val="50412B"/>
                </a:solidFill>
              </a:rPr>
              <a:t>Cas</a:t>
            </a:r>
            <a:r>
              <a:rPr lang="hu-HU" sz="2400" b="1" dirty="0">
                <a:solidFill>
                  <a:srgbClr val="50412B"/>
                </a:solidFill>
              </a:rPr>
              <a:t> </a:t>
            </a:r>
            <a:r>
              <a:rPr lang="hu-HU" sz="2400" b="1" dirty="0" err="1">
                <a:solidFill>
                  <a:srgbClr val="50412B"/>
                </a:solidFill>
              </a:rPr>
              <a:t>Mudde</a:t>
            </a:r>
            <a:r>
              <a:rPr lang="hu-HU" sz="2400" b="1" dirty="0">
                <a:solidFill>
                  <a:srgbClr val="50412B"/>
                </a:solidFill>
              </a:rPr>
              <a:t>)</a:t>
            </a:r>
            <a:endParaRPr sz="2400" dirty="0"/>
          </a:p>
          <a:p>
            <a:pPr marL="742950" lvl="1" indent="-285750">
              <a:buClr>
                <a:srgbClr val="4D7C85"/>
              </a:buClr>
              <a:buFont typeface="Arial"/>
              <a:buChar char="•"/>
            </a:pPr>
            <a:r>
              <a:rPr lang="hu-HU" sz="2400" b="1" dirty="0">
                <a:solidFill>
                  <a:srgbClr val="50412B"/>
                </a:solidFill>
              </a:rPr>
              <a:t>chủ nghĩa dân túy </a:t>
            </a:r>
            <a:r>
              <a:rPr lang="en-US" sz="2400" b="1" dirty="0" err="1">
                <a:solidFill>
                  <a:srgbClr val="50412B"/>
                </a:solidFill>
              </a:rPr>
              <a:t>như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hiện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tượng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xã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hội-văn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hóa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hu-HU" sz="2400" b="1" dirty="0">
                <a:solidFill>
                  <a:srgbClr val="50412B"/>
                </a:solidFill>
              </a:rPr>
              <a:t>(vd. Pierre </a:t>
            </a:r>
            <a:r>
              <a:rPr lang="hu-HU" sz="2400" b="1" dirty="0" err="1">
                <a:solidFill>
                  <a:srgbClr val="50412B"/>
                </a:solidFill>
              </a:rPr>
              <a:t>Ostiguy</a:t>
            </a:r>
            <a:r>
              <a:rPr lang="hu-HU" sz="2400" b="1" dirty="0">
                <a:solidFill>
                  <a:srgbClr val="50412B"/>
                </a:solidFill>
              </a:rPr>
              <a:t>) </a:t>
            </a:r>
          </a:p>
          <a:p>
            <a:pPr marL="742950" lvl="1" indent="-285750">
              <a:buClr>
                <a:srgbClr val="4D7C85"/>
              </a:buClr>
              <a:buFont typeface="Arial"/>
              <a:buChar char="•"/>
            </a:pPr>
            <a:r>
              <a:rPr lang="hu-HU" sz="2400" b="1" dirty="0">
                <a:solidFill>
                  <a:srgbClr val="50412B"/>
                </a:solidFill>
              </a:rPr>
              <a:t>chủ nghĩa dân túy </a:t>
            </a:r>
            <a:r>
              <a:rPr lang="en-US" sz="2400" b="1" dirty="0" err="1">
                <a:solidFill>
                  <a:srgbClr val="50412B"/>
                </a:solidFill>
              </a:rPr>
              <a:t>như</a:t>
            </a:r>
            <a:r>
              <a:rPr lang="en-US" sz="2400" b="1" dirty="0">
                <a:solidFill>
                  <a:srgbClr val="50412B"/>
                </a:solidFill>
              </a:rPr>
              <a:t> c</a:t>
            </a:r>
            <a:r>
              <a:rPr lang="vi-VN" sz="2400" b="1" dirty="0">
                <a:solidFill>
                  <a:srgbClr val="50412B"/>
                </a:solidFill>
              </a:rPr>
              <a:t>hiến lược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hu-HU" sz="2400" b="1" dirty="0">
                <a:solidFill>
                  <a:srgbClr val="50412B"/>
                </a:solidFill>
              </a:rPr>
              <a:t>(vd. Kurt </a:t>
            </a:r>
            <a:r>
              <a:rPr lang="hu-HU" sz="2400" b="1" dirty="0" err="1">
                <a:solidFill>
                  <a:srgbClr val="50412B"/>
                </a:solidFill>
              </a:rPr>
              <a:t>Weyland</a:t>
            </a:r>
            <a:r>
              <a:rPr lang="hu-HU" sz="2400" b="1" dirty="0">
                <a:solidFill>
                  <a:srgbClr val="50412B"/>
                </a:solidFill>
              </a:rPr>
              <a:t>)</a:t>
            </a:r>
            <a:endParaRPr sz="2400" dirty="0"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rgbClr val="4D7C85"/>
              </a:buClr>
              <a:buSzPts val="2800"/>
              <a:buChar char="•"/>
            </a:pPr>
            <a:r>
              <a:rPr lang="en-US" sz="2400" b="1" dirty="0" err="1">
                <a:solidFill>
                  <a:srgbClr val="50412B"/>
                </a:solidFill>
              </a:rPr>
              <a:t>Trên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cơ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sở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các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mảnh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ghép</a:t>
            </a:r>
            <a:r>
              <a:rPr lang="en-US" sz="2400" b="1" dirty="0">
                <a:solidFill>
                  <a:srgbClr val="50412B"/>
                </a:solidFill>
              </a:rPr>
              <a:t>, </a:t>
            </a:r>
            <a:r>
              <a:rPr lang="en-US" sz="2400" b="1" dirty="0" err="1">
                <a:solidFill>
                  <a:srgbClr val="50412B"/>
                </a:solidFill>
              </a:rPr>
              <a:t>các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định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nghĩa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theo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kiểu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ghép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hình</a:t>
            </a:r>
            <a:endParaRPr sz="2400" dirty="0"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rgbClr val="4D7C85"/>
              </a:buClr>
              <a:buSzPts val="2800"/>
              <a:buChar char="•"/>
            </a:pPr>
            <a:r>
              <a:rPr lang="en-US" sz="2400" b="1" dirty="0" err="1">
                <a:solidFill>
                  <a:srgbClr val="50412B"/>
                </a:solidFill>
              </a:rPr>
              <a:t>Cơ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sở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của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một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định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nghĩa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có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cấu</a:t>
            </a:r>
            <a:r>
              <a:rPr lang="en-US" sz="2400" b="1" dirty="0">
                <a:solidFill>
                  <a:srgbClr val="50412B"/>
                </a:solidFill>
              </a:rPr>
              <a:t> </a:t>
            </a:r>
            <a:r>
              <a:rPr lang="en-US" sz="2400" b="1" dirty="0" err="1">
                <a:solidFill>
                  <a:srgbClr val="50412B"/>
                </a:solidFill>
              </a:rPr>
              <a:t>trúc</a:t>
            </a:r>
            <a:r>
              <a:rPr lang="hu-HU" sz="2400" b="1" dirty="0">
                <a:solidFill>
                  <a:srgbClr val="50412B"/>
                </a:solidFill>
              </a:rPr>
              <a:t>: </a:t>
            </a:r>
            <a:r>
              <a:rPr lang="hu-HU" sz="2400" b="1" dirty="0">
                <a:solidFill>
                  <a:srgbClr val="8D503B"/>
                </a:solidFill>
              </a:rPr>
              <a:t>chủ nghĩa dân túy </a:t>
            </a:r>
            <a:r>
              <a:rPr lang="en-US" sz="2400" b="1" dirty="0" err="1">
                <a:solidFill>
                  <a:srgbClr val="8D503B"/>
                </a:solidFill>
              </a:rPr>
              <a:t>như</a:t>
            </a:r>
            <a:r>
              <a:rPr lang="en-US" sz="2400" b="1" dirty="0">
                <a:solidFill>
                  <a:srgbClr val="8D503B"/>
                </a:solidFill>
              </a:rPr>
              <a:t> </a:t>
            </a:r>
            <a:r>
              <a:rPr lang="en-US" sz="2400" b="1" dirty="0" err="1">
                <a:solidFill>
                  <a:srgbClr val="8D503B"/>
                </a:solidFill>
              </a:rPr>
              <a:t>sự</a:t>
            </a:r>
            <a:r>
              <a:rPr lang="en-US" sz="2400" b="1" dirty="0">
                <a:solidFill>
                  <a:srgbClr val="8D503B"/>
                </a:solidFill>
              </a:rPr>
              <a:t> </a:t>
            </a:r>
            <a:r>
              <a:rPr lang="en-US" sz="2400" b="1" dirty="0" err="1">
                <a:solidFill>
                  <a:srgbClr val="8D503B"/>
                </a:solidFill>
              </a:rPr>
              <a:t>thách</a:t>
            </a:r>
            <a:r>
              <a:rPr lang="en-US" sz="2400" b="1" dirty="0">
                <a:solidFill>
                  <a:srgbClr val="8D503B"/>
                </a:solidFill>
              </a:rPr>
              <a:t> </a:t>
            </a:r>
            <a:r>
              <a:rPr lang="en-US" sz="2400" b="1" dirty="0" err="1">
                <a:solidFill>
                  <a:srgbClr val="8D503B"/>
                </a:solidFill>
              </a:rPr>
              <a:t>thức</a:t>
            </a:r>
            <a:r>
              <a:rPr lang="en-US" sz="2400" b="1" dirty="0">
                <a:solidFill>
                  <a:srgbClr val="8D503B"/>
                </a:solidFill>
              </a:rPr>
              <a:t> </a:t>
            </a:r>
            <a:r>
              <a:rPr lang="hu-HU" sz="2400" b="1" dirty="0">
                <a:solidFill>
                  <a:srgbClr val="8D503B"/>
                </a:solidFill>
              </a:rPr>
              <a:t>tính chính danh</a:t>
            </a:r>
            <a:endParaRPr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"/>
          <p:cNvSpPr/>
          <p:nvPr/>
        </p:nvSpPr>
        <p:spPr>
          <a:xfrm>
            <a:off x="106377" y="2106104"/>
            <a:ext cx="1512169" cy="783569"/>
          </a:xfrm>
          <a:prstGeom prst="roundRect">
            <a:avLst>
              <a:gd name="adj" fmla="val 16667"/>
            </a:avLst>
          </a:prstGeom>
          <a:solidFill>
            <a:srgbClr val="D7D0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không có các ràng buộc đạo đức</a:t>
            </a:r>
            <a:endParaRPr dirty="0"/>
          </a:p>
        </p:txBody>
      </p:sp>
      <p:sp>
        <p:nvSpPr>
          <p:cNvPr id="142" name="Google Shape;142;p7"/>
          <p:cNvSpPr/>
          <p:nvPr/>
        </p:nvSpPr>
        <p:spPr>
          <a:xfrm>
            <a:off x="1967884" y="2106107"/>
            <a:ext cx="1512170" cy="783569"/>
          </a:xfrm>
          <a:prstGeom prst="roundRect">
            <a:avLst>
              <a:gd name="adj" fmla="val 16667"/>
            </a:avLst>
          </a:prstGeom>
          <a:solidFill>
            <a:srgbClr val="D7D0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tập thể</a:t>
            </a:r>
            <a:endParaRPr sz="1600" b="1" dirty="0">
              <a:solidFill>
                <a:srgbClr val="50412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7"/>
          <p:cNvSpPr/>
          <p:nvPr/>
        </p:nvSpPr>
        <p:spPr>
          <a:xfrm>
            <a:off x="3816026" y="2106106"/>
            <a:ext cx="1512170" cy="783569"/>
          </a:xfrm>
          <a:prstGeom prst="roundRect">
            <a:avLst>
              <a:gd name="adj" fmla="val 16667"/>
            </a:avLst>
          </a:prstGeom>
          <a:solidFill>
            <a:srgbClr val="D7D0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tính ích kỷ</a:t>
            </a:r>
            <a:endParaRPr dirty="0"/>
          </a:p>
        </p:txBody>
      </p:sp>
      <p:sp>
        <p:nvSpPr>
          <p:cNvPr id="144" name="Google Shape;144;p7"/>
          <p:cNvSpPr/>
          <p:nvPr/>
        </p:nvSpPr>
        <p:spPr>
          <a:xfrm>
            <a:off x="5674400" y="2106104"/>
            <a:ext cx="1512170" cy="783569"/>
          </a:xfrm>
          <a:prstGeom prst="roundRect">
            <a:avLst>
              <a:gd name="adj" fmla="val 16667"/>
            </a:avLst>
          </a:prstGeom>
          <a:solidFill>
            <a:srgbClr val="B3AA9D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vi-VN" sz="16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của cương lĩnh chính trị</a:t>
            </a:r>
            <a:endParaRPr dirty="0"/>
          </a:p>
        </p:txBody>
      </p:sp>
      <p:sp>
        <p:nvSpPr>
          <p:cNvPr id="145" name="Google Shape;145;p7"/>
          <p:cNvSpPr/>
          <p:nvPr/>
        </p:nvSpPr>
        <p:spPr>
          <a:xfrm>
            <a:off x="7528604" y="2106104"/>
            <a:ext cx="1512170" cy="783569"/>
          </a:xfrm>
          <a:prstGeom prst="roundRect">
            <a:avLst>
              <a:gd name="adj" fmla="val 16667"/>
            </a:avLst>
          </a:prstGeom>
          <a:solidFill>
            <a:srgbClr val="B3AA9D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b="1" dirty="0">
                <a:solidFill>
                  <a:srgbClr val="CD5F50"/>
                </a:solidFill>
                <a:latin typeface="Calibri"/>
                <a:ea typeface="Calibri"/>
                <a:cs typeface="Calibri"/>
                <a:sym typeface="Calibri"/>
              </a:rPr>
              <a:t>công cụ ý thức hệ</a:t>
            </a:r>
            <a:endParaRPr dirty="0"/>
          </a:p>
        </p:txBody>
      </p:sp>
      <p:sp>
        <p:nvSpPr>
          <p:cNvPr id="146" name="Google Shape;146;p7"/>
          <p:cNvSpPr/>
          <p:nvPr/>
        </p:nvSpPr>
        <p:spPr>
          <a:xfrm>
            <a:off x="106377" y="3530475"/>
            <a:ext cx="1512169" cy="1345531"/>
          </a:xfrm>
          <a:prstGeom prst="roundRect">
            <a:avLst>
              <a:gd name="adj" fmla="val 11051"/>
            </a:avLst>
          </a:prstGeom>
          <a:solidFill>
            <a:srgbClr val="D7D0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ý thức nạn nhân (sự sợ hãi, sự căm thù)</a:t>
            </a:r>
            <a:endParaRPr dirty="0"/>
          </a:p>
        </p:txBody>
      </p:sp>
      <p:sp>
        <p:nvSpPr>
          <p:cNvPr id="147" name="Google Shape;147;p7"/>
          <p:cNvSpPr/>
          <p:nvPr/>
        </p:nvSpPr>
        <p:spPr>
          <a:xfrm>
            <a:off x="1796191" y="3527061"/>
            <a:ext cx="1855556" cy="1348945"/>
          </a:xfrm>
          <a:prstGeom prst="roundRect">
            <a:avLst>
              <a:gd name="adj" fmla="val 9592"/>
            </a:avLst>
          </a:prstGeom>
          <a:solidFill>
            <a:srgbClr val="D7D0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vi-VN" sz="16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cộng đồng tưởng tượng (nhân dân, dân tộc, v.v.)</a:t>
            </a:r>
            <a:endParaRPr dirty="0"/>
          </a:p>
        </p:txBody>
      </p:sp>
      <p:sp>
        <p:nvSpPr>
          <p:cNvPr id="148" name="Google Shape;148;p7"/>
          <p:cNvSpPr/>
          <p:nvPr/>
        </p:nvSpPr>
        <p:spPr>
          <a:xfrm>
            <a:off x="3816027" y="3527061"/>
            <a:ext cx="1512169" cy="1348945"/>
          </a:xfrm>
          <a:prstGeom prst="roundRect">
            <a:avLst>
              <a:gd name="adj" fmla="val 10505"/>
            </a:avLst>
          </a:prstGeom>
          <a:solidFill>
            <a:srgbClr val="D7D0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sự ích kỷ công khai</a:t>
            </a:r>
            <a:endParaRPr dirty="0"/>
          </a:p>
        </p:txBody>
      </p:sp>
      <p:sp>
        <p:nvSpPr>
          <p:cNvPr id="149" name="Google Shape;149;p7"/>
          <p:cNvSpPr/>
          <p:nvPr/>
        </p:nvSpPr>
        <p:spPr>
          <a:xfrm>
            <a:off x="5496645" y="3527061"/>
            <a:ext cx="1867680" cy="1348945"/>
          </a:xfrm>
          <a:prstGeom prst="roundRect">
            <a:avLst>
              <a:gd name="adj" fmla="val 9565"/>
            </a:avLst>
          </a:prstGeom>
          <a:solidFill>
            <a:srgbClr val="B3AA9D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hu-HU" sz="16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tính chính danh</a:t>
            </a:r>
            <a:r>
              <a:rPr lang="hu-HU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thực chất-duy lý </a:t>
            </a:r>
            <a:r>
              <a:rPr lang="en-US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thay</a:t>
            </a:r>
            <a:r>
              <a:rPr lang="en-US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cho</a:t>
            </a:r>
            <a:r>
              <a:rPr lang="en-US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u-HU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tính chính danh pháp lý-duy lý</a:t>
            </a:r>
            <a:endParaRPr dirty="0"/>
          </a:p>
        </p:txBody>
      </p:sp>
      <p:sp>
        <p:nvSpPr>
          <p:cNvPr id="150" name="Google Shape;150;p7"/>
          <p:cNvSpPr/>
          <p:nvPr/>
        </p:nvSpPr>
        <p:spPr>
          <a:xfrm>
            <a:off x="7528605" y="3527061"/>
            <a:ext cx="1512169" cy="1348945"/>
          </a:xfrm>
          <a:prstGeom prst="roundRect">
            <a:avLst>
              <a:gd name="adj" fmla="val 11065"/>
            </a:avLst>
          </a:prstGeom>
          <a:solidFill>
            <a:srgbClr val="B3AA9D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Áp</a:t>
            </a:r>
            <a:r>
              <a:rPr lang="en-US" sz="16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dụng</a:t>
            </a:r>
            <a:r>
              <a:rPr lang="en-US" sz="16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ý </a:t>
            </a:r>
            <a:r>
              <a:rPr lang="en-US" sz="16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thức</a:t>
            </a:r>
            <a:r>
              <a:rPr lang="en-US" sz="1600" b="1" dirty="0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 b="1" dirty="0" err="1">
                <a:solidFill>
                  <a:srgbClr val="50412B"/>
                </a:solidFill>
                <a:latin typeface="Calibri"/>
                <a:ea typeface="Calibri"/>
                <a:cs typeface="Calibri"/>
                <a:sym typeface="Calibri"/>
              </a:rPr>
              <a:t>hệ</a:t>
            </a:r>
            <a:endParaRPr dirty="0"/>
          </a:p>
        </p:txBody>
      </p:sp>
      <p:cxnSp>
        <p:nvCxnSpPr>
          <p:cNvPr id="151" name="Google Shape;151;p7"/>
          <p:cNvCxnSpPr>
            <a:stCxn id="146" idx="0"/>
            <a:endCxn id="141" idx="2"/>
          </p:cNvCxnSpPr>
          <p:nvPr/>
        </p:nvCxnSpPr>
        <p:spPr>
          <a:xfrm rot="10800000">
            <a:off x="862462" y="2889675"/>
            <a:ext cx="0" cy="640800"/>
          </a:xfrm>
          <a:prstGeom prst="straightConnector1">
            <a:avLst/>
          </a:prstGeom>
          <a:noFill/>
          <a:ln w="50800" cap="flat" cmpd="sng">
            <a:solidFill>
              <a:srgbClr val="4D7C85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2" name="Google Shape;152;p7"/>
          <p:cNvCxnSpPr>
            <a:stCxn id="147" idx="0"/>
            <a:endCxn id="142" idx="2"/>
          </p:cNvCxnSpPr>
          <p:nvPr/>
        </p:nvCxnSpPr>
        <p:spPr>
          <a:xfrm rot="10800000">
            <a:off x="2723969" y="2889561"/>
            <a:ext cx="0" cy="637500"/>
          </a:xfrm>
          <a:prstGeom prst="straightConnector1">
            <a:avLst/>
          </a:prstGeom>
          <a:noFill/>
          <a:ln w="50800" cap="flat" cmpd="sng">
            <a:solidFill>
              <a:srgbClr val="4D7C85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3" name="Google Shape;153;p7"/>
          <p:cNvCxnSpPr>
            <a:stCxn id="148" idx="0"/>
            <a:endCxn id="143" idx="2"/>
          </p:cNvCxnSpPr>
          <p:nvPr/>
        </p:nvCxnSpPr>
        <p:spPr>
          <a:xfrm rot="10800000">
            <a:off x="4572112" y="2889561"/>
            <a:ext cx="0" cy="637500"/>
          </a:xfrm>
          <a:prstGeom prst="straightConnector1">
            <a:avLst/>
          </a:prstGeom>
          <a:noFill/>
          <a:ln w="50800" cap="flat" cmpd="sng">
            <a:solidFill>
              <a:srgbClr val="4D7C85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4" name="Google Shape;154;p7"/>
          <p:cNvCxnSpPr>
            <a:stCxn id="149" idx="0"/>
            <a:endCxn id="144" idx="2"/>
          </p:cNvCxnSpPr>
          <p:nvPr/>
        </p:nvCxnSpPr>
        <p:spPr>
          <a:xfrm rot="10800000">
            <a:off x="6430485" y="2889561"/>
            <a:ext cx="0" cy="637500"/>
          </a:xfrm>
          <a:prstGeom prst="straightConnector1">
            <a:avLst/>
          </a:prstGeom>
          <a:noFill/>
          <a:ln w="50800" cap="flat" cmpd="sng">
            <a:solidFill>
              <a:srgbClr val="4D7C85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5" name="Google Shape;155;p7"/>
          <p:cNvCxnSpPr>
            <a:endCxn id="145" idx="2"/>
          </p:cNvCxnSpPr>
          <p:nvPr/>
        </p:nvCxnSpPr>
        <p:spPr>
          <a:xfrm rot="10800000">
            <a:off x="8284689" y="2889673"/>
            <a:ext cx="13500" cy="637500"/>
          </a:xfrm>
          <a:prstGeom prst="straightConnector1">
            <a:avLst/>
          </a:prstGeom>
          <a:noFill/>
          <a:ln w="50800" cap="flat" cmpd="sng">
            <a:solidFill>
              <a:srgbClr val="4D7C85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6" name="Google Shape;156;p7"/>
          <p:cNvCxnSpPr>
            <a:stCxn id="141" idx="3"/>
            <a:endCxn id="142" idx="1"/>
          </p:cNvCxnSpPr>
          <p:nvPr/>
        </p:nvCxnSpPr>
        <p:spPr>
          <a:xfrm>
            <a:off x="1618546" y="2497889"/>
            <a:ext cx="349200" cy="0"/>
          </a:xfrm>
          <a:prstGeom prst="straightConnector1">
            <a:avLst/>
          </a:prstGeom>
          <a:noFill/>
          <a:ln w="50800" cap="flat" cmpd="sng">
            <a:solidFill>
              <a:srgbClr val="4D7C85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157" name="Google Shape;157;p7"/>
          <p:cNvCxnSpPr/>
          <p:nvPr/>
        </p:nvCxnSpPr>
        <p:spPr>
          <a:xfrm>
            <a:off x="3472528" y="2501096"/>
            <a:ext cx="343387" cy="3"/>
          </a:xfrm>
          <a:prstGeom prst="straightConnector1">
            <a:avLst/>
          </a:prstGeom>
          <a:noFill/>
          <a:ln w="50800" cap="flat" cmpd="sng">
            <a:solidFill>
              <a:srgbClr val="4D7C85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158" name="Google Shape;158;p7"/>
          <p:cNvCxnSpPr/>
          <p:nvPr/>
        </p:nvCxnSpPr>
        <p:spPr>
          <a:xfrm>
            <a:off x="5338551" y="2496350"/>
            <a:ext cx="343387" cy="3"/>
          </a:xfrm>
          <a:prstGeom prst="straightConnector1">
            <a:avLst/>
          </a:prstGeom>
          <a:noFill/>
          <a:ln w="50800" cap="flat" cmpd="sng">
            <a:solidFill>
              <a:srgbClr val="4D7C85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59" name="Google Shape;159;p7"/>
          <p:cNvCxnSpPr/>
          <p:nvPr/>
        </p:nvCxnSpPr>
        <p:spPr>
          <a:xfrm>
            <a:off x="7183864" y="2496350"/>
            <a:ext cx="343387" cy="3"/>
          </a:xfrm>
          <a:prstGeom prst="straightConnector1">
            <a:avLst/>
          </a:prstGeom>
          <a:noFill/>
          <a:ln w="50800" cap="flat" cmpd="sng">
            <a:solidFill>
              <a:srgbClr val="4D7C85"/>
            </a:solidFill>
            <a:prstDash val="solid"/>
            <a:round/>
            <a:headEnd type="triangle" w="med" len="med"/>
            <a:tailEnd type="none" w="sm" len="sm"/>
          </a:ln>
        </p:spPr>
      </p:cxnSp>
      <p:sp>
        <p:nvSpPr>
          <p:cNvPr id="160" name="Google Shape;160;p7"/>
          <p:cNvSpPr txBox="1"/>
          <p:nvPr/>
        </p:nvSpPr>
        <p:spPr>
          <a:xfrm>
            <a:off x="-605327" y="1185175"/>
            <a:ext cx="6527410" cy="558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0412B"/>
              </a:buClr>
              <a:buSzPts val="2200"/>
              <a:buFont typeface="Arial"/>
              <a:buNone/>
            </a:pPr>
            <a:r>
              <a:rPr lang="hu-HU" sz="2200" b="1" i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Bên cầu</a:t>
            </a:r>
            <a:endParaRPr dirty="0"/>
          </a:p>
        </p:txBody>
      </p:sp>
      <p:sp>
        <p:nvSpPr>
          <p:cNvPr id="161" name="Google Shape;161;p7"/>
          <p:cNvSpPr txBox="1"/>
          <p:nvPr/>
        </p:nvSpPr>
        <p:spPr>
          <a:xfrm>
            <a:off x="6275378" y="1214812"/>
            <a:ext cx="2499060" cy="558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0412B"/>
              </a:buClr>
              <a:buSzPts val="2200"/>
              <a:buFont typeface="Arial"/>
              <a:buNone/>
            </a:pPr>
            <a:r>
              <a:rPr lang="hu-HU" sz="2200" b="1" i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Bên cung</a:t>
            </a:r>
            <a:endParaRPr dirty="0"/>
          </a:p>
        </p:txBody>
      </p:sp>
      <p:sp>
        <p:nvSpPr>
          <p:cNvPr id="162" name="Google Shape;162;p7"/>
          <p:cNvSpPr/>
          <p:nvPr/>
        </p:nvSpPr>
        <p:spPr>
          <a:xfrm rot="5400000">
            <a:off x="2464161" y="-66102"/>
            <a:ext cx="388437" cy="3827240"/>
          </a:xfrm>
          <a:prstGeom prst="leftBrace">
            <a:avLst>
              <a:gd name="adj1" fmla="val 8333"/>
              <a:gd name="adj2" fmla="val 50000"/>
            </a:avLst>
          </a:prstGeom>
          <a:noFill/>
          <a:ln w="38100" cap="flat" cmpd="sng">
            <a:solidFill>
              <a:srgbClr val="4D7C8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7"/>
          <p:cNvSpPr/>
          <p:nvPr/>
        </p:nvSpPr>
        <p:spPr>
          <a:xfrm rot="5400000">
            <a:off x="7351111" y="622110"/>
            <a:ext cx="342385" cy="2439945"/>
          </a:xfrm>
          <a:prstGeom prst="leftBrace">
            <a:avLst>
              <a:gd name="adj1" fmla="val 8333"/>
              <a:gd name="adj2" fmla="val 50000"/>
            </a:avLst>
          </a:prstGeom>
          <a:noFill/>
          <a:ln w="38100" cap="flat" cmpd="sng">
            <a:solidFill>
              <a:srgbClr val="4D7C8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7"/>
          <p:cNvSpPr txBox="1"/>
          <p:nvPr/>
        </p:nvSpPr>
        <p:spPr>
          <a:xfrm>
            <a:off x="107950" y="-1"/>
            <a:ext cx="8928546" cy="1258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2800"/>
              <a:buFont typeface="Open Sans"/>
              <a:buNone/>
            </a:pPr>
            <a:r>
              <a:rPr lang="en-US" sz="28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lang="hu-HU" sz="28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hủ nghĩa dân túy:</a:t>
            </a:r>
            <a:br>
              <a:rPr lang="hu-HU" sz="28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công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cụ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ý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thức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hệ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của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cương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lĩnh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chính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trị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ích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kỷ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tập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thể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không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có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các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ràng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buộc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đạo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đức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8"/>
          <p:cNvSpPr txBox="1">
            <a:spLocks noGrp="1"/>
          </p:cNvSpPr>
          <p:nvPr>
            <p:ph type="body" idx="1"/>
          </p:nvPr>
        </p:nvSpPr>
        <p:spPr>
          <a:xfrm>
            <a:off x="35496" y="1054828"/>
            <a:ext cx="4746341" cy="115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2400"/>
              <a:buNone/>
            </a:pPr>
            <a:r>
              <a:rPr lang="en-US" sz="28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Được</a:t>
            </a:r>
            <a:r>
              <a:rPr lang="en-US" sz="28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ý </a:t>
            </a:r>
            <a:r>
              <a:rPr lang="en-US" sz="28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thức</a:t>
            </a:r>
            <a:r>
              <a:rPr lang="en-US" sz="28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8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hệ</a:t>
            </a:r>
            <a:r>
              <a:rPr lang="en-US" sz="28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8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dẫn</a:t>
            </a:r>
            <a:r>
              <a:rPr lang="en-US" sz="28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8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dắt</a:t>
            </a:r>
            <a:endParaRPr sz="2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50412B"/>
              </a:buClr>
              <a:buSzPts val="2400"/>
              <a:buNone/>
            </a:pPr>
            <a:r>
              <a:rPr lang="en-US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N</a:t>
            </a:r>
            <a:r>
              <a:rPr lang="vi-VN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hững người</a:t>
            </a:r>
            <a:r>
              <a:rPr lang="en-US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cực</a:t>
            </a:r>
            <a:r>
              <a:rPr lang="en-US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đoan</a:t>
            </a:r>
            <a:br>
              <a:rPr lang="hu-HU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hu-HU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(</a:t>
            </a:r>
            <a:r>
              <a:rPr lang="en-US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phát</a:t>
            </a:r>
            <a:r>
              <a:rPr lang="en-US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xít</a:t>
            </a:r>
            <a:r>
              <a:rPr lang="hu-HU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cộng</a:t>
            </a:r>
            <a:r>
              <a:rPr lang="en-US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sản</a:t>
            </a:r>
            <a:r>
              <a:rPr lang="en-US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v.v.</a:t>
            </a:r>
            <a:r>
              <a:rPr lang="hu-HU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 dirty="0"/>
          </a:p>
        </p:txBody>
      </p:sp>
      <p:sp>
        <p:nvSpPr>
          <p:cNvPr id="171" name="Google Shape;171;p8"/>
          <p:cNvSpPr txBox="1">
            <a:spLocks noGrp="1"/>
          </p:cNvSpPr>
          <p:nvPr>
            <p:ph type="body" idx="2"/>
          </p:nvPr>
        </p:nvSpPr>
        <p:spPr>
          <a:xfrm>
            <a:off x="467544" y="2405342"/>
            <a:ext cx="4104456" cy="2686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1463" lvl="0" indent="-271463" algn="l" rtl="0">
              <a:spcBef>
                <a:spcPts val="0"/>
              </a:spcBef>
              <a:spcAft>
                <a:spcPts val="0"/>
              </a:spcAft>
              <a:buClr>
                <a:srgbClr val="4D7C85"/>
              </a:buClr>
              <a:buSzPts val="2400"/>
              <a:buChar char="•"/>
            </a:pPr>
            <a:r>
              <a:rPr lang="hu-HU" sz="2000" b="1" dirty="0">
                <a:solidFill>
                  <a:srgbClr val="50412B"/>
                </a:solidFill>
              </a:rPr>
              <a:t>sự </a:t>
            </a:r>
            <a:r>
              <a:rPr lang="en-US" sz="2000" b="1" dirty="0" err="1">
                <a:solidFill>
                  <a:srgbClr val="50412B"/>
                </a:solidFill>
              </a:rPr>
              <a:t>cố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kết</a:t>
            </a:r>
            <a:r>
              <a:rPr lang="hu-HU" sz="2000" b="1" dirty="0">
                <a:solidFill>
                  <a:srgbClr val="50412B"/>
                </a:solidFill>
              </a:rPr>
              <a:t> giá trị</a:t>
            </a:r>
            <a:r>
              <a:rPr lang="hu-HU" sz="2000" b="1" dirty="0">
                <a:solidFill>
                  <a:schemeClr val="tx1"/>
                </a:solidFill>
              </a:rPr>
              <a:t> </a:t>
            </a:r>
            <a:r>
              <a:rPr lang="hu-HU" sz="2000" b="1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br>
              <a:rPr lang="hu-HU" sz="2000" b="1" dirty="0">
                <a:solidFill>
                  <a:srgbClr val="50412B"/>
                </a:solidFill>
              </a:rPr>
            </a:br>
            <a:r>
              <a:rPr lang="hu-HU" sz="2000" dirty="0">
                <a:solidFill>
                  <a:srgbClr val="50412B"/>
                </a:solidFill>
              </a:rPr>
              <a:t>nhất quán về ý thức hệ</a:t>
            </a:r>
            <a:endParaRPr sz="2000" dirty="0">
              <a:solidFill>
                <a:srgbClr val="50412B"/>
              </a:solidFill>
            </a:endParaRPr>
          </a:p>
          <a:p>
            <a:pPr marL="271463" lvl="0" indent="-271463" algn="l" rtl="0">
              <a:spcBef>
                <a:spcPts val="1200"/>
              </a:spcBef>
              <a:spcAft>
                <a:spcPts val="0"/>
              </a:spcAft>
              <a:buClr>
                <a:srgbClr val="4D7C85"/>
              </a:buClr>
              <a:buSzPts val="2400"/>
              <a:buChar char="•"/>
            </a:pPr>
            <a:r>
              <a:rPr lang="hu-HU" sz="2000" b="1" dirty="0">
                <a:solidFill>
                  <a:srgbClr val="50412B"/>
                </a:solidFill>
              </a:rPr>
              <a:t>sự kiên quyết</a:t>
            </a:r>
            <a:r>
              <a:rPr lang="en-US" sz="2000" b="1" dirty="0">
                <a:solidFill>
                  <a:srgbClr val="50412B"/>
                </a:solidFill>
              </a:rPr>
              <a:t> ý </a:t>
            </a:r>
            <a:r>
              <a:rPr lang="en-US" sz="2000" b="1" dirty="0" err="1">
                <a:solidFill>
                  <a:srgbClr val="50412B"/>
                </a:solidFill>
              </a:rPr>
              <a:t>thức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hệ</a:t>
            </a:r>
            <a:endParaRPr sz="2000" b="1" dirty="0">
              <a:solidFill>
                <a:srgbClr val="50412B"/>
              </a:solidFill>
            </a:endParaRPr>
          </a:p>
          <a:p>
            <a:pPr marL="271463" lvl="0" indent="-271463" algn="l" rtl="0">
              <a:spcBef>
                <a:spcPts val="1200"/>
              </a:spcBef>
              <a:spcAft>
                <a:spcPts val="0"/>
              </a:spcAft>
              <a:buClr>
                <a:srgbClr val="4D7C85"/>
              </a:buClr>
              <a:buSzPts val="2400"/>
              <a:buChar char="•"/>
            </a:pPr>
            <a:r>
              <a:rPr lang="en-US" sz="2000" dirty="0" err="1">
                <a:solidFill>
                  <a:srgbClr val="50412B"/>
                </a:solidFill>
              </a:rPr>
              <a:t>Nhóm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được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bảo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vệ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hu-HU" sz="2000" dirty="0">
                <a:solidFill>
                  <a:srgbClr val="50412B"/>
                </a:solidFill>
              </a:rPr>
              <a:t>và </a:t>
            </a:r>
            <a:r>
              <a:rPr lang="en-US" sz="2000" dirty="0" err="1">
                <a:solidFill>
                  <a:srgbClr val="50412B"/>
                </a:solidFill>
              </a:rPr>
              <a:t>bị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bêu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xấu</a:t>
            </a:r>
            <a:r>
              <a:rPr lang="hu-HU" sz="2000" dirty="0">
                <a:solidFill>
                  <a:srgbClr val="50412B"/>
                </a:solidFill>
              </a:rPr>
              <a:t> (</a:t>
            </a:r>
            <a:r>
              <a:rPr lang="en-US" sz="2000" dirty="0">
                <a:solidFill>
                  <a:srgbClr val="50412B"/>
                </a:solidFill>
              </a:rPr>
              <a:t>“</a:t>
            </a:r>
            <a:r>
              <a:rPr lang="en-US" sz="2000" dirty="0" err="1">
                <a:solidFill>
                  <a:srgbClr val="50412B"/>
                </a:solidFill>
              </a:rPr>
              <a:t>chúng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tao</a:t>
            </a:r>
            <a:r>
              <a:rPr lang="en-US" sz="2000" dirty="0">
                <a:solidFill>
                  <a:srgbClr val="50412B"/>
                </a:solidFill>
              </a:rPr>
              <a:t>”</a:t>
            </a:r>
            <a:r>
              <a:rPr lang="hu-HU" sz="2000" dirty="0">
                <a:solidFill>
                  <a:srgbClr val="50412B"/>
                </a:solidFill>
              </a:rPr>
              <a:t> và </a:t>
            </a:r>
            <a:r>
              <a:rPr lang="en-US" sz="2000" dirty="0">
                <a:solidFill>
                  <a:srgbClr val="50412B"/>
                </a:solidFill>
              </a:rPr>
              <a:t>“</a:t>
            </a:r>
            <a:r>
              <a:rPr lang="en-US" sz="2000" dirty="0" err="1">
                <a:solidFill>
                  <a:srgbClr val="50412B"/>
                </a:solidFill>
              </a:rPr>
              <a:t>chúng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nó</a:t>
            </a:r>
            <a:r>
              <a:rPr lang="hu-HU" sz="2000" dirty="0">
                <a:solidFill>
                  <a:srgbClr val="50412B"/>
                </a:solidFill>
              </a:rPr>
              <a:t>”) </a:t>
            </a:r>
            <a:r>
              <a:rPr lang="en-US" sz="2000" dirty="0" err="1">
                <a:solidFill>
                  <a:srgbClr val="50412B"/>
                </a:solidFill>
              </a:rPr>
              <a:t>cũng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ổn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định</a:t>
            </a:r>
            <a:endParaRPr dirty="0"/>
          </a:p>
          <a:p>
            <a:pPr marL="271463" lvl="0" indent="-271463" algn="l" rtl="0">
              <a:spcBef>
                <a:spcPts val="1200"/>
              </a:spcBef>
              <a:spcAft>
                <a:spcPts val="0"/>
              </a:spcAft>
              <a:buClr>
                <a:srgbClr val="4D7C85"/>
              </a:buClr>
              <a:buSzPts val="2400"/>
              <a:buChar char="•"/>
            </a:pPr>
            <a:r>
              <a:rPr lang="en-US" sz="2000" dirty="0" err="1">
                <a:solidFill>
                  <a:srgbClr val="50412B"/>
                </a:solidFill>
              </a:rPr>
              <a:t>các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hành</a:t>
            </a:r>
            <a:r>
              <a:rPr lang="en-US" sz="2000" dirty="0">
                <a:solidFill>
                  <a:srgbClr val="50412B"/>
                </a:solidFill>
              </a:rPr>
              <a:t> vi (</a:t>
            </a:r>
            <a:r>
              <a:rPr lang="en-US" sz="2000" dirty="0" err="1">
                <a:solidFill>
                  <a:srgbClr val="50412B"/>
                </a:solidFill>
              </a:rPr>
              <a:t>tội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lỗi</a:t>
            </a:r>
            <a:r>
              <a:rPr lang="en-US" sz="2000" dirty="0">
                <a:solidFill>
                  <a:srgbClr val="50412B"/>
                </a:solidFill>
              </a:rPr>
              <a:t>) </a:t>
            </a:r>
            <a:r>
              <a:rPr lang="en-US" sz="2000" dirty="0" err="1">
                <a:solidFill>
                  <a:srgbClr val="50412B"/>
                </a:solidFill>
              </a:rPr>
              <a:t>thù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ghét</a:t>
            </a:r>
            <a:endParaRPr dirty="0"/>
          </a:p>
        </p:txBody>
      </p:sp>
      <p:sp>
        <p:nvSpPr>
          <p:cNvPr id="172" name="Google Shape;172;p8"/>
          <p:cNvSpPr txBox="1">
            <a:spLocks noGrp="1"/>
          </p:cNvSpPr>
          <p:nvPr>
            <p:ph type="body" idx="3"/>
          </p:nvPr>
        </p:nvSpPr>
        <p:spPr>
          <a:xfrm>
            <a:off x="1" y="156117"/>
            <a:ext cx="9144000" cy="687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CD5F50"/>
              </a:buClr>
              <a:buSzPts val="2800"/>
              <a:buNone/>
            </a:pPr>
            <a:r>
              <a:rPr lang="en-US" sz="2800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-US" sz="2800" dirty="0" err="1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Công</a:t>
            </a:r>
            <a:r>
              <a:rPr lang="en-US" sz="2800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800" dirty="0" err="1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cụ</a:t>
            </a:r>
            <a:r>
              <a:rPr lang="en-US" sz="2800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 ý </a:t>
            </a:r>
            <a:r>
              <a:rPr lang="en-US" sz="2800" dirty="0" err="1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thức</a:t>
            </a:r>
            <a:r>
              <a:rPr lang="en-US" sz="2800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800" dirty="0" err="1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hệ</a:t>
            </a:r>
            <a:r>
              <a:rPr lang="hu-HU" sz="2800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”:</a:t>
            </a:r>
            <a:r>
              <a:rPr lang="hu-HU" sz="2800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CD5F50"/>
              </a:buClr>
              <a:buSzPts val="2800"/>
              <a:buNone/>
            </a:pPr>
            <a:r>
              <a:rPr lang="en-US" sz="28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Ý </a:t>
            </a:r>
            <a:r>
              <a:rPr lang="en-US" sz="28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thức</a:t>
            </a:r>
            <a:r>
              <a:rPr lang="en-US" sz="28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8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hệ</a:t>
            </a:r>
            <a:r>
              <a:rPr lang="en-US" sz="28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8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là</a:t>
            </a:r>
            <a:r>
              <a:rPr lang="en-US" sz="28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8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sợi</a:t>
            </a:r>
            <a:r>
              <a:rPr lang="en-US" sz="28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8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chỉ</a:t>
            </a:r>
            <a:r>
              <a:rPr lang="en-US" sz="28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8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chủ</a:t>
            </a:r>
            <a:r>
              <a:rPr lang="en-US" sz="28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8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đạo</a:t>
            </a:r>
            <a:r>
              <a:rPr lang="en-US" sz="28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hay </a:t>
            </a:r>
            <a:r>
              <a:rPr lang="en-US" sz="28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mặt</a:t>
            </a:r>
            <a:r>
              <a:rPr lang="en-US" sz="28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800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nạ</a:t>
            </a:r>
            <a:r>
              <a:rPr lang="hu-HU" sz="2800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dirty="0"/>
          </a:p>
        </p:txBody>
      </p:sp>
      <p:sp>
        <p:nvSpPr>
          <p:cNvPr id="173" name="Google Shape;173;p8"/>
          <p:cNvSpPr txBox="1">
            <a:spLocks noGrp="1"/>
          </p:cNvSpPr>
          <p:nvPr>
            <p:ph type="body" idx="4"/>
          </p:nvPr>
        </p:nvSpPr>
        <p:spPr>
          <a:xfrm>
            <a:off x="5004048" y="2383040"/>
            <a:ext cx="4032002" cy="2530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271463" lvl="0" indent="-271463">
              <a:spcBef>
                <a:spcPts val="0"/>
              </a:spcBef>
              <a:buClr>
                <a:srgbClr val="4D7C85"/>
              </a:buClr>
            </a:pPr>
            <a:r>
              <a:rPr lang="hu-HU" sz="2000" b="1" dirty="0">
                <a:solidFill>
                  <a:srgbClr val="50412B"/>
                </a:solidFill>
              </a:rPr>
              <a:t>sự </a:t>
            </a:r>
            <a:r>
              <a:rPr lang="en-US" sz="2000" b="1" dirty="0" err="1">
                <a:solidFill>
                  <a:srgbClr val="50412B"/>
                </a:solidFill>
              </a:rPr>
              <a:t>cố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kết</a:t>
            </a:r>
            <a:r>
              <a:rPr lang="hu-HU" sz="2000" b="1" dirty="0">
                <a:solidFill>
                  <a:srgbClr val="50412B"/>
                </a:solidFill>
              </a:rPr>
              <a:t> chức năng </a:t>
            </a:r>
            <a:r>
              <a:rPr lang="hu-HU" sz="2000" b="1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hu-HU" sz="2000" b="1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không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hu-HU" sz="2000" dirty="0">
                <a:solidFill>
                  <a:srgbClr val="50412B"/>
                </a:solidFill>
              </a:rPr>
              <a:t>nhất quán về ý thức hệ</a:t>
            </a:r>
            <a:endParaRPr dirty="0"/>
          </a:p>
          <a:p>
            <a:pPr marL="271463" lvl="0" indent="-271463" algn="l" rtl="0">
              <a:spcBef>
                <a:spcPts val="1200"/>
              </a:spcBef>
              <a:spcAft>
                <a:spcPts val="0"/>
              </a:spcAft>
              <a:buClr>
                <a:srgbClr val="4D7C85"/>
              </a:buClr>
              <a:buSzPts val="2400"/>
              <a:buChar char="•"/>
            </a:pPr>
            <a:r>
              <a:rPr lang="hu-HU" sz="2000" b="1" dirty="0">
                <a:solidFill>
                  <a:srgbClr val="50412B"/>
                </a:solidFill>
              </a:rPr>
              <a:t>sự kiên quyết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vị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lợi</a:t>
            </a:r>
            <a:endParaRPr sz="2000" b="1" dirty="0">
              <a:solidFill>
                <a:srgbClr val="50412B"/>
              </a:solidFill>
            </a:endParaRPr>
          </a:p>
          <a:p>
            <a:pPr marL="271463" lvl="0" indent="-271463">
              <a:spcBef>
                <a:spcPts val="1200"/>
              </a:spcBef>
              <a:buClr>
                <a:srgbClr val="4D7C85"/>
              </a:buClr>
            </a:pPr>
            <a:r>
              <a:rPr lang="en-US" sz="2000" dirty="0" err="1">
                <a:solidFill>
                  <a:srgbClr val="50412B"/>
                </a:solidFill>
              </a:rPr>
              <a:t>Nhóm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được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bảo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vệ</a:t>
            </a:r>
            <a:r>
              <a:rPr lang="hu-HU" sz="2000" dirty="0">
                <a:solidFill>
                  <a:srgbClr val="50412B"/>
                </a:solidFill>
              </a:rPr>
              <a:t> (</a:t>
            </a:r>
            <a:r>
              <a:rPr lang="en-US" sz="2000" dirty="0">
                <a:solidFill>
                  <a:srgbClr val="50412B"/>
                </a:solidFill>
              </a:rPr>
              <a:t>“</a:t>
            </a:r>
            <a:r>
              <a:rPr lang="en-US" sz="2000" dirty="0" err="1">
                <a:solidFill>
                  <a:srgbClr val="50412B"/>
                </a:solidFill>
              </a:rPr>
              <a:t>chúng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tao</a:t>
            </a:r>
            <a:r>
              <a:rPr lang="en-US" sz="2000" dirty="0">
                <a:solidFill>
                  <a:srgbClr val="50412B"/>
                </a:solidFill>
              </a:rPr>
              <a:t>”</a:t>
            </a:r>
            <a:r>
              <a:rPr lang="hu-HU" sz="2000" dirty="0">
                <a:solidFill>
                  <a:srgbClr val="50412B"/>
                </a:solidFill>
              </a:rPr>
              <a:t>) </a:t>
            </a:r>
            <a:r>
              <a:rPr lang="en-US" sz="2000" dirty="0" err="1">
                <a:solidFill>
                  <a:srgbClr val="50412B"/>
                </a:solidFill>
              </a:rPr>
              <a:t>ổn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định</a:t>
            </a:r>
            <a:r>
              <a:rPr lang="hu-HU" sz="2000" dirty="0">
                <a:solidFill>
                  <a:srgbClr val="50412B"/>
                </a:solidFill>
              </a:rPr>
              <a:t>, </a:t>
            </a:r>
            <a:r>
              <a:rPr lang="en-US" sz="2000" dirty="0" err="1">
                <a:solidFill>
                  <a:srgbClr val="50412B"/>
                </a:solidFill>
              </a:rPr>
              <a:t>nhóm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bị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bêu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xấu</a:t>
            </a:r>
            <a:r>
              <a:rPr lang="hu-HU" sz="2000" dirty="0">
                <a:solidFill>
                  <a:srgbClr val="50412B"/>
                </a:solidFill>
              </a:rPr>
              <a:t> (</a:t>
            </a:r>
            <a:r>
              <a:rPr lang="en-US" sz="2000" dirty="0">
                <a:solidFill>
                  <a:srgbClr val="50412B"/>
                </a:solidFill>
              </a:rPr>
              <a:t>“</a:t>
            </a:r>
            <a:r>
              <a:rPr lang="en-US" sz="2000" dirty="0" err="1">
                <a:solidFill>
                  <a:srgbClr val="50412B"/>
                </a:solidFill>
              </a:rPr>
              <a:t>chúng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nó</a:t>
            </a:r>
            <a:r>
              <a:rPr lang="hu-HU" sz="2000" dirty="0">
                <a:solidFill>
                  <a:srgbClr val="50412B"/>
                </a:solidFill>
              </a:rPr>
              <a:t>”) </a:t>
            </a:r>
            <a:r>
              <a:rPr lang="en-US" sz="2000" b="1" dirty="0" err="1">
                <a:solidFill>
                  <a:srgbClr val="50412B"/>
                </a:solidFill>
              </a:rPr>
              <a:t>thay</a:t>
            </a:r>
            <a:r>
              <a:rPr lang="en-US" sz="2000" b="1" dirty="0">
                <a:solidFill>
                  <a:srgbClr val="50412B"/>
                </a:solidFill>
              </a:rPr>
              <a:t> </a:t>
            </a:r>
            <a:r>
              <a:rPr lang="en-US" sz="2000" b="1" dirty="0" err="1">
                <a:solidFill>
                  <a:srgbClr val="50412B"/>
                </a:solidFill>
              </a:rPr>
              <a:t>đổi</a:t>
            </a:r>
            <a:endParaRPr dirty="0"/>
          </a:p>
          <a:p>
            <a:pPr marL="271463" lvl="0" indent="-271463" algn="l" rtl="0">
              <a:spcBef>
                <a:spcPts val="1200"/>
              </a:spcBef>
              <a:spcAft>
                <a:spcPts val="0"/>
              </a:spcAft>
              <a:buClr>
                <a:srgbClr val="4D7C85"/>
              </a:buClr>
              <a:buSzPts val="2400"/>
              <a:buChar char="•"/>
            </a:pPr>
            <a:r>
              <a:rPr lang="en-US" sz="2000" dirty="0" err="1">
                <a:solidFill>
                  <a:srgbClr val="50412B"/>
                </a:solidFill>
              </a:rPr>
              <a:t>Các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chiến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dịc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sợ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hãi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hu-HU" sz="2000" dirty="0">
                <a:solidFill>
                  <a:srgbClr val="50412B"/>
                </a:solidFill>
              </a:rPr>
              <a:t>và </a:t>
            </a:r>
            <a:r>
              <a:rPr lang="en-US" sz="2000" dirty="0" err="1">
                <a:solidFill>
                  <a:srgbClr val="50412B"/>
                </a:solidFill>
              </a:rPr>
              <a:t>thù</a:t>
            </a:r>
            <a:r>
              <a:rPr lang="en-US" sz="2000" dirty="0">
                <a:solidFill>
                  <a:srgbClr val="50412B"/>
                </a:solidFill>
              </a:rPr>
              <a:t> </a:t>
            </a:r>
            <a:r>
              <a:rPr lang="en-US" sz="2000" dirty="0" err="1">
                <a:solidFill>
                  <a:srgbClr val="50412B"/>
                </a:solidFill>
              </a:rPr>
              <a:t>hận</a:t>
            </a:r>
            <a:endParaRPr dirty="0"/>
          </a:p>
          <a:p>
            <a:pPr marL="342900" lvl="0" indent="-190500" algn="l" rtl="0">
              <a:spcBef>
                <a:spcPts val="1600"/>
              </a:spcBef>
              <a:spcAft>
                <a:spcPts val="0"/>
              </a:spcAft>
              <a:buClr>
                <a:srgbClr val="4D7C85"/>
              </a:buClr>
              <a:buSzPts val="2400"/>
              <a:buNone/>
            </a:pPr>
            <a:endParaRPr sz="2000" b="1" dirty="0">
              <a:solidFill>
                <a:srgbClr val="50412B"/>
              </a:solidFill>
            </a:endParaRPr>
          </a:p>
        </p:txBody>
      </p:sp>
      <p:sp>
        <p:nvSpPr>
          <p:cNvPr id="174" name="Google Shape;174;p8"/>
          <p:cNvSpPr txBox="1"/>
          <p:nvPr/>
        </p:nvSpPr>
        <p:spPr>
          <a:xfrm>
            <a:off x="4572000" y="1182029"/>
            <a:ext cx="4458309" cy="880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D503B"/>
              </a:buClr>
              <a:buSzPts val="2400"/>
              <a:buFont typeface="Arial"/>
              <a:buNone/>
            </a:pPr>
            <a:r>
              <a:rPr lang="en-US" sz="28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Áp</a:t>
            </a:r>
            <a:r>
              <a:rPr lang="en-US" sz="28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8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dụng</a:t>
            </a:r>
            <a:r>
              <a:rPr lang="en-US" sz="28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ý </a:t>
            </a:r>
            <a:r>
              <a:rPr lang="en-US" sz="28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thức</a:t>
            </a:r>
            <a:r>
              <a:rPr lang="en-US" sz="28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8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hệ</a:t>
            </a:r>
            <a:endParaRPr sz="28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50412B"/>
              </a:buClr>
              <a:buSzPts val="2400"/>
              <a:buFont typeface="Arial"/>
              <a:buNone/>
            </a:pP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N</a:t>
            </a:r>
            <a:r>
              <a:rPr lang="vi-VN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hững người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dân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túy</a:t>
            </a:r>
            <a:br>
              <a:rPr lang="hu-HU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hu-HU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(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các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diễn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viên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bảo</a:t>
            </a:r>
            <a:r>
              <a:rPr lang="en-US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trợ</a:t>
            </a:r>
            <a:r>
              <a:rPr lang="hu-HU" sz="2400" b="1" dirty="0">
                <a:solidFill>
                  <a:srgbClr val="50412B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9"/>
          <p:cNvSpPr txBox="1">
            <a:spLocks noGrp="1"/>
          </p:cNvSpPr>
          <p:nvPr>
            <p:ph type="body" idx="4294967295"/>
          </p:nvPr>
        </p:nvSpPr>
        <p:spPr>
          <a:xfrm>
            <a:off x="179958" y="915566"/>
            <a:ext cx="8928546" cy="4104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lvl="0" indent="-266700" algn="l" rtl="0">
              <a:spcBef>
                <a:spcPts val="0"/>
              </a:spcBef>
              <a:spcAft>
                <a:spcPts val="0"/>
              </a:spcAft>
              <a:buClr>
                <a:srgbClr val="4D7C85"/>
              </a:buClr>
              <a:buSzPts val="1800"/>
              <a:buFont typeface="Calibri"/>
              <a:buAutoNum type="arabicPeriod"/>
            </a:pPr>
            <a:r>
              <a:rPr lang="en-US" sz="1800" b="1" dirty="0" err="1">
                <a:solidFill>
                  <a:srgbClr val="50412B"/>
                </a:solidFill>
              </a:rPr>
              <a:t>nhà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dân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túy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đặt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mình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như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đại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diện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thật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của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nhân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dân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hu-HU" sz="1800" b="1" dirty="0">
                <a:solidFill>
                  <a:srgbClr val="50412B"/>
                </a:solidFill>
              </a:rPr>
              <a:t>(</a:t>
            </a:r>
            <a:r>
              <a:rPr lang="en-US" sz="1800" b="1" dirty="0" err="1">
                <a:solidFill>
                  <a:srgbClr val="CD5F50"/>
                </a:solidFill>
              </a:rPr>
              <a:t>sự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dựa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vào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chủ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quyền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nhân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dân</a:t>
            </a:r>
            <a:r>
              <a:rPr lang="hu-HU" sz="1800" b="1" dirty="0">
                <a:solidFill>
                  <a:srgbClr val="50412B"/>
                </a:solidFill>
              </a:rPr>
              <a:t>); </a:t>
            </a:r>
            <a:r>
              <a:rPr lang="en-US" sz="1800" dirty="0" err="1">
                <a:solidFill>
                  <a:srgbClr val="50412B"/>
                </a:solidFill>
              </a:rPr>
              <a:t>như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vậy</a:t>
            </a:r>
            <a:endParaRPr dirty="0"/>
          </a:p>
          <a:p>
            <a:pPr marL="266700" lvl="0" indent="-266700" algn="l" rtl="0">
              <a:spcBef>
                <a:spcPts val="360"/>
              </a:spcBef>
              <a:spcAft>
                <a:spcPts val="0"/>
              </a:spcAft>
              <a:buClr>
                <a:srgbClr val="4D7C85"/>
              </a:buClr>
              <a:buSzPts val="1800"/>
              <a:buFont typeface="Calibri"/>
              <a:buAutoNum type="arabicPeriod"/>
            </a:pPr>
            <a:r>
              <a:rPr lang="en-US" sz="1800" b="1" dirty="0" err="1">
                <a:solidFill>
                  <a:srgbClr val="50412B"/>
                </a:solidFill>
              </a:rPr>
              <a:t>không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chấp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nhận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tính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chính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danh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của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những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quan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điểm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khác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với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quan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điểm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của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mình</a:t>
            </a:r>
            <a:r>
              <a:rPr lang="en-US" sz="1800" b="1" dirty="0">
                <a:solidFill>
                  <a:srgbClr val="50412B"/>
                </a:solidFill>
              </a:rPr>
              <a:t>, </a:t>
            </a:r>
            <a:r>
              <a:rPr lang="en-US" sz="1800" b="1" dirty="0" err="1">
                <a:solidFill>
                  <a:srgbClr val="50412B"/>
                </a:solidFill>
              </a:rPr>
              <a:t>tức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là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quan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điểm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của</a:t>
            </a:r>
            <a:r>
              <a:rPr lang="en-US" sz="1800" b="1" dirty="0">
                <a:solidFill>
                  <a:srgbClr val="50412B"/>
                </a:solidFill>
              </a:rPr>
              <a:t> “</a:t>
            </a:r>
            <a:r>
              <a:rPr lang="en-US" sz="1800" b="1" dirty="0" err="1">
                <a:solidFill>
                  <a:srgbClr val="50412B"/>
                </a:solidFill>
              </a:rPr>
              <a:t>nhân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dân</a:t>
            </a:r>
            <a:r>
              <a:rPr lang="en-US" sz="1800" b="1" dirty="0">
                <a:solidFill>
                  <a:srgbClr val="50412B"/>
                </a:solidFill>
              </a:rPr>
              <a:t>”</a:t>
            </a:r>
            <a:r>
              <a:rPr lang="hu-HU" sz="1800" dirty="0">
                <a:solidFill>
                  <a:srgbClr val="50412B"/>
                </a:solidFill>
              </a:rPr>
              <a:t> </a:t>
            </a:r>
            <a:r>
              <a:rPr lang="hu-HU" sz="1800" b="1" dirty="0">
                <a:solidFill>
                  <a:srgbClr val="50412B"/>
                </a:solidFill>
              </a:rPr>
              <a:t>(</a:t>
            </a:r>
            <a:r>
              <a:rPr lang="en-US" sz="1800" b="1" dirty="0" err="1">
                <a:solidFill>
                  <a:srgbClr val="CD5F50"/>
                </a:solidFill>
              </a:rPr>
              <a:t>chống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chủ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nghĩa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đa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nguyên</a:t>
            </a:r>
            <a:r>
              <a:rPr lang="hu-HU" sz="1800" b="1" dirty="0">
                <a:solidFill>
                  <a:srgbClr val="50412B"/>
                </a:solidFill>
              </a:rPr>
              <a:t>); </a:t>
            </a:r>
            <a:r>
              <a:rPr lang="en-US" sz="1800" b="1" dirty="0" err="1">
                <a:solidFill>
                  <a:srgbClr val="50412B"/>
                </a:solidFill>
              </a:rPr>
              <a:t>nghĩa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là</a:t>
            </a:r>
            <a:endParaRPr dirty="0"/>
          </a:p>
          <a:p>
            <a:pPr marL="266700" lvl="0" indent="-266700" algn="l" rtl="0">
              <a:spcBef>
                <a:spcPts val="360"/>
              </a:spcBef>
              <a:spcAft>
                <a:spcPts val="0"/>
              </a:spcAft>
              <a:buClr>
                <a:srgbClr val="4D7C85"/>
              </a:buClr>
              <a:buSzPts val="1800"/>
              <a:buFont typeface="Calibri"/>
              <a:buAutoNum type="arabicPeriod"/>
            </a:pPr>
            <a:r>
              <a:rPr lang="en-US" sz="1800" b="1" dirty="0" err="1">
                <a:solidFill>
                  <a:srgbClr val="50412B"/>
                </a:solidFill>
              </a:rPr>
              <a:t>khẳng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định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rằng</a:t>
            </a:r>
            <a:r>
              <a:rPr lang="hu-HU" sz="1800" b="1" dirty="0">
                <a:solidFill>
                  <a:srgbClr val="50412B"/>
                </a:solidFill>
              </a:rPr>
              <a:t>, </a:t>
            </a:r>
            <a:r>
              <a:rPr lang="en-US" sz="1800" b="1" dirty="0" err="1">
                <a:solidFill>
                  <a:srgbClr val="50412B"/>
                </a:solidFill>
              </a:rPr>
              <a:t>các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định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chế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phải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phục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vụ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mục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đích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thực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chất</a:t>
            </a:r>
            <a:r>
              <a:rPr lang="en-US" sz="1800" b="1" dirty="0">
                <a:solidFill>
                  <a:srgbClr val="50412B"/>
                </a:solidFill>
              </a:rPr>
              <a:t> do </a:t>
            </a:r>
            <a:r>
              <a:rPr lang="en-US" sz="1800" b="1" dirty="0" err="1">
                <a:solidFill>
                  <a:srgbClr val="50412B"/>
                </a:solidFill>
              </a:rPr>
              <a:t>mình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đưa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ra</a:t>
            </a:r>
            <a:r>
              <a:rPr lang="hu-HU" sz="1800" dirty="0">
                <a:solidFill>
                  <a:srgbClr val="50412B"/>
                </a:solidFill>
              </a:rPr>
              <a:t>, </a:t>
            </a:r>
            <a:r>
              <a:rPr lang="en-US" sz="1800" dirty="0" err="1">
                <a:solidFill>
                  <a:srgbClr val="50412B"/>
                </a:solidFill>
              </a:rPr>
              <a:t>tức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là</a:t>
            </a:r>
            <a:r>
              <a:rPr lang="hu-HU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chỉ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cần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thích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nghi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với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bất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kể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định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chế</a:t>
            </a:r>
            <a:r>
              <a:rPr lang="en-US" sz="1800" dirty="0">
                <a:solidFill>
                  <a:srgbClr val="50412B"/>
                </a:solidFill>
              </a:rPr>
              <a:t> hay </a:t>
            </a:r>
            <a:r>
              <a:rPr lang="en-US" sz="1800" dirty="0" err="1">
                <a:solidFill>
                  <a:srgbClr val="50412B"/>
                </a:solidFill>
              </a:rPr>
              <a:t>luật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nào</a:t>
            </a:r>
            <a:r>
              <a:rPr lang="hu-HU" sz="1800" dirty="0">
                <a:solidFill>
                  <a:srgbClr val="50412B"/>
                </a:solidFill>
              </a:rPr>
              <a:t>, </a:t>
            </a:r>
            <a:r>
              <a:rPr lang="en-US" sz="1800" dirty="0" err="1">
                <a:solidFill>
                  <a:srgbClr val="50412B"/>
                </a:solidFill>
              </a:rPr>
              <a:t>nếu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nó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phục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vụ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lợi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ích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công</a:t>
            </a:r>
            <a:r>
              <a:rPr lang="hu-HU" sz="1800" dirty="0">
                <a:solidFill>
                  <a:srgbClr val="50412B"/>
                </a:solidFill>
              </a:rPr>
              <a:t> – </a:t>
            </a:r>
            <a:r>
              <a:rPr lang="en-US" sz="1800" dirty="0" err="1">
                <a:solidFill>
                  <a:srgbClr val="50412B"/>
                </a:solidFill>
              </a:rPr>
              <a:t>mà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người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đại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diện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trực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tiếp</a:t>
            </a:r>
            <a:r>
              <a:rPr lang="hu-HU" sz="1800" dirty="0">
                <a:solidFill>
                  <a:srgbClr val="50412B"/>
                </a:solidFill>
              </a:rPr>
              <a:t>, </a:t>
            </a:r>
            <a:r>
              <a:rPr lang="en-US" sz="1800" dirty="0" err="1">
                <a:solidFill>
                  <a:srgbClr val="50412B"/>
                </a:solidFill>
              </a:rPr>
              <a:t>tức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là</a:t>
            </a:r>
            <a:r>
              <a:rPr lang="en-US" sz="1800" dirty="0">
                <a:solidFill>
                  <a:srgbClr val="50412B"/>
                </a:solidFill>
              </a:rPr>
              <a:t> bản </a:t>
            </a:r>
            <a:r>
              <a:rPr lang="en-US" sz="1800" dirty="0" err="1">
                <a:solidFill>
                  <a:srgbClr val="50412B"/>
                </a:solidFill>
              </a:rPr>
              <a:t>thân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nhà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dân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túy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xác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định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hu-HU" sz="1800" dirty="0">
                <a:solidFill>
                  <a:srgbClr val="50412B"/>
                </a:solidFill>
              </a:rPr>
              <a:t>–, và </a:t>
            </a:r>
            <a:r>
              <a:rPr lang="en-US" sz="1800" dirty="0" err="1">
                <a:solidFill>
                  <a:srgbClr val="50412B"/>
                </a:solidFill>
              </a:rPr>
              <a:t>có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thể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bị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bỏ</a:t>
            </a:r>
            <a:r>
              <a:rPr lang="hu-HU" sz="1800" dirty="0">
                <a:solidFill>
                  <a:srgbClr val="50412B"/>
                </a:solidFill>
              </a:rPr>
              <a:t>, </a:t>
            </a:r>
            <a:r>
              <a:rPr lang="en-US" sz="1800" dirty="0" err="1">
                <a:solidFill>
                  <a:srgbClr val="50412B"/>
                </a:solidFill>
              </a:rPr>
              <a:t>nếu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không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phục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vụ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hu-HU" sz="1800" dirty="0">
                <a:solidFill>
                  <a:srgbClr val="50412B"/>
                </a:solidFill>
              </a:rPr>
              <a:t>lợi ích công </a:t>
            </a:r>
            <a:r>
              <a:rPr lang="hu-HU" sz="1800" b="1" dirty="0">
                <a:solidFill>
                  <a:srgbClr val="50412B"/>
                </a:solidFill>
              </a:rPr>
              <a:t>(</a:t>
            </a:r>
            <a:r>
              <a:rPr lang="en-US" sz="1800" b="1" dirty="0" err="1">
                <a:solidFill>
                  <a:srgbClr val="CD5F50"/>
                </a:solidFill>
              </a:rPr>
              <a:t>không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tôn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trọng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nguyên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tắc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đa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số</a:t>
            </a:r>
            <a:r>
              <a:rPr lang="hu-HU" sz="1800" b="1" dirty="0">
                <a:solidFill>
                  <a:srgbClr val="CD5F50"/>
                </a:solidFill>
              </a:rPr>
              <a:t>, </a:t>
            </a:r>
            <a:r>
              <a:rPr lang="en-US" sz="1800" b="1" dirty="0" err="1">
                <a:solidFill>
                  <a:srgbClr val="CD5F50"/>
                </a:solidFill>
              </a:rPr>
              <a:t>luật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trị</a:t>
            </a:r>
            <a:r>
              <a:rPr lang="hu-HU" sz="1800" b="1" dirty="0">
                <a:solidFill>
                  <a:srgbClr val="50412B"/>
                </a:solidFill>
              </a:rPr>
              <a:t>);</a:t>
            </a:r>
            <a:r>
              <a:rPr lang="hu-HU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nghĩa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là</a:t>
            </a:r>
            <a:endParaRPr dirty="0"/>
          </a:p>
          <a:p>
            <a:pPr marL="266700" lvl="0" indent="-266700">
              <a:spcBef>
                <a:spcPts val="360"/>
              </a:spcBef>
              <a:buClr>
                <a:srgbClr val="4D7C85"/>
              </a:buClr>
              <a:buSzPts val="1800"/>
              <a:buFont typeface="Calibri"/>
              <a:buAutoNum type="arabicPeriod"/>
            </a:pPr>
            <a:r>
              <a:rPr lang="hu-HU" sz="1800" b="1" dirty="0">
                <a:solidFill>
                  <a:srgbClr val="50412B"/>
                </a:solidFill>
              </a:rPr>
              <a:t>T</a:t>
            </a:r>
            <a:r>
              <a:rPr lang="en-US" sz="1800" b="1" dirty="0" err="1">
                <a:solidFill>
                  <a:srgbClr val="50412B"/>
                </a:solidFill>
              </a:rPr>
              <a:t>ấn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công</a:t>
            </a:r>
            <a:r>
              <a:rPr lang="en-US" sz="1800" b="1" dirty="0">
                <a:solidFill>
                  <a:srgbClr val="50412B"/>
                </a:solidFill>
              </a:rPr>
              <a:t> n</a:t>
            </a:r>
            <a:r>
              <a:rPr lang="vi-VN" sz="1800" b="1" dirty="0">
                <a:solidFill>
                  <a:srgbClr val="50412B"/>
                </a:solidFill>
              </a:rPr>
              <a:t>hững người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chống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đối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hu-HU" sz="1800" b="1" dirty="0">
                <a:solidFill>
                  <a:srgbClr val="50412B"/>
                </a:solidFill>
              </a:rPr>
              <a:t>mục đích thực chất</a:t>
            </a:r>
            <a:r>
              <a:rPr lang="en-US" sz="1800" b="1" dirty="0">
                <a:solidFill>
                  <a:srgbClr val="50412B"/>
                </a:solidFill>
              </a:rPr>
              <a:t> do </a:t>
            </a:r>
            <a:r>
              <a:rPr lang="en-US" sz="1800" b="1" dirty="0" err="1">
                <a:solidFill>
                  <a:srgbClr val="50412B"/>
                </a:solidFill>
              </a:rPr>
              <a:t>ông</a:t>
            </a:r>
            <a:r>
              <a:rPr lang="en-US" sz="1800" b="1" dirty="0">
                <a:solidFill>
                  <a:srgbClr val="50412B"/>
                </a:solidFill>
              </a:rPr>
              <a:t> ta </a:t>
            </a:r>
            <a:r>
              <a:rPr lang="en-US" sz="1800" b="1" dirty="0" err="1">
                <a:solidFill>
                  <a:srgbClr val="50412B"/>
                </a:solidFill>
              </a:rPr>
              <a:t>nêu</a:t>
            </a:r>
            <a:r>
              <a:rPr lang="en-US" sz="1800" b="1" dirty="0">
                <a:solidFill>
                  <a:srgbClr val="50412B"/>
                </a:solidFill>
              </a:rPr>
              <a:t> </a:t>
            </a:r>
            <a:r>
              <a:rPr lang="en-US" sz="1800" b="1" dirty="0" err="1">
                <a:solidFill>
                  <a:srgbClr val="50412B"/>
                </a:solidFill>
              </a:rPr>
              <a:t>ra</a:t>
            </a:r>
            <a:r>
              <a:rPr lang="hu-HU" sz="1800" dirty="0">
                <a:solidFill>
                  <a:srgbClr val="50412B"/>
                </a:solidFill>
              </a:rPr>
              <a:t>, một cách điển hình </a:t>
            </a:r>
            <a:r>
              <a:rPr lang="en-US" sz="1800" dirty="0" err="1">
                <a:solidFill>
                  <a:srgbClr val="50412B"/>
                </a:solidFill>
              </a:rPr>
              <a:t>tấn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công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hu-HU" sz="1800" dirty="0">
                <a:solidFill>
                  <a:srgbClr val="50412B"/>
                </a:solidFill>
              </a:rPr>
              <a:t>(a) </a:t>
            </a:r>
            <a:r>
              <a:rPr lang="en-US" sz="1800" dirty="0" err="1">
                <a:solidFill>
                  <a:srgbClr val="50412B"/>
                </a:solidFill>
              </a:rPr>
              <a:t>giới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quyền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thế</a:t>
            </a:r>
            <a:r>
              <a:rPr lang="en-US" sz="1800" dirty="0">
                <a:solidFill>
                  <a:srgbClr val="50412B"/>
                </a:solidFill>
              </a:rPr>
              <a:t> (</a:t>
            </a:r>
            <a:r>
              <a:rPr lang="hu-HU" sz="1800" dirty="0">
                <a:solidFill>
                  <a:srgbClr val="50412B"/>
                </a:solidFill>
              </a:rPr>
              <a:t>establishment</a:t>
            </a:r>
            <a:r>
              <a:rPr lang="en-US" sz="1800" dirty="0">
                <a:solidFill>
                  <a:srgbClr val="50412B"/>
                </a:solidFill>
              </a:rPr>
              <a:t>) </a:t>
            </a:r>
            <a:r>
              <a:rPr lang="en-US" sz="1800" dirty="0" err="1">
                <a:solidFill>
                  <a:srgbClr val="50412B"/>
                </a:solidFill>
              </a:rPr>
              <a:t>hiện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tồn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mà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đối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lập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của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ông</a:t>
            </a:r>
            <a:r>
              <a:rPr lang="en-US" sz="1800" dirty="0">
                <a:solidFill>
                  <a:srgbClr val="50412B"/>
                </a:solidFill>
              </a:rPr>
              <a:t> ta </a:t>
            </a:r>
            <a:r>
              <a:rPr lang="en-US" sz="1800" dirty="0" err="1">
                <a:solidFill>
                  <a:srgbClr val="50412B"/>
                </a:solidFill>
              </a:rPr>
              <a:t>gắn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bó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với</a:t>
            </a:r>
            <a:r>
              <a:rPr lang="hu-HU" sz="1800" dirty="0">
                <a:solidFill>
                  <a:srgbClr val="50412B"/>
                </a:solidFill>
              </a:rPr>
              <a:t>, </a:t>
            </a:r>
            <a:r>
              <a:rPr lang="en-US" sz="1800" dirty="0" err="1">
                <a:solidFill>
                  <a:srgbClr val="50412B"/>
                </a:solidFill>
              </a:rPr>
              <a:t>hoặc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hu-HU" sz="1800" dirty="0">
                <a:solidFill>
                  <a:srgbClr val="50412B"/>
                </a:solidFill>
              </a:rPr>
              <a:t>(b)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giới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quyền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thế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cũ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gắn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bó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với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những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thể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chế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kiểm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soát</a:t>
            </a:r>
            <a:r>
              <a:rPr lang="en-US" sz="1800" dirty="0">
                <a:solidFill>
                  <a:srgbClr val="50412B"/>
                </a:solidFill>
              </a:rPr>
              <a:t> và </a:t>
            </a:r>
            <a:r>
              <a:rPr lang="en-US" sz="1800" dirty="0" err="1">
                <a:solidFill>
                  <a:srgbClr val="50412B"/>
                </a:solidFill>
              </a:rPr>
              <a:t>đối</a:t>
            </a:r>
            <a:r>
              <a:rPr lang="en-US" sz="1800" dirty="0">
                <a:solidFill>
                  <a:srgbClr val="50412B"/>
                </a:solidFill>
              </a:rPr>
              <a:t> </a:t>
            </a:r>
            <a:r>
              <a:rPr lang="en-US" sz="1800" dirty="0" err="1">
                <a:solidFill>
                  <a:srgbClr val="50412B"/>
                </a:solidFill>
              </a:rPr>
              <a:t>trọng</a:t>
            </a:r>
            <a:r>
              <a:rPr lang="en-US" sz="1800" dirty="0">
                <a:solidFill>
                  <a:srgbClr val="50412B"/>
                </a:solidFill>
              </a:rPr>
              <a:t> (check &amp; balances) </a:t>
            </a:r>
            <a:r>
              <a:rPr lang="hu-HU" sz="1800" b="1" dirty="0">
                <a:solidFill>
                  <a:srgbClr val="50412B"/>
                </a:solidFill>
              </a:rPr>
              <a:t>(</a:t>
            </a:r>
            <a:r>
              <a:rPr lang="en-US" sz="1800" b="1" dirty="0" err="1">
                <a:solidFill>
                  <a:srgbClr val="CD5F50"/>
                </a:solidFill>
              </a:rPr>
              <a:t>chống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chủ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nghĩa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tinh</a:t>
            </a:r>
            <a:r>
              <a:rPr lang="en-US" sz="1800" b="1" dirty="0">
                <a:solidFill>
                  <a:srgbClr val="CD5F50"/>
                </a:solidFill>
              </a:rPr>
              <a:t> </a:t>
            </a:r>
            <a:r>
              <a:rPr lang="en-US" sz="1800" b="1" dirty="0" err="1">
                <a:solidFill>
                  <a:srgbClr val="CD5F50"/>
                </a:solidFill>
              </a:rPr>
              <a:t>hoa</a:t>
            </a:r>
            <a:r>
              <a:rPr lang="en-US" sz="1800" b="1" dirty="0">
                <a:solidFill>
                  <a:srgbClr val="CD5F50"/>
                </a:solidFill>
              </a:rPr>
              <a:t>-a</a:t>
            </a:r>
            <a:r>
              <a:rPr lang="hu-HU" sz="1800" b="1" dirty="0">
                <a:solidFill>
                  <a:srgbClr val="CD5F50"/>
                </a:solidFill>
              </a:rPr>
              <a:t>ntieliti</a:t>
            </a:r>
            <a:r>
              <a:rPr lang="en-US" sz="1800" b="1" dirty="0">
                <a:solidFill>
                  <a:srgbClr val="CD5F50"/>
                </a:solidFill>
              </a:rPr>
              <a:t>s</a:t>
            </a:r>
            <a:r>
              <a:rPr lang="hu-HU" sz="1800" b="1" dirty="0">
                <a:solidFill>
                  <a:srgbClr val="CD5F50"/>
                </a:solidFill>
              </a:rPr>
              <a:t>m</a:t>
            </a:r>
            <a:r>
              <a:rPr lang="hu-HU" sz="1800" b="1" dirty="0">
                <a:solidFill>
                  <a:srgbClr val="50412B"/>
                </a:solidFill>
              </a:rPr>
              <a:t>).</a:t>
            </a:r>
            <a:endParaRPr dirty="0"/>
          </a:p>
          <a:p>
            <a:pPr marL="0" lvl="0" indent="0">
              <a:spcBef>
                <a:spcPts val="0"/>
              </a:spcBef>
              <a:buClr>
                <a:srgbClr val="4D7C85"/>
              </a:buClr>
              <a:buSzPts val="2800"/>
              <a:buNone/>
            </a:pPr>
            <a:r>
              <a:rPr lang="hu-HU" sz="2800" b="1" dirty="0">
                <a:solidFill>
                  <a:srgbClr val="50412B"/>
                </a:solidFill>
                <a:sym typeface="Wingdings" panose="05000000000000000000" pitchFamily="2" charset="2"/>
              </a:rPr>
              <a:t></a:t>
            </a:r>
            <a:r>
              <a:rPr lang="hu-HU" sz="2800" b="1" dirty="0">
                <a:solidFill>
                  <a:srgbClr val="50412B"/>
                </a:solidFill>
              </a:rPr>
              <a:t> </a:t>
            </a:r>
            <a:r>
              <a:rPr lang="en-US" sz="1600" b="1" u="sng" dirty="0" err="1">
                <a:solidFill>
                  <a:srgbClr val="50412B"/>
                </a:solidFill>
              </a:rPr>
              <a:t>Sự</a:t>
            </a:r>
            <a:r>
              <a:rPr lang="en-US" sz="1600" b="1" u="sng" dirty="0">
                <a:solidFill>
                  <a:srgbClr val="50412B"/>
                </a:solidFill>
              </a:rPr>
              <a:t> </a:t>
            </a:r>
            <a:r>
              <a:rPr lang="en-US" sz="1600" b="1" u="sng" dirty="0" err="1">
                <a:solidFill>
                  <a:srgbClr val="50412B"/>
                </a:solidFill>
              </a:rPr>
              <a:t>thách</a:t>
            </a:r>
            <a:r>
              <a:rPr lang="en-US" sz="1600" b="1" u="sng" dirty="0">
                <a:solidFill>
                  <a:srgbClr val="50412B"/>
                </a:solidFill>
              </a:rPr>
              <a:t> </a:t>
            </a:r>
            <a:r>
              <a:rPr lang="en-US" sz="1600" b="1" u="sng" dirty="0" err="1">
                <a:solidFill>
                  <a:srgbClr val="50412B"/>
                </a:solidFill>
              </a:rPr>
              <a:t>thức</a:t>
            </a:r>
            <a:r>
              <a:rPr lang="en-US" sz="1600" b="1" u="sng" dirty="0">
                <a:solidFill>
                  <a:srgbClr val="50412B"/>
                </a:solidFill>
              </a:rPr>
              <a:t> t</a:t>
            </a:r>
            <a:r>
              <a:rPr lang="hu-HU" sz="1600" b="1" u="sng" dirty="0">
                <a:solidFill>
                  <a:srgbClr val="50412B"/>
                </a:solidFill>
              </a:rPr>
              <a:t>ính chính danh:</a:t>
            </a:r>
            <a:r>
              <a:rPr lang="hu-HU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sự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thay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en-US" sz="1600" b="1" dirty="0" err="1">
                <a:solidFill>
                  <a:srgbClr val="50412B"/>
                </a:solidFill>
              </a:rPr>
              <a:t>thế</a:t>
            </a:r>
            <a:r>
              <a:rPr lang="hu-HU" sz="1600" b="1" dirty="0">
                <a:solidFill>
                  <a:srgbClr val="50412B"/>
                </a:solidFill>
              </a:rPr>
              <a:t> tính chính danh pháp lý-duy lý </a:t>
            </a:r>
            <a:r>
              <a:rPr lang="en-US" sz="1600" b="1" dirty="0" err="1">
                <a:solidFill>
                  <a:srgbClr val="50412B"/>
                </a:solidFill>
              </a:rPr>
              <a:t>bằng</a:t>
            </a:r>
            <a:r>
              <a:rPr lang="en-US" sz="1600" b="1" dirty="0">
                <a:solidFill>
                  <a:srgbClr val="50412B"/>
                </a:solidFill>
              </a:rPr>
              <a:t> </a:t>
            </a:r>
            <a:r>
              <a:rPr lang="hu-HU" sz="1600" b="1" dirty="0">
                <a:solidFill>
                  <a:srgbClr val="50412B"/>
                </a:solidFill>
              </a:rPr>
              <a:t> tính chính danh thực chất-duy lý</a:t>
            </a:r>
            <a:r>
              <a:rPr lang="en-US" sz="1600" b="1" dirty="0">
                <a:solidFill>
                  <a:srgbClr val="50412B"/>
                </a:solidFill>
              </a:rPr>
              <a:t> (</a:t>
            </a:r>
            <a:r>
              <a:rPr lang="en-US" sz="1600" b="1" dirty="0"/>
              <a:t>substantive-rational</a:t>
            </a:r>
            <a:r>
              <a:rPr lang="en-US" sz="1600" b="1" dirty="0">
                <a:solidFill>
                  <a:srgbClr val="50412B"/>
                </a:solidFill>
              </a:rPr>
              <a:t>)</a:t>
            </a:r>
            <a:endParaRPr sz="1600" dirty="0">
              <a:solidFill>
                <a:srgbClr val="50412B"/>
              </a:solidFill>
            </a:endParaRPr>
          </a:p>
        </p:txBody>
      </p:sp>
      <p:sp>
        <p:nvSpPr>
          <p:cNvPr id="181" name="Google Shape;181;p9"/>
          <p:cNvSpPr txBox="1"/>
          <p:nvPr/>
        </p:nvSpPr>
        <p:spPr>
          <a:xfrm>
            <a:off x="107504" y="0"/>
            <a:ext cx="8928546" cy="91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CD5F50"/>
              </a:buClr>
              <a:buSzPts val="2400"/>
              <a:buFont typeface="Open Sans"/>
              <a:buNone/>
            </a:pPr>
            <a:r>
              <a:rPr lang="en-US" sz="2400" b="1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-US" sz="2400" b="1" dirty="0" err="1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Cương</a:t>
            </a:r>
            <a:r>
              <a:rPr lang="hu-HU" sz="2400" b="1" dirty="0">
                <a:solidFill>
                  <a:srgbClr val="CD5F50"/>
                </a:solidFill>
                <a:latin typeface="Open Sans"/>
                <a:ea typeface="Open Sans"/>
                <a:cs typeface="Open Sans"/>
                <a:sym typeface="Open Sans"/>
              </a:rPr>
              <a:t> lĩnh chính trị”: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CD5F50"/>
              </a:buClr>
              <a:buSzPts val="2400"/>
              <a:buFont typeface="Open Sans"/>
              <a:buNone/>
            </a:pPr>
            <a:r>
              <a:rPr lang="hu-HU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chủ nghĩa dân túy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như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sự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thách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dirty="0" err="1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thức</a:t>
            </a:r>
            <a:r>
              <a:rPr lang="en-US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hu-HU" sz="2400" b="1" dirty="0">
                <a:solidFill>
                  <a:srgbClr val="8D503B"/>
                </a:solidFill>
                <a:latin typeface="Open Sans"/>
                <a:ea typeface="Open Sans"/>
                <a:cs typeface="Open Sans"/>
                <a:sym typeface="Open Sans"/>
              </a:rPr>
              <a:t>tính chính danh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1318</TotalTime>
  <Words>3210</Words>
  <Application>Microsoft Office PowerPoint</Application>
  <PresentationFormat>On-screen Show (16:9)</PresentationFormat>
  <Paragraphs>285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Noto Sans Symbols</vt:lpstr>
      <vt:lpstr>Wingdings</vt:lpstr>
      <vt:lpstr>Calibri</vt:lpstr>
      <vt:lpstr>Arial</vt:lpstr>
      <vt:lpstr>Open Sans</vt:lpstr>
      <vt:lpstr>Office-téma</vt:lpstr>
      <vt:lpstr>PowerPoint Presentation</vt:lpstr>
      <vt:lpstr>Nhà nước và tính chính danh (legitimacy)</vt:lpstr>
      <vt:lpstr>PowerPoint Presentation</vt:lpstr>
      <vt:lpstr>PowerPoint Presentation</vt:lpstr>
      <vt:lpstr>A chủ nghĩa dân túy như sự thách thức tính chính danh</vt:lpstr>
      <vt:lpstr>Những cách tiếp cận trước kia của chủ nghĩa dân túy</vt:lpstr>
      <vt:lpstr>PowerPoint Presentation</vt:lpstr>
      <vt:lpstr>PowerPoint Presentation</vt:lpstr>
      <vt:lpstr>PowerPoint Presentation</vt:lpstr>
      <vt:lpstr>“Không có các ràng buộc đạo đức”: chính trị kinh tế học bêu xấu</vt:lpstr>
      <vt:lpstr>“Tập thể”: chức năng của “Thượng đế, tổ quốc và gia đình”</vt:lpstr>
      <vt:lpstr>“tập thể”: sự chiếm đoạt bằng sự định nghĩa lại</vt:lpstr>
      <vt:lpstr>“Tính ích kỷ”: tâm lý xã hội của chủ nghĩa dân túy</vt:lpstr>
      <vt:lpstr>PowerPoint Presentation</vt:lpstr>
      <vt:lpstr>Hungary và Ba Lan:  các panel ý thức hệ chung của hai mưu mô chuyên quyền</vt:lpstr>
      <vt:lpstr>PowerPoint Presentation</vt:lpstr>
      <vt:lpstr>PowerPoint Presentation</vt:lpstr>
      <vt:lpstr>Cái bẫy đạo đức của chủ nghĩa dân túy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Magyar Bálint</dc:creator>
  <cp:lastModifiedBy>nguyen quang a</cp:lastModifiedBy>
  <cp:revision>76</cp:revision>
  <dcterms:created xsi:type="dcterms:W3CDTF">2017-05-01T09:52:15Z</dcterms:created>
  <dcterms:modified xsi:type="dcterms:W3CDTF">2025-06-11T13:59:14Z</dcterms:modified>
</cp:coreProperties>
</file>