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332" r:id="rId3"/>
    <p:sldId id="418" r:id="rId4"/>
    <p:sldId id="260" r:id="rId5"/>
    <p:sldId id="272" r:id="rId6"/>
    <p:sldId id="414" r:id="rId7"/>
    <p:sldId id="415" r:id="rId8"/>
    <p:sldId id="330" r:id="rId9"/>
    <p:sldId id="326" r:id="rId10"/>
    <p:sldId id="327" r:id="rId11"/>
    <p:sldId id="328" r:id="rId12"/>
    <p:sldId id="329" r:id="rId13"/>
    <p:sldId id="416" r:id="rId14"/>
    <p:sldId id="359" r:id="rId15"/>
    <p:sldId id="360" r:id="rId16"/>
    <p:sldId id="350" r:id="rId17"/>
    <p:sldId id="355" r:id="rId18"/>
    <p:sldId id="361" r:id="rId19"/>
    <p:sldId id="417" r:id="rId20"/>
    <p:sldId id="299" r:id="rId21"/>
    <p:sldId id="300" r:id="rId22"/>
    <p:sldId id="363" r:id="rId23"/>
    <p:sldId id="376" r:id="rId24"/>
    <p:sldId id="311" r:id="rId25"/>
    <p:sldId id="340" r:id="rId26"/>
    <p:sldId id="362" r:id="rId27"/>
    <p:sldId id="358" r:id="rId28"/>
  </p:sldIdLst>
  <p:sldSz cx="9144000" cy="5143500" type="screen16x9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8" userDrawn="1">
          <p15:clr>
            <a:srgbClr val="A4A3A4"/>
          </p15:clr>
        </p15:guide>
        <p15:guide id="2" pos="68" userDrawn="1">
          <p15:clr>
            <a:srgbClr val="A4A3A4"/>
          </p15:clr>
        </p15:guide>
        <p15:guide id="3" pos="5692" userDrawn="1">
          <p15:clr>
            <a:srgbClr val="A4A3A4"/>
          </p15:clr>
        </p15:guide>
        <p15:guide id="4" orient="horz" pos="577" userDrawn="1">
          <p15:clr>
            <a:srgbClr val="A4A3A4"/>
          </p15:clr>
        </p15:guide>
        <p15:guide id="5" pos="4105" userDrawn="1">
          <p15:clr>
            <a:srgbClr val="A4A3A4"/>
          </p15:clr>
        </p15:guide>
        <p15:guide id="6" orient="horz" pos="3162" userDrawn="1">
          <p15:clr>
            <a:srgbClr val="A4A3A4"/>
          </p15:clr>
        </p15:guide>
        <p15:guide id="7" orient="horz" pos="2663" userDrawn="1">
          <p15:clr>
            <a:srgbClr val="A4A3A4"/>
          </p15:clr>
        </p15:guide>
        <p15:guide id="8" orient="horz" pos="21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412C"/>
    <a:srgbClr val="50412B"/>
    <a:srgbClr val="B2654B"/>
    <a:srgbClr val="CD5F50"/>
    <a:srgbClr val="E9B178"/>
    <a:srgbClr val="6B95A1"/>
    <a:srgbClr val="395A61"/>
    <a:srgbClr val="4D7C84"/>
    <a:srgbClr val="B3AA9D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7980FC-639B-4E2D-AF52-76360BC55672}" v="6" dt="2025-06-11T13:37:14.6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Közepesen sötét stílu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incs stílus, csak rács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Világos stílus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Világos stílus 3 – 1. jelölőszín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5" autoAdjust="0"/>
    <p:restoredTop sz="92326" autoAdjust="0"/>
  </p:normalViewPr>
  <p:slideViewPr>
    <p:cSldViewPr>
      <p:cViewPr varScale="1">
        <p:scale>
          <a:sx n="134" d="100"/>
          <a:sy n="134" d="100"/>
        </p:scale>
        <p:origin x="168" y="150"/>
      </p:cViewPr>
      <p:guideLst>
        <p:guide orient="horz" pos="758"/>
        <p:guide pos="68"/>
        <p:guide pos="5692"/>
        <p:guide orient="horz" pos="577"/>
        <p:guide pos="4105"/>
        <p:guide orient="horz" pos="3162"/>
        <p:guide orient="horz" pos="2663"/>
        <p:guide orient="horz" pos="2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en quang a" userId="81c76a5d4aabd278" providerId="LiveId" clId="{5C7980FC-639B-4E2D-AF52-76360BC55672}"/>
    <pc:docChg chg="custSel modSld">
      <pc:chgData name="nguyen quang a" userId="81c76a5d4aabd278" providerId="LiveId" clId="{5C7980FC-639B-4E2D-AF52-76360BC55672}" dt="2025-06-11T13:38:41.385" v="120" actId="207"/>
      <pc:docMkLst>
        <pc:docMk/>
      </pc:docMkLst>
      <pc:sldChg chg="modSp mod">
        <pc:chgData name="nguyen quang a" userId="81c76a5d4aabd278" providerId="LiveId" clId="{5C7980FC-639B-4E2D-AF52-76360BC55672}" dt="2025-06-09T11:01:06.774" v="21" actId="20577"/>
        <pc:sldMkLst>
          <pc:docMk/>
          <pc:sldMk cId="0" sldId="256"/>
        </pc:sldMkLst>
        <pc:spChg chg="mod">
          <ac:chgData name="nguyen quang a" userId="81c76a5d4aabd278" providerId="LiveId" clId="{5C7980FC-639B-4E2D-AF52-76360BC55672}" dt="2025-06-09T11:01:06.774" v="21" actId="20577"/>
          <ac:spMkLst>
            <pc:docMk/>
            <pc:sldMk cId="0" sldId="256"/>
            <ac:spMk id="13" creationId="{D7EC5812-B616-B8BA-38E1-473B237BAB44}"/>
          </ac:spMkLst>
        </pc:spChg>
      </pc:sldChg>
      <pc:sldChg chg="addSp delSp modSp mod">
        <pc:chgData name="nguyen quang a" userId="81c76a5d4aabd278" providerId="LiveId" clId="{5C7980FC-639B-4E2D-AF52-76360BC55672}" dt="2025-06-11T13:21:43.245" v="64" actId="14100"/>
        <pc:sldMkLst>
          <pc:docMk/>
          <pc:sldMk cId="0" sldId="272"/>
        </pc:sldMkLst>
        <pc:spChg chg="add del mod">
          <ac:chgData name="nguyen quang a" userId="81c76a5d4aabd278" providerId="LiveId" clId="{5C7980FC-639B-4E2D-AF52-76360BC55672}" dt="2025-06-11T13:20:21.741" v="53" actId="21"/>
          <ac:spMkLst>
            <pc:docMk/>
            <pc:sldMk cId="0" sldId="272"/>
            <ac:spMk id="2" creationId="{0A7EFFCB-A223-6CD4-D6BD-1B49CB3F44A5}"/>
          </ac:spMkLst>
        </pc:spChg>
        <pc:spChg chg="mod">
          <ac:chgData name="nguyen quang a" userId="81c76a5d4aabd278" providerId="LiveId" clId="{5C7980FC-639B-4E2D-AF52-76360BC55672}" dt="2025-06-11T13:16:02.183" v="32" actId="20577"/>
          <ac:spMkLst>
            <pc:docMk/>
            <pc:sldMk cId="0" sldId="272"/>
            <ac:spMk id="317" creationId="{00000000-0000-0000-0000-000000000000}"/>
          </ac:spMkLst>
        </pc:spChg>
        <pc:graphicFrameChg chg="mod modGraphic">
          <ac:chgData name="nguyen quang a" userId="81c76a5d4aabd278" providerId="LiveId" clId="{5C7980FC-639B-4E2D-AF52-76360BC55672}" dt="2025-06-11T13:19:22.968" v="47" actId="6549"/>
          <ac:graphicFrameMkLst>
            <pc:docMk/>
            <pc:sldMk cId="0" sldId="272"/>
            <ac:graphicFrameMk id="318" creationId="{00000000-0000-0000-0000-000000000000}"/>
          </ac:graphicFrameMkLst>
        </pc:graphicFrameChg>
        <pc:cxnChg chg="add mod">
          <ac:chgData name="nguyen quang a" userId="81c76a5d4aabd278" providerId="LiveId" clId="{5C7980FC-639B-4E2D-AF52-76360BC55672}" dt="2025-06-11T13:21:43.245" v="64" actId="14100"/>
          <ac:cxnSpMkLst>
            <pc:docMk/>
            <pc:sldMk cId="0" sldId="272"/>
            <ac:cxnSpMk id="3" creationId="{A7C210E0-935A-1D1E-E4F9-7062B86008FA}"/>
          </ac:cxnSpMkLst>
        </pc:cxnChg>
        <pc:cxnChg chg="add mod">
          <ac:chgData name="nguyen quang a" userId="81c76a5d4aabd278" providerId="LiveId" clId="{5C7980FC-639B-4E2D-AF52-76360BC55672}" dt="2025-06-11T13:21:30.162" v="63" actId="1076"/>
          <ac:cxnSpMkLst>
            <pc:docMk/>
            <pc:sldMk cId="0" sldId="272"/>
            <ac:cxnSpMk id="5" creationId="{00CF6472-793C-3F2F-6E38-B3F9C1BEC583}"/>
          </ac:cxnSpMkLst>
        </pc:cxnChg>
        <pc:cxnChg chg="mod">
          <ac:chgData name="nguyen quang a" userId="81c76a5d4aabd278" providerId="LiveId" clId="{5C7980FC-639B-4E2D-AF52-76360BC55672}" dt="2025-06-11T13:14:14.933" v="30" actId="1076"/>
          <ac:cxnSpMkLst>
            <pc:docMk/>
            <pc:sldMk cId="0" sldId="272"/>
            <ac:cxnSpMk id="319" creationId="{00000000-0000-0000-0000-000000000000}"/>
          </ac:cxnSpMkLst>
        </pc:cxnChg>
      </pc:sldChg>
      <pc:sldChg chg="modSp mod">
        <pc:chgData name="nguyen quang a" userId="81c76a5d4aabd278" providerId="LiveId" clId="{5C7980FC-639B-4E2D-AF52-76360BC55672}" dt="2025-06-11T13:31:29.588" v="93" actId="14734"/>
        <pc:sldMkLst>
          <pc:docMk/>
          <pc:sldMk cId="1850920701" sldId="299"/>
        </pc:sldMkLst>
        <pc:graphicFrameChg chg="modGraphic">
          <ac:chgData name="nguyen quang a" userId="81c76a5d4aabd278" providerId="LiveId" clId="{5C7980FC-639B-4E2D-AF52-76360BC55672}" dt="2025-06-11T13:31:29.588" v="93" actId="14734"/>
          <ac:graphicFrameMkLst>
            <pc:docMk/>
            <pc:sldMk cId="1850920701" sldId="299"/>
            <ac:graphicFrameMk id="4" creationId="{00000000-0000-0000-0000-000000000000}"/>
          </ac:graphicFrameMkLst>
        </pc:graphicFrameChg>
      </pc:sldChg>
      <pc:sldChg chg="modSp">
        <pc:chgData name="nguyen quang a" userId="81c76a5d4aabd278" providerId="LiveId" clId="{5C7980FC-639B-4E2D-AF52-76360BC55672}" dt="2025-06-11T13:36:38.464" v="114"/>
        <pc:sldMkLst>
          <pc:docMk/>
          <pc:sldMk cId="2568897311" sldId="311"/>
        </pc:sldMkLst>
        <pc:graphicFrameChg chg="mod">
          <ac:chgData name="nguyen quang a" userId="81c76a5d4aabd278" providerId="LiveId" clId="{5C7980FC-639B-4E2D-AF52-76360BC55672}" dt="2025-06-11T13:36:38.464" v="114"/>
          <ac:graphicFrameMkLst>
            <pc:docMk/>
            <pc:sldMk cId="2568897311" sldId="311"/>
            <ac:graphicFrameMk id="4" creationId="{00000000-0000-0000-0000-000000000000}"/>
          </ac:graphicFrameMkLst>
        </pc:graphicFrameChg>
      </pc:sldChg>
      <pc:sldChg chg="modSp mod">
        <pc:chgData name="nguyen quang a" userId="81c76a5d4aabd278" providerId="LiveId" clId="{5C7980FC-639B-4E2D-AF52-76360BC55672}" dt="2025-06-11T13:28:33.491" v="82" actId="14100"/>
        <pc:sldMkLst>
          <pc:docMk/>
          <pc:sldMk cId="4227646866" sldId="359"/>
        </pc:sldMkLst>
        <pc:spChg chg="mod">
          <ac:chgData name="nguyen quang a" userId="81c76a5d4aabd278" providerId="LiveId" clId="{5C7980FC-639B-4E2D-AF52-76360BC55672}" dt="2025-06-11T13:24:55.424" v="67" actId="14100"/>
          <ac:spMkLst>
            <pc:docMk/>
            <pc:sldMk cId="4227646866" sldId="359"/>
            <ac:spMk id="104449" creationId="{00000000-0000-0000-0000-000000000000}"/>
          </ac:spMkLst>
        </pc:spChg>
        <pc:graphicFrameChg chg="mod modGraphic">
          <ac:chgData name="nguyen quang a" userId="81c76a5d4aabd278" providerId="LiveId" clId="{5C7980FC-639B-4E2D-AF52-76360BC55672}" dt="2025-06-11T13:28:33.491" v="82" actId="14100"/>
          <ac:graphicFrameMkLst>
            <pc:docMk/>
            <pc:sldMk cId="4227646866" sldId="359"/>
            <ac:graphicFrameMk id="5" creationId="{00000000-0000-0000-0000-000000000000}"/>
          </ac:graphicFrameMkLst>
        </pc:graphicFrameChg>
        <pc:cxnChg chg="mod">
          <ac:chgData name="nguyen quang a" userId="81c76a5d4aabd278" providerId="LiveId" clId="{5C7980FC-639B-4E2D-AF52-76360BC55672}" dt="2025-06-11T13:27:04.870" v="75" actId="1076"/>
          <ac:cxnSpMkLst>
            <pc:docMk/>
            <pc:sldMk cId="4227646866" sldId="359"/>
            <ac:cxnSpMk id="3" creationId="{EFF2F9EB-D77C-7895-C6F1-BB86E7917BA1}"/>
          </ac:cxnSpMkLst>
        </pc:cxnChg>
      </pc:sldChg>
      <pc:sldChg chg="modSp mod">
        <pc:chgData name="nguyen quang a" userId="81c76a5d4aabd278" providerId="LiveId" clId="{5C7980FC-639B-4E2D-AF52-76360BC55672}" dt="2025-06-11T13:38:41.385" v="120" actId="207"/>
        <pc:sldMkLst>
          <pc:docMk/>
          <pc:sldMk cId="2553312713" sldId="362"/>
        </pc:sldMkLst>
        <pc:graphicFrameChg chg="mod modGraphic">
          <ac:chgData name="nguyen quang a" userId="81c76a5d4aabd278" providerId="LiveId" clId="{5C7980FC-639B-4E2D-AF52-76360BC55672}" dt="2025-06-11T13:38:41.385" v="120" actId="207"/>
          <ac:graphicFrameMkLst>
            <pc:docMk/>
            <pc:sldMk cId="2553312713" sldId="362"/>
            <ac:graphicFrameMk id="19" creationId="{00000000-0000-0000-0000-000000000000}"/>
          </ac:graphicFrameMkLst>
        </pc:graphicFrameChg>
      </pc:sldChg>
      <pc:sldChg chg="modSp mod">
        <pc:chgData name="nguyen quang a" userId="81c76a5d4aabd278" providerId="LiveId" clId="{5C7980FC-639B-4E2D-AF52-76360BC55672}" dt="2025-06-11T13:34:28.160" v="111" actId="6549"/>
        <pc:sldMkLst>
          <pc:docMk/>
          <pc:sldMk cId="885594753" sldId="363"/>
        </pc:sldMkLst>
        <pc:spChg chg="mod">
          <ac:chgData name="nguyen quang a" userId="81c76a5d4aabd278" providerId="LiveId" clId="{5C7980FC-639B-4E2D-AF52-76360BC55672}" dt="2025-06-11T13:33:17.311" v="104" actId="14100"/>
          <ac:spMkLst>
            <pc:docMk/>
            <pc:sldMk cId="885594753" sldId="363"/>
            <ac:spMk id="2" creationId="{00000000-0000-0000-0000-000000000000}"/>
          </ac:spMkLst>
        </pc:spChg>
        <pc:graphicFrameChg chg="mod modGraphic">
          <ac:chgData name="nguyen quang a" userId="81c76a5d4aabd278" providerId="LiveId" clId="{5C7980FC-639B-4E2D-AF52-76360BC55672}" dt="2025-06-11T13:34:28.160" v="111" actId="6549"/>
          <ac:graphicFrameMkLst>
            <pc:docMk/>
            <pc:sldMk cId="885594753" sldId="363"/>
            <ac:graphicFrameMk id="4" creationId="{00000000-0000-0000-0000-000000000000}"/>
          </ac:graphicFrameMkLst>
        </pc:graphicFrameChg>
      </pc:sldChg>
      <pc:sldChg chg="modSp mod">
        <pc:chgData name="nguyen quang a" userId="81c76a5d4aabd278" providerId="LiveId" clId="{5C7980FC-639B-4E2D-AF52-76360BC55672}" dt="2025-06-11T13:36:38.464" v="114"/>
        <pc:sldMkLst>
          <pc:docMk/>
          <pc:sldMk cId="316506861" sldId="376"/>
        </pc:sldMkLst>
        <pc:graphicFrameChg chg="mod">
          <ac:chgData name="nguyen quang a" userId="81c76a5d4aabd278" providerId="LiveId" clId="{5C7980FC-639B-4E2D-AF52-76360BC55672}" dt="2025-06-11T13:36:38.464" v="114"/>
          <ac:graphicFrameMkLst>
            <pc:docMk/>
            <pc:sldMk cId="316506861" sldId="376"/>
            <ac:graphicFrameMk id="4" creationId="{00000000-0000-0000-0000-000000000000}"/>
          </ac:graphicFrameMkLst>
        </pc:graphicFrameChg>
        <pc:cxnChg chg="mod">
          <ac:chgData name="nguyen quang a" userId="81c76a5d4aabd278" providerId="LiveId" clId="{5C7980FC-639B-4E2D-AF52-76360BC55672}" dt="2025-06-11T13:35:26.663" v="113" actId="1076"/>
          <ac:cxnSpMkLst>
            <pc:docMk/>
            <pc:sldMk cId="316506861" sldId="376"/>
            <ac:cxnSpMk id="8" creationId="{00000000-0000-0000-0000-000000000000}"/>
          </ac:cxnSpMkLst>
        </pc:cxnChg>
        <pc:cxnChg chg="mod">
          <ac:chgData name="nguyen quang a" userId="81c76a5d4aabd278" providerId="LiveId" clId="{5C7980FC-639B-4E2D-AF52-76360BC55672}" dt="2025-06-11T13:35:19.325" v="112" actId="14100"/>
          <ac:cxnSpMkLst>
            <pc:docMk/>
            <pc:sldMk cId="316506861" sldId="376"/>
            <ac:cxnSpMk id="12" creationId="{00000000-0000-0000-0000-000000000000}"/>
          </ac:cxnSpMkLst>
        </pc:cxn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256484776027914E-2"/>
          <c:y val="1.9569037783680621E-2"/>
          <c:w val="0.75103712665161093"/>
          <c:h val="0.91613103594550105"/>
        </c:manualLayout>
      </c:layout>
      <c:lineChart>
        <c:grouping val="standard"/>
        <c:varyColors val="0"/>
        <c:ser>
          <c:idx val="0"/>
          <c:order val="0"/>
          <c:tx>
            <c:strRef>
              <c:f>Munka1!$B$1</c:f>
              <c:strCache>
                <c:ptCount val="1"/>
                <c:pt idx="0">
                  <c:v>từ nguồn EU</c:v>
                </c:pt>
              </c:strCache>
            </c:strRef>
          </c:tx>
          <c:spPr>
            <a:ln w="50800">
              <a:solidFill>
                <a:srgbClr val="6B95A1"/>
              </a:solidFill>
            </a:ln>
          </c:spPr>
          <c:marker>
            <c:symbol val="none"/>
          </c:marker>
          <c:cat>
            <c:numRef>
              <c:f>Munka1!$A$2:$A$8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Munka1!$B$2:$B$8</c:f>
              <c:numCache>
                <c:formatCode>General</c:formatCode>
                <c:ptCount val="7"/>
                <c:pt idx="0">
                  <c:v>0.21879999999999999</c:v>
                </c:pt>
                <c:pt idx="1">
                  <c:v>0.25650000000000001</c:v>
                </c:pt>
                <c:pt idx="2">
                  <c:v>0.40079999999999999</c:v>
                </c:pt>
                <c:pt idx="3">
                  <c:v>0.45169999999999999</c:v>
                </c:pt>
                <c:pt idx="4">
                  <c:v>0.4829</c:v>
                </c:pt>
                <c:pt idx="5">
                  <c:v>0.53779999999999994</c:v>
                </c:pt>
                <c:pt idx="6">
                  <c:v>0.52470000000000006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3A2-412D-9811-397EC1D35C86}"/>
            </c:ext>
          </c:extLst>
        </c:ser>
        <c:ser>
          <c:idx val="1"/>
          <c:order val="1"/>
          <c:tx>
            <c:strRef>
              <c:f>Munka1!$C$1</c:f>
              <c:strCache>
                <c:ptCount val="1"/>
                <c:pt idx="0">
                  <c:v>từ nguồn không-EU</c:v>
                </c:pt>
              </c:strCache>
            </c:strRef>
          </c:tx>
          <c:spPr>
            <a:ln w="50800">
              <a:solidFill>
                <a:srgbClr val="CD5F50"/>
              </a:solidFill>
            </a:ln>
          </c:spPr>
          <c:marker>
            <c:symbol val="none"/>
          </c:marker>
          <c:cat>
            <c:numRef>
              <c:f>Munka1!$A$2:$A$8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Munka1!$C$2:$C$8</c:f>
              <c:numCache>
                <c:formatCode>General</c:formatCode>
                <c:ptCount val="7"/>
                <c:pt idx="0">
                  <c:v>0.2293</c:v>
                </c:pt>
                <c:pt idx="1">
                  <c:v>0.21560000000000001</c:v>
                </c:pt>
                <c:pt idx="2">
                  <c:v>0.34389999999999998</c:v>
                </c:pt>
                <c:pt idx="3">
                  <c:v>0.35849999999999999</c:v>
                </c:pt>
                <c:pt idx="4">
                  <c:v>0.37619999999999998</c:v>
                </c:pt>
                <c:pt idx="5">
                  <c:v>0.42430000000000001</c:v>
                </c:pt>
                <c:pt idx="6">
                  <c:v>0.42580000000000001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3A2-412D-9811-397EC1D35C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78467632"/>
        <c:axId val="478468808"/>
      </c:lineChart>
      <c:catAx>
        <c:axId val="4784676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rgbClr val="50412B"/>
            </a:solidFill>
          </a:ln>
        </c:spPr>
        <c:txPr>
          <a:bodyPr/>
          <a:lstStyle/>
          <a:p>
            <a:pPr>
              <a:defRPr>
                <a:solidFill>
                  <a:srgbClr val="50412B"/>
                </a:solidFill>
              </a:defRPr>
            </a:pPr>
            <a:endParaRPr lang="en-US"/>
          </a:p>
        </c:txPr>
        <c:crossAx val="478468808"/>
        <c:crosses val="autoZero"/>
        <c:auto val="1"/>
        <c:lblAlgn val="ctr"/>
        <c:lblOffset val="100"/>
        <c:noMultiLvlLbl val="0"/>
      </c:catAx>
      <c:valAx>
        <c:axId val="478468808"/>
        <c:scaling>
          <c:orientation val="minMax"/>
          <c:max val="0.60000000000000064"/>
          <c:min val="0.2"/>
        </c:scaling>
        <c:delete val="0"/>
        <c:axPos val="l"/>
        <c:majorGridlines>
          <c:spPr>
            <a:ln>
              <a:solidFill>
                <a:srgbClr val="B3AA9D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rgbClr val="50412B"/>
            </a:solidFill>
          </a:ln>
        </c:spPr>
        <c:txPr>
          <a:bodyPr/>
          <a:lstStyle/>
          <a:p>
            <a:pPr>
              <a:defRPr>
                <a:solidFill>
                  <a:srgbClr val="50412B"/>
                </a:solidFill>
              </a:defRPr>
            </a:pPr>
            <a:endParaRPr lang="en-US"/>
          </a:p>
        </c:txPr>
        <c:crossAx val="47846763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9522204181925404"/>
          <c:y val="0.11095669997079054"/>
          <c:w val="0.20477799974457669"/>
          <c:h val="0.40705488578299365"/>
        </c:manualLayout>
      </c:layout>
      <c:overlay val="0"/>
      <c:txPr>
        <a:bodyPr/>
        <a:lstStyle/>
        <a:p>
          <a:pPr>
            <a:defRPr sz="1600" b="1">
              <a:solidFill>
                <a:srgbClr val="50412B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b="1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Munka1!$B$1</c:f>
              <c:strCache>
                <c:ptCount val="1"/>
                <c:pt idx="0">
                  <c:v>Sorozat 1</c:v>
                </c:pt>
              </c:strCache>
            </c:strRef>
          </c:tx>
          <c:spPr>
            <a:solidFill>
              <a:srgbClr val="6B95A1"/>
            </a:solidFill>
          </c:spPr>
          <c:invertIfNegative val="0"/>
          <c:cat>
            <c:numRef>
              <c:f>Munka1!$A$2:$A$8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Munka1!$B$2:$B$8</c:f>
              <c:numCache>
                <c:formatCode>General</c:formatCode>
                <c:ptCount val="7"/>
                <c:pt idx="0">
                  <c:v>18.100000000000001</c:v>
                </c:pt>
                <c:pt idx="1">
                  <c:v>19.2</c:v>
                </c:pt>
                <c:pt idx="2">
                  <c:v>56.2</c:v>
                </c:pt>
                <c:pt idx="3">
                  <c:v>53.4</c:v>
                </c:pt>
                <c:pt idx="4">
                  <c:v>56.5</c:v>
                </c:pt>
                <c:pt idx="5">
                  <c:v>62.7</c:v>
                </c:pt>
                <c:pt idx="6">
                  <c:v>63.2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42-42BE-8C36-F30283BB4D4C}"/>
            </c:ext>
          </c:extLst>
        </c:ser>
        <c:ser>
          <c:idx val="1"/>
          <c:order val="1"/>
          <c:tx>
            <c:strRef>
              <c:f>Munka1!$C$1</c:f>
              <c:strCache>
                <c:ptCount val="1"/>
                <c:pt idx="0">
                  <c:v>Oszlop1</c:v>
                </c:pt>
              </c:strCache>
            </c:strRef>
          </c:tx>
          <c:invertIfNegative val="0"/>
          <c:cat>
            <c:numRef>
              <c:f>Munka1!$A$2:$A$8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Munka1!$C$2:$C$8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1-6B42-42BE-8C36-F30283BB4D4C}"/>
            </c:ext>
          </c:extLst>
        </c:ser>
        <c:ser>
          <c:idx val="2"/>
          <c:order val="2"/>
          <c:tx>
            <c:strRef>
              <c:f>Munka1!$D$1</c:f>
              <c:strCache>
                <c:ptCount val="1"/>
                <c:pt idx="0">
                  <c:v>Oszlop2</c:v>
                </c:pt>
              </c:strCache>
            </c:strRef>
          </c:tx>
          <c:invertIfNegative val="0"/>
          <c:cat>
            <c:numRef>
              <c:f>Munka1!$A$2:$A$8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Munka1!$D$2:$D$8</c:f>
              <c:numCache>
                <c:formatCode>General</c:formatCode>
                <c:ptCount val="7"/>
              </c:numCache>
            </c:numRef>
          </c:val>
          <c:extLst>
            <c:ext xmlns:c16="http://schemas.microsoft.com/office/drawing/2014/chart" uri="{C3380CC4-5D6E-409C-BE32-E72D297353CC}">
              <c16:uniqueId val="{00000002-6B42-42BE-8C36-F30283BB4D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8470768"/>
        <c:axId val="478462536"/>
      </c:barChart>
      <c:catAx>
        <c:axId val="478470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rgbClr val="50412C"/>
            </a:solidFill>
          </a:ln>
        </c:spPr>
        <c:txPr>
          <a:bodyPr/>
          <a:lstStyle/>
          <a:p>
            <a:pPr>
              <a:defRPr sz="1400">
                <a:solidFill>
                  <a:srgbClr val="50412C"/>
                </a:solidFill>
              </a:defRPr>
            </a:pPr>
            <a:endParaRPr lang="en-US"/>
          </a:p>
        </c:txPr>
        <c:crossAx val="478462536"/>
        <c:crosses val="autoZero"/>
        <c:auto val="1"/>
        <c:lblAlgn val="ctr"/>
        <c:lblOffset val="100"/>
        <c:noMultiLvlLbl val="0"/>
      </c:catAx>
      <c:valAx>
        <c:axId val="478462536"/>
        <c:scaling>
          <c:orientation val="minMax"/>
        </c:scaling>
        <c:delete val="0"/>
        <c:axPos val="l"/>
        <c:majorGridlines>
          <c:spPr>
            <a:ln>
              <a:solidFill>
                <a:srgbClr val="B3AA9D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rgbClr val="50412C"/>
                </a:solidFill>
              </a:defRPr>
            </a:pPr>
            <a:endParaRPr lang="en-US"/>
          </a:p>
        </c:txPr>
        <c:crossAx val="4784707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b="1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987452787913708E-2"/>
          <c:y val="4.9326566595481194E-2"/>
          <c:w val="0.84037473038642463"/>
          <c:h val="0.88518276775831228"/>
        </c:manualLayout>
      </c:layout>
      <c:lineChart>
        <c:grouping val="standard"/>
        <c:varyColors val="0"/>
        <c:ser>
          <c:idx val="0"/>
          <c:order val="0"/>
          <c:tx>
            <c:strRef>
              <c:f>'Munka1'!$B$1</c:f>
              <c:strCache>
                <c:ptCount val="1"/>
                <c:pt idx="0">
                  <c:v>Sorozat 1</c:v>
                </c:pt>
              </c:strCache>
            </c:strRef>
          </c:tx>
          <c:spPr>
            <a:ln w="50800">
              <a:solidFill>
                <a:srgbClr val="6B95A1"/>
              </a:solidFill>
            </a:ln>
          </c:spPr>
          <c:marker>
            <c:symbol val="none"/>
          </c:marker>
          <c:cat>
            <c:numRef>
              <c:f>'Munka1'!$A$2:$A$8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'Munka1'!$B$2:$B$8</c:f>
              <c:numCache>
                <c:formatCode>General</c:formatCode>
                <c:ptCount val="7"/>
                <c:pt idx="0">
                  <c:v>0.14000000000000001</c:v>
                </c:pt>
                <c:pt idx="1">
                  <c:v>0.21000000000000021</c:v>
                </c:pt>
                <c:pt idx="2">
                  <c:v>0.89</c:v>
                </c:pt>
                <c:pt idx="3">
                  <c:v>2.3899999999999997</c:v>
                </c:pt>
                <c:pt idx="4">
                  <c:v>3.48</c:v>
                </c:pt>
                <c:pt idx="5">
                  <c:v>4.8</c:v>
                </c:pt>
                <c:pt idx="6">
                  <c:v>7.25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6FB-4695-B13D-4FD84EAC56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78471944"/>
        <c:axId val="478472336"/>
      </c:lineChart>
      <c:catAx>
        <c:axId val="4784719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rgbClr val="50412B"/>
            </a:solidFill>
          </a:ln>
        </c:spPr>
        <c:txPr>
          <a:bodyPr/>
          <a:lstStyle/>
          <a:p>
            <a:pPr>
              <a:defRPr sz="1200" b="1">
                <a:solidFill>
                  <a:srgbClr val="50412B"/>
                </a:solidFill>
              </a:defRPr>
            </a:pPr>
            <a:endParaRPr lang="en-US"/>
          </a:p>
        </c:txPr>
        <c:crossAx val="478472336"/>
        <c:crosses val="autoZero"/>
        <c:auto val="1"/>
        <c:lblAlgn val="ctr"/>
        <c:lblOffset val="100"/>
        <c:noMultiLvlLbl val="0"/>
      </c:catAx>
      <c:valAx>
        <c:axId val="478472336"/>
        <c:scaling>
          <c:orientation val="minMax"/>
          <c:max val="8"/>
          <c:min val="0"/>
        </c:scaling>
        <c:delete val="0"/>
        <c:axPos val="l"/>
        <c:majorGridlines>
          <c:spPr>
            <a:ln>
              <a:solidFill>
                <a:srgbClr val="B3AA9D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rgbClr val="50412B"/>
            </a:solidFill>
          </a:ln>
        </c:spPr>
        <c:txPr>
          <a:bodyPr/>
          <a:lstStyle/>
          <a:p>
            <a:pPr>
              <a:defRPr sz="1200" b="1">
                <a:solidFill>
                  <a:srgbClr val="50412B"/>
                </a:solidFill>
              </a:defRPr>
            </a:pPr>
            <a:endParaRPr lang="en-US"/>
          </a:p>
        </c:txPr>
        <c:crossAx val="4784719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Munka1!$B$1</c:f>
              <c:strCache>
                <c:ptCount val="1"/>
                <c:pt idx="0">
                  <c:v>Swietelsky</c:v>
                </c:pt>
              </c:strCache>
            </c:strRef>
          </c:tx>
          <c:spPr>
            <a:ln w="47625" cap="rnd">
              <a:solidFill>
                <a:srgbClr val="395A6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9123481225927388E-2"/>
                  <c:y val="3.6313898317408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AF5-4513-BA0A-065331EE323C}"/>
                </c:ext>
              </c:extLst>
            </c:dLbl>
            <c:dLbl>
              <c:idx val="1"/>
              <c:layout>
                <c:manualLayout>
                  <c:x val="-5.4822071317114807E-2"/>
                  <c:y val="3.11261985577786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AF5-4513-BA0A-065331EE323C}"/>
                </c:ext>
              </c:extLst>
            </c:dLbl>
            <c:dLbl>
              <c:idx val="2"/>
              <c:layout>
                <c:manualLayout>
                  <c:x val="3.5753524772031225E-2"/>
                  <c:y val="2.59384987981488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AF5-4513-BA0A-065331EE32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Munka1!$A$2:$A$4</c:f>
              <c:strCache>
                <c:ptCount val="3"/>
                <c:pt idx="0">
                  <c:v>2011-2013</c:v>
                </c:pt>
                <c:pt idx="1">
                  <c:v>2014-2016</c:v>
                </c:pt>
                <c:pt idx="2">
                  <c:v>2017-2018</c:v>
                </c:pt>
              </c:strCache>
            </c:strRef>
          </c:cat>
          <c:val>
            <c:numRef>
              <c:f>Munka1!$B$2:$B$4</c:f>
              <c:numCache>
                <c:formatCode>0.00</c:formatCode>
                <c:ptCount val="3"/>
                <c:pt idx="0">
                  <c:v>1.37</c:v>
                </c:pt>
                <c:pt idx="1">
                  <c:v>1.99</c:v>
                </c:pt>
                <c:pt idx="2">
                  <c:v>1.49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D3B-473E-B31F-4B0CB0F3D51F}"/>
            </c:ext>
          </c:extLst>
        </c:ser>
        <c:ser>
          <c:idx val="1"/>
          <c:order val="1"/>
          <c:tx>
            <c:strRef>
              <c:f>Munka1!$C$1</c:f>
              <c:strCache>
                <c:ptCount val="1"/>
                <c:pt idx="0">
                  <c:v>Strabag</c:v>
                </c:pt>
              </c:strCache>
            </c:strRef>
          </c:tx>
          <c:spPr>
            <a:ln w="47625" cap="rnd">
              <a:solidFill>
                <a:srgbClr val="E9B178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2156198422490677"/>
                  <c:y val="7.78154963944465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AF5-4513-BA0A-065331EE323C}"/>
                </c:ext>
              </c:extLst>
            </c:dLbl>
            <c:dLbl>
              <c:idx val="1"/>
              <c:layout>
                <c:manualLayout>
                  <c:x val="2.3835683181354264E-3"/>
                  <c:y val="-2.59384987981487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AF5-4513-BA0A-065331EE323C}"/>
                </c:ext>
              </c:extLst>
            </c:dLbl>
            <c:dLbl>
              <c:idx val="2"/>
              <c:layout>
                <c:manualLayout>
                  <c:x val="3.2178266136100454E-2"/>
                  <c:y val="-1.94538740986115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1553696163731246E-2"/>
                      <c:h val="4.8271546263355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9AF5-4513-BA0A-065331EE32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Munka1!$A$2:$A$4</c:f>
              <c:strCache>
                <c:ptCount val="3"/>
                <c:pt idx="0">
                  <c:v>2011-2013</c:v>
                </c:pt>
                <c:pt idx="1">
                  <c:v>2014-2016</c:v>
                </c:pt>
                <c:pt idx="2">
                  <c:v>2017-2018</c:v>
                </c:pt>
              </c:strCache>
            </c:strRef>
          </c:cat>
          <c:val>
            <c:numRef>
              <c:f>Munka1!$C$2:$C$4</c:f>
              <c:numCache>
                <c:formatCode>General</c:formatCode>
                <c:ptCount val="3"/>
                <c:pt idx="0">
                  <c:v>1.84</c:v>
                </c:pt>
                <c:pt idx="1">
                  <c:v>2.8</c:v>
                </c:pt>
                <c:pt idx="2">
                  <c:v>2.84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D3B-473E-B31F-4B0CB0F3D51F}"/>
            </c:ext>
          </c:extLst>
        </c:ser>
        <c:ser>
          <c:idx val="2"/>
          <c:order val="2"/>
          <c:tx>
            <c:strRef>
              <c:f>Munka1!$D$1</c:f>
              <c:strCache>
                <c:ptCount val="1"/>
                <c:pt idx="0">
                  <c:v>Duna Aszfalt</c:v>
                </c:pt>
              </c:strCache>
            </c:strRef>
          </c:tx>
          <c:spPr>
            <a:ln w="47625" cap="rnd">
              <a:solidFill>
                <a:srgbClr val="CD5F5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0964414263422964"/>
                  <c:y val="-3.6313898317408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AF5-4513-BA0A-065331EE323C}"/>
                </c:ext>
              </c:extLst>
            </c:dLbl>
            <c:dLbl>
              <c:idx val="1"/>
              <c:layout>
                <c:manualLayout>
                  <c:x val="0"/>
                  <c:y val="-3.11261985577786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AF5-4513-BA0A-065331EE323C}"/>
                </c:ext>
              </c:extLst>
            </c:dLbl>
            <c:dLbl>
              <c:idx val="2"/>
              <c:layout>
                <c:manualLayout>
                  <c:x val="3.5753524772031225E-2"/>
                  <c:y val="-2.33446489183340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AF5-4513-BA0A-065331EE32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Munka1!$A$2:$A$4</c:f>
              <c:strCache>
                <c:ptCount val="3"/>
                <c:pt idx="0">
                  <c:v>2011-2013</c:v>
                </c:pt>
                <c:pt idx="1">
                  <c:v>2014-2016</c:v>
                </c:pt>
                <c:pt idx="2">
                  <c:v>2017-2018</c:v>
                </c:pt>
              </c:strCache>
            </c:strRef>
          </c:cat>
          <c:val>
            <c:numRef>
              <c:f>Munka1!$D$2:$D$4</c:f>
              <c:numCache>
                <c:formatCode>General</c:formatCode>
                <c:ptCount val="3"/>
                <c:pt idx="0">
                  <c:v>4.8</c:v>
                </c:pt>
                <c:pt idx="1">
                  <c:v>6.65</c:v>
                </c:pt>
                <c:pt idx="2">
                  <c:v>7.45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D3B-473E-B31F-4B0CB0F3D51F}"/>
            </c:ext>
          </c:extLst>
        </c:ser>
        <c:ser>
          <c:idx val="3"/>
          <c:order val="3"/>
          <c:tx>
            <c:strRef>
              <c:f>Munka1!$E$1</c:f>
              <c:strCache>
                <c:ptCount val="1"/>
                <c:pt idx="0">
                  <c:v>Mészáros</c:v>
                </c:pt>
              </c:strCache>
            </c:strRef>
          </c:tx>
          <c:spPr>
            <a:ln w="47625" cap="rnd">
              <a:solidFill>
                <a:srgbClr val="6B95A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3705499061024229"/>
                  <c:y val="-2.46415738582413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6786559527460399E-2"/>
                      <c:h val="5.864694578261454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9AF5-4513-BA0A-065331EE323C}"/>
                </c:ext>
              </c:extLst>
            </c:dLbl>
            <c:dLbl>
              <c:idx val="1"/>
              <c:layout>
                <c:manualLayout>
                  <c:x val="8.3424891134739929E-2"/>
                  <c:y val="-3.89077481972233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AF5-4513-BA0A-065331EE323C}"/>
                </c:ext>
              </c:extLst>
            </c:dLbl>
            <c:dLbl>
              <c:idx val="2"/>
              <c:layout>
                <c:manualLayout>
                  <c:x val="2.1452114863218665E-2"/>
                  <c:y val="-2.85323486779637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AF5-4513-BA0A-065331EE32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Munka1!$A$2:$A$4</c:f>
              <c:strCache>
                <c:ptCount val="3"/>
                <c:pt idx="0">
                  <c:v>2011-2013</c:v>
                </c:pt>
                <c:pt idx="1">
                  <c:v>2014-2016</c:v>
                </c:pt>
                <c:pt idx="2">
                  <c:v>2017-2018</c:v>
                </c:pt>
              </c:strCache>
            </c:strRef>
          </c:cat>
          <c:val>
            <c:numRef>
              <c:f>Munka1!$E$2:$E$4</c:f>
              <c:numCache>
                <c:formatCode>0.00</c:formatCode>
                <c:ptCount val="3"/>
                <c:pt idx="0">
                  <c:v>2.5</c:v>
                </c:pt>
                <c:pt idx="1">
                  <c:v>10.5</c:v>
                </c:pt>
                <c:pt idx="2">
                  <c:v>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D3B-473E-B31F-4B0CB0F3D51F}"/>
            </c:ext>
          </c:extLst>
        </c:ser>
        <c:ser>
          <c:idx val="4"/>
          <c:order val="4"/>
          <c:tx>
            <c:strRef>
              <c:f>Munka1!$F$1</c:f>
              <c:strCache>
                <c:ptCount val="1"/>
                <c:pt idx="0">
                  <c:v>Közgép</c:v>
                </c:pt>
              </c:strCache>
            </c:strRef>
          </c:tx>
          <c:spPr>
            <a:ln w="47625" cap="rnd">
              <a:solidFill>
                <a:srgbClr val="B2654B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1441127927050047"/>
                  <c:y val="-4.4095447956853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AF5-4513-BA0A-065331EE323C}"/>
                </c:ext>
              </c:extLst>
            </c:dLbl>
            <c:dLbl>
              <c:idx val="1"/>
              <c:layout>
                <c:manualLayout>
                  <c:x val="-0.12156198422490684"/>
                  <c:y val="-3.89077481972233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AF5-4513-BA0A-065331EE32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50412B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Munka1!$A$2:$A$4</c:f>
              <c:strCache>
                <c:ptCount val="3"/>
                <c:pt idx="0">
                  <c:v>2011-2013</c:v>
                </c:pt>
                <c:pt idx="1">
                  <c:v>2014-2016</c:v>
                </c:pt>
                <c:pt idx="2">
                  <c:v>2017-2018</c:v>
                </c:pt>
              </c:strCache>
            </c:strRef>
          </c:cat>
          <c:val>
            <c:numRef>
              <c:f>Munka1!$F$2:$F$4</c:f>
              <c:numCache>
                <c:formatCode>General</c:formatCode>
                <c:ptCount val="3"/>
                <c:pt idx="0">
                  <c:v>9.1300000000000008</c:v>
                </c:pt>
                <c:pt idx="1">
                  <c:v>11.67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6D3B-473E-B31F-4B0CB0F3D5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80805344"/>
        <c:axId val="680807304"/>
      </c:lineChart>
      <c:catAx>
        <c:axId val="680805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B3AA9D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50412B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0807304"/>
        <c:crosses val="autoZero"/>
        <c:auto val="1"/>
        <c:lblAlgn val="ctr"/>
        <c:lblOffset val="100"/>
        <c:noMultiLvlLbl val="0"/>
      </c:catAx>
      <c:valAx>
        <c:axId val="680807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B3AA9D"/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rgbClr val="50412B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0805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8910893207505931E-3"/>
          <c:y val="0.94198150115283352"/>
          <c:w val="0.99534265765239915"/>
          <c:h val="5.28307990875367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50412B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ĐTtt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DCbtr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39248" custScaleY="37620" custLinFactY="10358" custLinFactNeighborX="47036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35098" custScaleY="34224" custLinFactX="-26699" custLinFactY="-1346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2298" custLinFactNeighborX="-41339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4152" custLinFactNeighborX="-38189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2694" custScaleY="35761" custLinFactY="-59895" custLinFactNeighborX="22667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2116" custScaleY="33560" custLinFactX="-4710" custLinFactY="-100000" custLinFactNeighborX="-100000" custLinFactNeighborY="-165251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3D367B39-E2C3-4D76-9173-F2E13E457673}" type="presOf" srcId="{EA790760-0B03-448A-9F29-12DB28B7261E}" destId="{40A06F75-CF71-4FF0-9476-F881F10B4C59}" srcOrd="0" destOrd="0" presId="urn:microsoft.com/office/officeart/2005/8/layout/pyramid2"/>
    <dgm:cxn modelId="{119F3E61-7C58-415D-A123-152F814DCCBE}" type="presOf" srcId="{83210F28-54C2-4E50-BA91-C30C7F5A925A}" destId="{0E6DB8B2-458A-4F73-AF77-E844E8685CD8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82619782-3A0E-46AE-AC0E-4E6258D01581}" type="presOf" srcId="{497908DE-4C30-428A-A555-3A6C2F4ADF7D}" destId="{C15E22B3-3295-4532-9D6A-325D45E50C1C}" srcOrd="0" destOrd="0" presId="urn:microsoft.com/office/officeart/2005/8/layout/pyramid2"/>
    <dgm:cxn modelId="{F40141CB-D486-451F-B541-0C36C8908B24}" type="presOf" srcId="{D75FEE30-628B-4BCD-B8C9-2BF3180BA3C0}" destId="{F9260225-45E3-4E83-A7B5-93BF7662486D}" srcOrd="0" destOrd="0" presId="urn:microsoft.com/office/officeart/2005/8/layout/pyramid2"/>
    <dgm:cxn modelId="{8ECFECE2-C9A3-4375-BF06-FE6393F74B0E}" type="presOf" srcId="{3CA4390E-8AEC-4EA2-A3EC-8DD042504D56}" destId="{585EDA03-E1D1-49E2-ABCC-D095A33C60CB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307DDFEA-ACAF-4F7E-8193-B4C7DE628059}" type="presOf" srcId="{94EAB1EC-7FE9-40F9-8691-7534F2D2D13B}" destId="{AA40EDB2-9616-491E-8997-90DC3C7C7F8E}" srcOrd="0" destOrd="0" presId="urn:microsoft.com/office/officeart/2005/8/layout/pyramid2"/>
    <dgm:cxn modelId="{CE1507EE-D637-4569-A669-7695BE405EFD}" type="presOf" srcId="{70972A96-F39F-4054-A5D9-CCAC350AB6EA}" destId="{6AFE05B7-991B-44DA-9843-39E3CC396A11}" srcOrd="0" destOrd="0" presId="urn:microsoft.com/office/officeart/2005/8/layout/pyramid2"/>
    <dgm:cxn modelId="{5F41A642-04B1-485E-ABEB-7ECCE89A3D5D}" type="presParOf" srcId="{F9260225-45E3-4E83-A7B5-93BF7662486D}" destId="{2CAB7AE0-F53F-477F-8596-08683A702DA4}" srcOrd="0" destOrd="0" presId="urn:microsoft.com/office/officeart/2005/8/layout/pyramid2"/>
    <dgm:cxn modelId="{FA847451-956F-4A75-9F60-6D4B2043FE05}" type="presParOf" srcId="{F9260225-45E3-4E83-A7B5-93BF7662486D}" destId="{54982EDE-BA38-419C-8C90-E7DF88B50825}" srcOrd="1" destOrd="0" presId="urn:microsoft.com/office/officeart/2005/8/layout/pyramid2"/>
    <dgm:cxn modelId="{91145F23-B461-4943-9D03-D5D37DACA33E}" type="presParOf" srcId="{54982EDE-BA38-419C-8C90-E7DF88B50825}" destId="{C15E22B3-3295-4532-9D6A-325D45E50C1C}" srcOrd="0" destOrd="0" presId="urn:microsoft.com/office/officeart/2005/8/layout/pyramid2"/>
    <dgm:cxn modelId="{4189906B-7FD6-41B8-8D7B-8321E377E9E9}" type="presParOf" srcId="{54982EDE-BA38-419C-8C90-E7DF88B50825}" destId="{E349127E-BD40-4FFD-98F7-AE53232D3317}" srcOrd="1" destOrd="0" presId="urn:microsoft.com/office/officeart/2005/8/layout/pyramid2"/>
    <dgm:cxn modelId="{36CA89C1-03BC-4540-955A-F58DF1745020}" type="presParOf" srcId="{54982EDE-BA38-419C-8C90-E7DF88B50825}" destId="{585EDA03-E1D1-49E2-ABCC-D095A33C60CB}" srcOrd="2" destOrd="0" presId="urn:microsoft.com/office/officeart/2005/8/layout/pyramid2"/>
    <dgm:cxn modelId="{EEE4B5FB-EDBB-4FBE-8EE3-0838231C7A9E}" type="presParOf" srcId="{54982EDE-BA38-419C-8C90-E7DF88B50825}" destId="{689CAA53-9D6E-44E6-B0D8-615A6D07FB5B}" srcOrd="3" destOrd="0" presId="urn:microsoft.com/office/officeart/2005/8/layout/pyramid2"/>
    <dgm:cxn modelId="{C2303EE9-A031-46C8-A684-37A6D8979636}" type="presParOf" srcId="{54982EDE-BA38-419C-8C90-E7DF88B50825}" destId="{AA40EDB2-9616-491E-8997-90DC3C7C7F8E}" srcOrd="4" destOrd="0" presId="urn:microsoft.com/office/officeart/2005/8/layout/pyramid2"/>
    <dgm:cxn modelId="{A209CCD7-C80F-46BC-BAC9-8E3161196D65}" type="presParOf" srcId="{54982EDE-BA38-419C-8C90-E7DF88B50825}" destId="{9055E23A-F0BC-4AAF-9FF4-F780F02DFD21}" srcOrd="5" destOrd="0" presId="urn:microsoft.com/office/officeart/2005/8/layout/pyramid2"/>
    <dgm:cxn modelId="{BDB39053-B54B-41EF-9000-349BC6870378}" type="presParOf" srcId="{54982EDE-BA38-419C-8C90-E7DF88B50825}" destId="{6AFE05B7-991B-44DA-9843-39E3CC396A11}" srcOrd="6" destOrd="0" presId="urn:microsoft.com/office/officeart/2005/8/layout/pyramid2"/>
    <dgm:cxn modelId="{C29A208F-94C6-4745-99FE-7FD2CE64FCB5}" type="presParOf" srcId="{54982EDE-BA38-419C-8C90-E7DF88B50825}" destId="{B370853F-B4C8-494E-B10D-01EDE232E07B}" srcOrd="7" destOrd="0" presId="urn:microsoft.com/office/officeart/2005/8/layout/pyramid2"/>
    <dgm:cxn modelId="{21F594AC-9D58-447E-B04E-6B0D342FD038}" type="presParOf" srcId="{54982EDE-BA38-419C-8C90-E7DF88B50825}" destId="{40A06F75-CF71-4FF0-9476-F881F10B4C59}" srcOrd="8" destOrd="0" presId="urn:microsoft.com/office/officeart/2005/8/layout/pyramid2"/>
    <dgm:cxn modelId="{588188BC-8763-45D5-B791-B33823A1C9DA}" type="presParOf" srcId="{54982EDE-BA38-419C-8C90-E7DF88B50825}" destId="{D5AAC021-0B13-4F18-8DC6-1FA6845FB348}" srcOrd="9" destOrd="0" presId="urn:microsoft.com/office/officeart/2005/8/layout/pyramid2"/>
    <dgm:cxn modelId="{5EF274E4-73DA-4AE9-A5A3-9BE20F253E8B}" type="presParOf" srcId="{54982EDE-BA38-419C-8C90-E7DF88B50825}" destId="{0E6DB8B2-458A-4F73-AF77-E844E8685CD8}" srcOrd="10" destOrd="0" presId="urn:microsoft.com/office/officeart/2005/8/layout/pyramid2"/>
    <dgm:cxn modelId="{D336EE34-8617-4E51-B3C2-7E474A5040B1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FFC000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EA790760-0B03-448A-9F29-12DB28B7261E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chemeClr val="accent6">
                  <a:lumMod val="75000"/>
                </a:schemeClr>
              </a:solidFill>
            </a:rPr>
            <a:t>ĐTtt</a:t>
          </a:r>
        </a:p>
      </dgm:t>
    </dgm:pt>
    <dgm:pt modelId="{5C7F6E41-DDEC-4FFD-ADF3-857A68ACE437}" type="parTrans" cxnId="{B13EAAE4-1F67-4A3A-9177-03A368343129}">
      <dgm:prSet/>
      <dgm:spPr/>
      <dgm:t>
        <a:bodyPr/>
        <a:lstStyle/>
        <a:p>
          <a:endParaRPr lang="hu-HU"/>
        </a:p>
      </dgm:t>
    </dgm:pt>
    <dgm:pt modelId="{C852374C-469A-4298-974D-3B706E4B63CD}" type="sibTrans" cxnId="{B13EAAE4-1F67-4A3A-9177-03A368343129}">
      <dgm:prSet/>
      <dgm:spPr/>
      <dgm:t>
        <a:bodyPr/>
        <a:lstStyle/>
        <a:p>
          <a:endParaRPr lang="hu-HU"/>
        </a:p>
      </dgm:t>
    </dgm:pt>
    <dgm:pt modelId="{83210F28-54C2-4E50-BA91-C30C7F5A925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00B050"/>
              </a:solidFill>
            </a:rPr>
            <a:t>DCbtr</a:t>
          </a:r>
        </a:p>
      </dgm:t>
    </dgm:pt>
    <dgm:pt modelId="{BE820587-ACDE-46A2-B65C-DBB9C05D5D28}" type="parTrans" cxnId="{E0DFDD57-3D41-4D58-9D26-48A3B6203E9E}">
      <dgm:prSet/>
      <dgm:spPr/>
      <dgm:t>
        <a:bodyPr/>
        <a:lstStyle/>
        <a:p>
          <a:endParaRPr lang="hu-HU"/>
        </a:p>
      </dgm:t>
    </dgm:pt>
    <dgm:pt modelId="{C48E22A5-3C91-4ECB-9614-22AE88AAB692}" type="sibTrans" cxnId="{E0DFDD57-3D41-4D58-9D26-48A3B6203E9E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FF0000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70972A96-F39F-4054-A5D9-CCAC350AB6EA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7030A0"/>
              </a:solidFill>
            </a:rPr>
            <a:t>CQbt</a:t>
          </a:r>
        </a:p>
      </dgm:t>
    </dgm:pt>
    <dgm:pt modelId="{31D1D17A-6379-4E4F-BA5B-41C68FE7CA83}" type="parTrans" cxnId="{CBEF9A63-C4A8-4435-B53F-3311C5002E27}">
      <dgm:prSet/>
      <dgm:spPr/>
      <dgm:t>
        <a:bodyPr/>
        <a:lstStyle/>
        <a:p>
          <a:endParaRPr lang="hu-HU"/>
        </a:p>
      </dgm:t>
    </dgm:pt>
    <dgm:pt modelId="{9245FA1F-2308-44B5-8473-F6C503401E93}" type="sibTrans" cxnId="{CBEF9A63-C4A8-4435-B53F-3311C5002E27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6" custAng="0" custScaleX="39248" custScaleY="37620" custLinFactY="10726" custLinFactNeighborX="54071" custLinFactNeighborY="100000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6" custScaleX="35098" custScaleY="34224" custLinFactX="-26699" custLinFactY="-13469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6" custScaleX="48373" custScaleY="36545" custLinFactY="132298" custLinFactNeighborX="-41339" custLinFactNeighborY="2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  <dgm:pt modelId="{6AFE05B7-991B-44DA-9843-39E3CC396A11}" type="pres">
      <dgm:prSet presAssocID="{70972A96-F39F-4054-A5D9-CCAC350AB6EA}" presName="aNode" presStyleLbl="fgAcc1" presStyleIdx="3" presStyleCnt="6" custScaleX="49578" custScaleY="34181" custLinFactY="-124152" custLinFactNeighborX="-38189" custLinFactNeighborY="-200000">
        <dgm:presLayoutVars>
          <dgm:bulletEnabled val="1"/>
        </dgm:presLayoutVars>
      </dgm:prSet>
      <dgm:spPr/>
    </dgm:pt>
    <dgm:pt modelId="{B370853F-B4C8-494E-B10D-01EDE232E07B}" type="pres">
      <dgm:prSet presAssocID="{70972A96-F39F-4054-A5D9-CCAC350AB6EA}" presName="aSpace" presStyleCnt="0"/>
      <dgm:spPr/>
    </dgm:pt>
    <dgm:pt modelId="{40A06F75-CF71-4FF0-9476-F881F10B4C59}" type="pres">
      <dgm:prSet presAssocID="{EA790760-0B03-448A-9F29-12DB28B7261E}" presName="aNode" presStyleLbl="fgAcc1" presStyleIdx="4" presStyleCnt="6" custAng="0" custScaleX="42694" custScaleY="35761" custLinFactY="-59895" custLinFactNeighborX="22667" custLinFactNeighborY="-100000">
        <dgm:presLayoutVars>
          <dgm:bulletEnabled val="1"/>
        </dgm:presLayoutVars>
      </dgm:prSet>
      <dgm:spPr/>
    </dgm:pt>
    <dgm:pt modelId="{D5AAC021-0B13-4F18-8DC6-1FA6845FB348}" type="pres">
      <dgm:prSet presAssocID="{EA790760-0B03-448A-9F29-12DB28B7261E}" presName="aSpace" presStyleCnt="0"/>
      <dgm:spPr/>
    </dgm:pt>
    <dgm:pt modelId="{0E6DB8B2-458A-4F73-AF77-E844E8685CD8}" type="pres">
      <dgm:prSet presAssocID="{83210F28-54C2-4E50-BA91-C30C7F5A925A}" presName="aNode" presStyleLbl="fgAcc1" presStyleIdx="5" presStyleCnt="6" custScaleX="42116" custScaleY="33560" custLinFactX="-4710" custLinFactY="-100000" custLinFactNeighborX="-100000" custLinFactNeighborY="-165251">
        <dgm:presLayoutVars>
          <dgm:bulletEnabled val="1"/>
        </dgm:presLayoutVars>
      </dgm:prSet>
      <dgm:spPr/>
    </dgm:pt>
    <dgm:pt modelId="{90C49BEF-D580-4BCE-B3DE-D37D285664C9}" type="pres">
      <dgm:prSet presAssocID="{83210F28-54C2-4E50-BA91-C30C7F5A925A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E9549E03-9296-4DFA-8FE5-B3F97D4AA134}" type="presOf" srcId="{EA790760-0B03-448A-9F29-12DB28B7261E}" destId="{40A06F75-CF71-4FF0-9476-F881F10B4C59}" srcOrd="0" destOrd="0" presId="urn:microsoft.com/office/officeart/2005/8/layout/pyramid2"/>
    <dgm:cxn modelId="{71C39D16-53BA-4576-95E0-C9BA1715C887}" type="presOf" srcId="{94EAB1EC-7FE9-40F9-8691-7534F2D2D13B}" destId="{AA40EDB2-9616-491E-8997-90DC3C7C7F8E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85989140-C7F8-4C61-AC15-B9BAD3CFCAF2}" type="presOf" srcId="{497908DE-4C30-428A-A555-3A6C2F4ADF7D}" destId="{C15E22B3-3295-4532-9D6A-325D45E50C1C}" srcOrd="0" destOrd="0" presId="urn:microsoft.com/office/officeart/2005/8/layout/pyramid2"/>
    <dgm:cxn modelId="{CBEF9A63-C4A8-4435-B53F-3311C5002E27}" srcId="{D75FEE30-628B-4BCD-B8C9-2BF3180BA3C0}" destId="{70972A96-F39F-4054-A5D9-CCAC350AB6EA}" srcOrd="3" destOrd="0" parTransId="{31D1D17A-6379-4E4F-BA5B-41C68FE7CA83}" sibTransId="{9245FA1F-2308-44B5-8473-F6C503401E93}"/>
    <dgm:cxn modelId="{E0DFDD57-3D41-4D58-9D26-48A3B6203E9E}" srcId="{D75FEE30-628B-4BCD-B8C9-2BF3180BA3C0}" destId="{83210F28-54C2-4E50-BA91-C30C7F5A925A}" srcOrd="5" destOrd="0" parTransId="{BE820587-ACDE-46A2-B65C-DBB9C05D5D28}" sibTransId="{C48E22A5-3C91-4ECB-9614-22AE88AAB692}"/>
    <dgm:cxn modelId="{A5532080-5141-46FC-9181-DF0CC5564898}" type="presOf" srcId="{3CA4390E-8AEC-4EA2-A3EC-8DD042504D56}" destId="{585EDA03-E1D1-49E2-ABCC-D095A33C60CB}" srcOrd="0" destOrd="0" presId="urn:microsoft.com/office/officeart/2005/8/layout/pyramid2"/>
    <dgm:cxn modelId="{EB606392-7691-4F91-90D7-F0DB1E3D34DA}" type="presOf" srcId="{D75FEE30-628B-4BCD-B8C9-2BF3180BA3C0}" destId="{F9260225-45E3-4E83-A7B5-93BF7662486D}" srcOrd="0" destOrd="0" presId="urn:microsoft.com/office/officeart/2005/8/layout/pyramid2"/>
    <dgm:cxn modelId="{A73347A1-AFEE-4ED5-940D-EDD856741700}" type="presOf" srcId="{83210F28-54C2-4E50-BA91-C30C7F5A925A}" destId="{0E6DB8B2-458A-4F73-AF77-E844E8685CD8}" srcOrd="0" destOrd="0" presId="urn:microsoft.com/office/officeart/2005/8/layout/pyramid2"/>
    <dgm:cxn modelId="{0C0305D3-7F25-46FD-BBA9-6BB834CC3A6B}" type="presOf" srcId="{70972A96-F39F-4054-A5D9-CCAC350AB6EA}" destId="{6AFE05B7-991B-44DA-9843-39E3CC396A11}" srcOrd="0" destOrd="0" presId="urn:microsoft.com/office/officeart/2005/8/layout/pyramid2"/>
    <dgm:cxn modelId="{B13EAAE4-1F67-4A3A-9177-03A368343129}" srcId="{D75FEE30-628B-4BCD-B8C9-2BF3180BA3C0}" destId="{EA790760-0B03-448A-9F29-12DB28B7261E}" srcOrd="4" destOrd="0" parTransId="{5C7F6E41-DDEC-4FFD-ADF3-857A68ACE437}" sibTransId="{C852374C-469A-4298-974D-3B706E4B63CD}"/>
    <dgm:cxn modelId="{8231D267-4F1E-40E3-B899-D2900D821785}" type="presParOf" srcId="{F9260225-45E3-4E83-A7B5-93BF7662486D}" destId="{2CAB7AE0-F53F-477F-8596-08683A702DA4}" srcOrd="0" destOrd="0" presId="urn:microsoft.com/office/officeart/2005/8/layout/pyramid2"/>
    <dgm:cxn modelId="{A9CABCB9-5C47-4EF0-A4B1-597EBF4C88F6}" type="presParOf" srcId="{F9260225-45E3-4E83-A7B5-93BF7662486D}" destId="{54982EDE-BA38-419C-8C90-E7DF88B50825}" srcOrd="1" destOrd="0" presId="urn:microsoft.com/office/officeart/2005/8/layout/pyramid2"/>
    <dgm:cxn modelId="{85882D0F-E52A-43D2-A8FA-E1960B4D0CA4}" type="presParOf" srcId="{54982EDE-BA38-419C-8C90-E7DF88B50825}" destId="{C15E22B3-3295-4532-9D6A-325D45E50C1C}" srcOrd="0" destOrd="0" presId="urn:microsoft.com/office/officeart/2005/8/layout/pyramid2"/>
    <dgm:cxn modelId="{3D6BB5D7-9029-48D6-B44D-4C0060A89285}" type="presParOf" srcId="{54982EDE-BA38-419C-8C90-E7DF88B50825}" destId="{E349127E-BD40-4FFD-98F7-AE53232D3317}" srcOrd="1" destOrd="0" presId="urn:microsoft.com/office/officeart/2005/8/layout/pyramid2"/>
    <dgm:cxn modelId="{CB649964-ABC1-4CDD-86AF-2EDB1AFBB2E9}" type="presParOf" srcId="{54982EDE-BA38-419C-8C90-E7DF88B50825}" destId="{585EDA03-E1D1-49E2-ABCC-D095A33C60CB}" srcOrd="2" destOrd="0" presId="urn:microsoft.com/office/officeart/2005/8/layout/pyramid2"/>
    <dgm:cxn modelId="{EB86A1F3-1943-4AF5-B5C1-E44FC08E4DC1}" type="presParOf" srcId="{54982EDE-BA38-419C-8C90-E7DF88B50825}" destId="{689CAA53-9D6E-44E6-B0D8-615A6D07FB5B}" srcOrd="3" destOrd="0" presId="urn:microsoft.com/office/officeart/2005/8/layout/pyramid2"/>
    <dgm:cxn modelId="{90BB8777-7254-42B1-93E5-E85C1194F99B}" type="presParOf" srcId="{54982EDE-BA38-419C-8C90-E7DF88B50825}" destId="{AA40EDB2-9616-491E-8997-90DC3C7C7F8E}" srcOrd="4" destOrd="0" presId="urn:microsoft.com/office/officeart/2005/8/layout/pyramid2"/>
    <dgm:cxn modelId="{C63477A8-35BD-4338-A427-A724F41B5F9F}" type="presParOf" srcId="{54982EDE-BA38-419C-8C90-E7DF88B50825}" destId="{9055E23A-F0BC-4AAF-9FF4-F780F02DFD21}" srcOrd="5" destOrd="0" presId="urn:microsoft.com/office/officeart/2005/8/layout/pyramid2"/>
    <dgm:cxn modelId="{9FA5036C-901C-4E00-8DAA-71BB90207979}" type="presParOf" srcId="{54982EDE-BA38-419C-8C90-E7DF88B50825}" destId="{6AFE05B7-991B-44DA-9843-39E3CC396A11}" srcOrd="6" destOrd="0" presId="urn:microsoft.com/office/officeart/2005/8/layout/pyramid2"/>
    <dgm:cxn modelId="{5CBC3AA2-9800-4E19-BB24-1DBE5999E266}" type="presParOf" srcId="{54982EDE-BA38-419C-8C90-E7DF88B50825}" destId="{B370853F-B4C8-494E-B10D-01EDE232E07B}" srcOrd="7" destOrd="0" presId="urn:microsoft.com/office/officeart/2005/8/layout/pyramid2"/>
    <dgm:cxn modelId="{F6547CA4-E151-462F-B1EB-0BD17C93EE9B}" type="presParOf" srcId="{54982EDE-BA38-419C-8C90-E7DF88B50825}" destId="{40A06F75-CF71-4FF0-9476-F881F10B4C59}" srcOrd="8" destOrd="0" presId="urn:microsoft.com/office/officeart/2005/8/layout/pyramid2"/>
    <dgm:cxn modelId="{3DD57667-2A17-440F-BF16-A3BDB939E5FE}" type="presParOf" srcId="{54982EDE-BA38-419C-8C90-E7DF88B50825}" destId="{D5AAC021-0B13-4F18-8DC6-1FA6845FB348}" srcOrd="9" destOrd="0" presId="urn:microsoft.com/office/officeart/2005/8/layout/pyramid2"/>
    <dgm:cxn modelId="{EF6D38A0-DAB0-4543-951F-7CF2337F4A35}" type="presParOf" srcId="{54982EDE-BA38-419C-8C90-E7DF88B50825}" destId="{0E6DB8B2-458A-4F73-AF77-E844E8685CD8}" srcOrd="10" destOrd="0" presId="urn:microsoft.com/office/officeart/2005/8/layout/pyramid2"/>
    <dgm:cxn modelId="{533397F1-F1E9-451F-928F-E714077055C5}" type="presParOf" srcId="{54982EDE-BA38-419C-8C90-E7DF88B50825}" destId="{90C49BEF-D580-4BCE-B3DE-D37D285664C9}" srcOrd="11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2895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827905" y="532100"/>
          <a:ext cx="826983" cy="33965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844485" y="548680"/>
        <a:ext cx="793823" cy="306492"/>
      </dsp:txXfrm>
    </dsp:sp>
    <dsp:sp modelId="{585EDA03-E1D1-49E2-ABCC-D095A33C60CB}">
      <dsp:nvSpPr>
        <dsp:cNvPr id="0" name=""/>
        <dsp:cNvSpPr/>
      </dsp:nvSpPr>
      <dsp:spPr>
        <a:xfrm>
          <a:off x="227759" y="543774"/>
          <a:ext cx="739540" cy="308991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242843" y="558858"/>
        <a:ext cx="709372" cy="278823"/>
      </dsp:txXfrm>
    </dsp:sp>
    <dsp:sp modelId="{AA40EDB2-9616-491E-8997-90DC3C7C7F8E}">
      <dsp:nvSpPr>
        <dsp:cNvPr id="0" name=""/>
        <dsp:cNvSpPr/>
      </dsp:nvSpPr>
      <dsp:spPr>
        <a:xfrm>
          <a:off x="1886499" y="2620247"/>
          <a:ext cx="1019253" cy="32994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902606" y="2636354"/>
        <a:ext cx="987039" cy="297732"/>
      </dsp:txXfrm>
    </dsp:sp>
    <dsp:sp modelId="{6AFE05B7-991B-44DA-9843-39E3CC396A11}">
      <dsp:nvSpPr>
        <dsp:cNvPr id="0" name=""/>
        <dsp:cNvSpPr/>
      </dsp:nvSpPr>
      <dsp:spPr>
        <a:xfrm>
          <a:off x="1940176" y="296266"/>
          <a:ext cx="1044644" cy="30860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</a:t>
          </a:r>
        </a:p>
      </dsp:txBody>
      <dsp:txXfrm>
        <a:off x="1955241" y="311331"/>
        <a:ext cx="1014514" cy="278473"/>
      </dsp:txXfrm>
    </dsp:sp>
    <dsp:sp modelId="{40A06F75-CF71-4FF0-9476-F881F10B4C59}">
      <dsp:nvSpPr>
        <dsp:cNvPr id="0" name=""/>
        <dsp:cNvSpPr/>
      </dsp:nvSpPr>
      <dsp:spPr>
        <a:xfrm>
          <a:off x="3294981" y="1410726"/>
          <a:ext cx="899593" cy="32286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ĐTtt</a:t>
          </a:r>
        </a:p>
      </dsp:txBody>
      <dsp:txXfrm>
        <a:off x="3310742" y="1426487"/>
        <a:ext cx="868071" cy="291346"/>
      </dsp:txXfrm>
    </dsp:sp>
    <dsp:sp modelId="{0E6DB8B2-458A-4F73-AF77-E844E8685CD8}">
      <dsp:nvSpPr>
        <dsp:cNvPr id="0" name=""/>
        <dsp:cNvSpPr/>
      </dsp:nvSpPr>
      <dsp:spPr>
        <a:xfrm>
          <a:off x="617146" y="1410723"/>
          <a:ext cx="887414" cy="30299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DCbtr</a:t>
          </a:r>
        </a:p>
      </dsp:txBody>
      <dsp:txXfrm>
        <a:off x="631937" y="1425514"/>
        <a:ext cx="857832" cy="2734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2895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827905" y="535422"/>
          <a:ext cx="826983" cy="339652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FF0000"/>
              </a:solidFill>
            </a:rPr>
            <a:t>ĐTcs</a:t>
          </a:r>
        </a:p>
      </dsp:txBody>
      <dsp:txXfrm>
        <a:off x="3844485" y="552002"/>
        <a:ext cx="793823" cy="306492"/>
      </dsp:txXfrm>
    </dsp:sp>
    <dsp:sp modelId="{585EDA03-E1D1-49E2-ABCC-D095A33C60CB}">
      <dsp:nvSpPr>
        <dsp:cNvPr id="0" name=""/>
        <dsp:cNvSpPr/>
      </dsp:nvSpPr>
      <dsp:spPr>
        <a:xfrm>
          <a:off x="227759" y="543774"/>
          <a:ext cx="739540" cy="308991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242843" y="558858"/>
        <a:ext cx="709372" cy="278823"/>
      </dsp:txXfrm>
    </dsp:sp>
    <dsp:sp modelId="{AA40EDB2-9616-491E-8997-90DC3C7C7F8E}">
      <dsp:nvSpPr>
        <dsp:cNvPr id="0" name=""/>
        <dsp:cNvSpPr/>
      </dsp:nvSpPr>
      <dsp:spPr>
        <a:xfrm>
          <a:off x="1886499" y="2620247"/>
          <a:ext cx="1019253" cy="32994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FFC000"/>
              </a:solidFill>
            </a:rPr>
            <a:t>CQbtr</a:t>
          </a:r>
        </a:p>
      </dsp:txBody>
      <dsp:txXfrm>
        <a:off x="1902606" y="2636354"/>
        <a:ext cx="987039" cy="297732"/>
      </dsp:txXfrm>
    </dsp:sp>
    <dsp:sp modelId="{6AFE05B7-991B-44DA-9843-39E3CC396A11}">
      <dsp:nvSpPr>
        <dsp:cNvPr id="0" name=""/>
        <dsp:cNvSpPr/>
      </dsp:nvSpPr>
      <dsp:spPr>
        <a:xfrm>
          <a:off x="1940176" y="296266"/>
          <a:ext cx="1044644" cy="308603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7030A0"/>
              </a:solidFill>
            </a:rPr>
            <a:t>CQbt</a:t>
          </a:r>
        </a:p>
      </dsp:txBody>
      <dsp:txXfrm>
        <a:off x="1955241" y="311331"/>
        <a:ext cx="1014514" cy="278473"/>
      </dsp:txXfrm>
    </dsp:sp>
    <dsp:sp modelId="{40A06F75-CF71-4FF0-9476-F881F10B4C59}">
      <dsp:nvSpPr>
        <dsp:cNvPr id="0" name=""/>
        <dsp:cNvSpPr/>
      </dsp:nvSpPr>
      <dsp:spPr>
        <a:xfrm>
          <a:off x="3294981" y="1410726"/>
          <a:ext cx="899593" cy="32286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chemeClr val="accent6">
                  <a:lumMod val="75000"/>
                </a:schemeClr>
              </a:solidFill>
            </a:rPr>
            <a:t>ĐTtt</a:t>
          </a:r>
        </a:p>
      </dsp:txBody>
      <dsp:txXfrm>
        <a:off x="3310742" y="1426487"/>
        <a:ext cx="868071" cy="291346"/>
      </dsp:txXfrm>
    </dsp:sp>
    <dsp:sp modelId="{0E6DB8B2-458A-4F73-AF77-E844E8685CD8}">
      <dsp:nvSpPr>
        <dsp:cNvPr id="0" name=""/>
        <dsp:cNvSpPr/>
      </dsp:nvSpPr>
      <dsp:spPr>
        <a:xfrm>
          <a:off x="617146" y="1410723"/>
          <a:ext cx="887414" cy="302996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00B050"/>
              </a:solidFill>
            </a:rPr>
            <a:t>DCbtr</a:t>
          </a:r>
        </a:p>
      </dsp:txBody>
      <dsp:txXfrm>
        <a:off x="631937" y="1425514"/>
        <a:ext cx="857832" cy="2734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DF1B6C-BCD4-42B0-88F5-C5E258B8D2BC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4A179-5995-42C8-A8DD-75973595F132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7078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0A469-B3DD-4230-9436-EE48B5266C9B}" type="slidenum">
              <a:rPr lang="hu-HU" smtClean="0"/>
              <a:pPr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898735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baseline="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4CF1B-70C8-40BB-8183-1B2286461483}" type="slidenum">
              <a:rPr lang="hu-HU" smtClean="0"/>
              <a:pPr/>
              <a:t>22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36326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baseline="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57751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586833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47355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4" name="Google Shape;314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22769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0032B-C540-4B8C-810A-23960B1398D5}" type="slidenum">
              <a:rPr lang="hu-HU" smtClean="0"/>
              <a:pPr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71003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hu-H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786400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hu-H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8535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endParaRPr lang="hu-H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515203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26157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657638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40899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734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79A9B-E3FB-4FD3-A5B2-9BF015E5B4AB}" type="datetimeFigureOut">
              <a:rPr lang="hu-HU" smtClean="0"/>
              <a:pPr/>
              <a:t>2025. 06. 11.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postcommunistregimes.com/hu/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2032000" ty="-444500" sx="35000" sy="3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2">
            <a:extLst>
              <a:ext uri="{FF2B5EF4-FFF2-40B4-BE49-F238E27FC236}">
                <a16:creationId xmlns:a16="http://schemas.microsoft.com/office/drawing/2014/main" id="{9F64A19F-9BB9-97A8-9B17-2B79E5D0C998}"/>
              </a:ext>
            </a:extLst>
          </p:cNvPr>
          <p:cNvSpPr/>
          <p:nvPr/>
        </p:nvSpPr>
        <p:spPr>
          <a:xfrm>
            <a:off x="8388424" y="4371950"/>
            <a:ext cx="647626" cy="662010"/>
          </a:xfrm>
          <a:prstGeom prst="rect">
            <a:avLst/>
          </a:prstGeom>
          <a:solidFill>
            <a:srgbClr val="D1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1D88B1-2A6E-EA51-D740-6BD27C1A2163}"/>
              </a:ext>
            </a:extLst>
          </p:cNvPr>
          <p:cNvSpPr txBox="1"/>
          <p:nvPr/>
        </p:nvSpPr>
        <p:spPr>
          <a:xfrm>
            <a:off x="8526957" y="4266337"/>
            <a:ext cx="37055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5100" b="1" dirty="0">
                <a:solidFill>
                  <a:srgbClr val="EFEA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  <a:endParaRPr lang="en-GB" sz="5100" b="1" dirty="0">
              <a:solidFill>
                <a:srgbClr val="EFEA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Cím 1">
            <a:extLst>
              <a:ext uri="{FF2B5EF4-FFF2-40B4-BE49-F238E27FC236}">
                <a16:creationId xmlns:a16="http://schemas.microsoft.com/office/drawing/2014/main" id="{D7EC5812-B616-B8BA-38E1-473B237BAB44}"/>
              </a:ext>
            </a:extLst>
          </p:cNvPr>
          <p:cNvSpPr txBox="1">
            <a:spLocks/>
          </p:cNvSpPr>
          <p:nvPr/>
        </p:nvSpPr>
        <p:spPr>
          <a:xfrm>
            <a:off x="134917" y="1635646"/>
            <a:ext cx="8928100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GIẢI </a:t>
            </a:r>
            <a:r>
              <a:rPr lang="en-US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PHẪU</a:t>
            </a:r>
            <a:r>
              <a:rPr lang="en-US" b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CÁC </a:t>
            </a:r>
            <a:r>
              <a:rPr lang="en-US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CHẾ ĐỘ HẬU CỘNG SẢN</a:t>
            </a:r>
          </a:p>
          <a:p>
            <a:endParaRPr lang="en-US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Nền</a:t>
            </a:r>
            <a:r>
              <a:rPr lang="en-US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kinh</a:t>
            </a:r>
            <a:r>
              <a:rPr lang="en-US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tế</a:t>
            </a:r>
            <a:r>
              <a:rPr lang="en-US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quan</a:t>
            </a:r>
            <a:r>
              <a:rPr lang="en-US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hệ</a:t>
            </a:r>
            <a:endParaRPr lang="hu-HU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Từ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tham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nhũng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vặt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hàng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ngày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đến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</a:t>
            </a:r>
            <a:r>
              <a:rPr lang="vi-VN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hà nước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rội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phạm</a:t>
            </a:r>
            <a:endParaRPr lang="hu-HU" sz="2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Cím 1">
            <a:extLst>
              <a:ext uri="{FF2B5EF4-FFF2-40B4-BE49-F238E27FC236}">
                <a16:creationId xmlns:a16="http://schemas.microsoft.com/office/drawing/2014/main" id="{32EC7F22-53FC-4B2A-81E6-BFF5F18077DD}"/>
              </a:ext>
            </a:extLst>
          </p:cNvPr>
          <p:cNvSpPr txBox="1">
            <a:spLocks/>
          </p:cNvSpPr>
          <p:nvPr/>
        </p:nvSpPr>
        <p:spPr>
          <a:xfrm>
            <a:off x="107950" y="2571750"/>
            <a:ext cx="8928100" cy="2462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hu-HU" sz="20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sz="2000" b="1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hu-HU" sz="2000" b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</a:t>
            </a:r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://www.postcommunistregimes.com/talks-magyar-hungarian/</a:t>
            </a:r>
          </a:p>
          <a:p>
            <a:endParaRPr lang="hu-HU" sz="20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Magyar Bálint – </a:t>
            </a:r>
            <a:r>
              <a:rPr lang="hu-HU" sz="20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Madlovics</a:t>
            </a:r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Bálint</a:t>
            </a:r>
          </a:p>
          <a:p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CEU Demokrácia Intézet</a:t>
            </a:r>
          </a:p>
          <a:p>
            <a:endParaRPr lang="hu-HU" sz="20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Bibó István Szabadegyetem, 2024. március 25.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83568" y="1064538"/>
            <a:ext cx="7776864" cy="3794447"/>
          </a:xfrm>
          <a:prstGeom prst="rect">
            <a:avLst/>
          </a:prstGeom>
          <a:solidFill>
            <a:srgbClr val="EFEAE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11" name="Diagram 10"/>
          <p:cNvGraphicFramePr/>
          <p:nvPr/>
        </p:nvGraphicFramePr>
        <p:xfrm>
          <a:off x="683568" y="1132571"/>
          <a:ext cx="7704856" cy="3726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559224" y="4835723"/>
            <a:ext cx="25846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u-HU" sz="1400" b="1" dirty="0">
                <a:solidFill>
                  <a:srgbClr val="8D503B"/>
                </a:solidFill>
              </a:rPr>
              <a:t>(N =121,849; nguồn: CRCB 2016)</a:t>
            </a:r>
          </a:p>
        </p:txBody>
      </p:sp>
      <p:sp>
        <p:nvSpPr>
          <p:cNvPr id="5" name="Cím 1"/>
          <p:cNvSpPr>
            <a:spLocks noGrp="1"/>
          </p:cNvSpPr>
          <p:nvPr>
            <p:ph type="title"/>
          </p:nvPr>
        </p:nvSpPr>
        <p:spPr>
          <a:xfrm>
            <a:off x="107950" y="-1"/>
            <a:ext cx="8928100" cy="1203326"/>
          </a:xfrm>
        </p:spPr>
        <p:txBody>
          <a:bodyPr>
            <a:noAutofit/>
          </a:bodyPr>
          <a:lstStyle/>
          <a:p>
            <a:r>
              <a:rPr lang="en-GB" sz="2200" dirty="0" err="1">
                <a:solidFill>
                  <a:srgbClr val="8D503B"/>
                </a:solidFill>
              </a:rPr>
              <a:t>Tỷ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lệ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mua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sắm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công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được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tiến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hành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mà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không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có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thông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báo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trên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tổng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mua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sắm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công</a:t>
            </a:r>
            <a:r>
              <a:rPr lang="en-GB" sz="2200" dirty="0">
                <a:solidFill>
                  <a:srgbClr val="8D503B"/>
                </a:solidFill>
              </a:rPr>
              <a:t> (%) ở Hungary, 2009–2015 </a:t>
            </a:r>
          </a:p>
        </p:txBody>
      </p:sp>
    </p:spTree>
    <p:extLst>
      <p:ext uri="{BB962C8B-B14F-4D97-AF65-F5344CB8AC3E}">
        <p14:creationId xmlns:p14="http://schemas.microsoft.com/office/powerpoint/2010/main" val="14899305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987574"/>
            <a:ext cx="6192688" cy="4032100"/>
          </a:xfrm>
          <a:prstGeom prst="rect">
            <a:avLst/>
          </a:prstGeom>
          <a:solidFill>
            <a:srgbClr val="EFEAE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8" name="Diagram 7"/>
          <p:cNvGraphicFramePr/>
          <p:nvPr/>
        </p:nvGraphicFramePr>
        <p:xfrm>
          <a:off x="119430" y="987574"/>
          <a:ext cx="6612810" cy="3848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Téglalap 14"/>
          <p:cNvSpPr/>
          <p:nvPr/>
        </p:nvSpPr>
        <p:spPr>
          <a:xfrm>
            <a:off x="6536560" y="2067694"/>
            <a:ext cx="25194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 err="1">
                <a:solidFill>
                  <a:srgbClr val="50412B"/>
                </a:solidFill>
              </a:rPr>
              <a:t>Diễn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biến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của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sự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chênh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lệch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bình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phương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trung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bình</a:t>
            </a:r>
            <a:r>
              <a:rPr lang="en-US" b="1" i="1" dirty="0">
                <a:solidFill>
                  <a:srgbClr val="50412B"/>
                </a:solidFill>
              </a:rPr>
              <a:t> (MSE) </a:t>
            </a:r>
            <a:r>
              <a:rPr lang="en-US" b="1" i="1" dirty="0" err="1">
                <a:solidFill>
                  <a:srgbClr val="50412B"/>
                </a:solidFill>
              </a:rPr>
              <a:t>của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các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tỷ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lệ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phầm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trăm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của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chữ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số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đầu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tiên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của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các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giá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mua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sắm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công</a:t>
            </a:r>
            <a:r>
              <a:rPr lang="en-US" b="1" i="1" dirty="0">
                <a:solidFill>
                  <a:srgbClr val="50412B"/>
                </a:solidFill>
              </a:rPr>
              <a:t> Hungary so </a:t>
            </a:r>
            <a:r>
              <a:rPr lang="en-US" b="1" i="1" dirty="0" err="1">
                <a:solidFill>
                  <a:srgbClr val="50412B"/>
                </a:solidFill>
              </a:rPr>
              <a:t>với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giá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trị</a:t>
            </a:r>
            <a:r>
              <a:rPr lang="en-US" b="1" i="1" dirty="0">
                <a:solidFill>
                  <a:srgbClr val="50412B"/>
                </a:solidFill>
              </a:rPr>
              <a:t> do </a:t>
            </a:r>
            <a:r>
              <a:rPr lang="en-US" b="1" i="1" dirty="0" err="1">
                <a:solidFill>
                  <a:srgbClr val="50412B"/>
                </a:solidFill>
              </a:rPr>
              <a:t>quy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luật</a:t>
            </a:r>
            <a:r>
              <a:rPr lang="hu-HU" b="1" i="1" dirty="0">
                <a:solidFill>
                  <a:srgbClr val="50412B"/>
                </a:solidFill>
              </a:rPr>
              <a:t> Benford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tiên</a:t>
            </a:r>
            <a:r>
              <a:rPr lang="en-US" b="1" i="1" dirty="0">
                <a:solidFill>
                  <a:srgbClr val="50412B"/>
                </a:solidFill>
              </a:rPr>
              <a:t> </a:t>
            </a:r>
            <a:r>
              <a:rPr lang="en-US" b="1" i="1" dirty="0" err="1">
                <a:solidFill>
                  <a:srgbClr val="50412B"/>
                </a:solidFill>
              </a:rPr>
              <a:t>đoán</a:t>
            </a:r>
            <a:r>
              <a:rPr lang="hu-HU" b="1" i="1" dirty="0">
                <a:solidFill>
                  <a:srgbClr val="50412B"/>
                </a:solidFill>
              </a:rPr>
              <a:t>.</a:t>
            </a:r>
            <a:endParaRPr lang="hu-HU" b="1" dirty="0">
              <a:solidFill>
                <a:srgbClr val="50412B"/>
              </a:solidFill>
            </a:endParaRPr>
          </a:p>
        </p:txBody>
      </p:sp>
      <p:sp>
        <p:nvSpPr>
          <p:cNvPr id="17" name="Téglalap 16"/>
          <p:cNvSpPr/>
          <p:nvPr/>
        </p:nvSpPr>
        <p:spPr>
          <a:xfrm>
            <a:off x="6444208" y="4835723"/>
            <a:ext cx="26970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1400" b="1" dirty="0">
                <a:solidFill>
                  <a:srgbClr val="8D503B"/>
                </a:solidFill>
              </a:rPr>
              <a:t>(N = 123,224; nguồn: CRCB 2016)</a:t>
            </a:r>
          </a:p>
        </p:txBody>
      </p:sp>
      <p:sp>
        <p:nvSpPr>
          <p:cNvPr id="6" name="Cím 1"/>
          <p:cNvSpPr>
            <a:spLocks noGrp="1"/>
          </p:cNvSpPr>
          <p:nvPr>
            <p:ph type="title"/>
          </p:nvPr>
        </p:nvSpPr>
        <p:spPr>
          <a:xfrm>
            <a:off x="107950" y="-1"/>
            <a:ext cx="8928100" cy="1203325"/>
          </a:xfrm>
        </p:spPr>
        <p:txBody>
          <a:bodyPr>
            <a:noAutofit/>
          </a:bodyPr>
          <a:lstStyle/>
          <a:p>
            <a:r>
              <a:rPr lang="en-GB" sz="2200" dirty="0" err="1">
                <a:solidFill>
                  <a:srgbClr val="8D503B"/>
                </a:solidFill>
              </a:rPr>
              <a:t>Sự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bóp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méo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giá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trong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mua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sắm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công</a:t>
            </a:r>
            <a:r>
              <a:rPr lang="en-GB" sz="2200" dirty="0">
                <a:solidFill>
                  <a:srgbClr val="8D503B"/>
                </a:solidFill>
              </a:rPr>
              <a:t> Hungary, 2009–2015</a:t>
            </a:r>
          </a:p>
        </p:txBody>
      </p:sp>
    </p:spTree>
    <p:extLst>
      <p:ext uri="{BB962C8B-B14F-4D97-AF65-F5344CB8AC3E}">
        <p14:creationId xmlns:p14="http://schemas.microsoft.com/office/powerpoint/2010/main" val="4039778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707904" y="123478"/>
            <a:ext cx="5328146" cy="4896197"/>
          </a:xfrm>
          <a:prstGeom prst="rect">
            <a:avLst/>
          </a:prstGeom>
          <a:solidFill>
            <a:srgbClr val="EFEAE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0"/>
            <a:ext cx="3600400" cy="2067694"/>
          </a:xfrm>
        </p:spPr>
        <p:txBody>
          <a:bodyPr>
            <a:noAutofit/>
          </a:bodyPr>
          <a:lstStyle/>
          <a:p>
            <a:pPr algn="l"/>
            <a:r>
              <a:rPr lang="en-US" sz="2200" dirty="0" err="1">
                <a:solidFill>
                  <a:srgbClr val="8D503B"/>
                </a:solidFill>
              </a:rPr>
              <a:t>Sự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thay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đổi</a:t>
            </a:r>
            <a:r>
              <a:rPr lang="en-US" sz="2200" dirty="0">
                <a:solidFill>
                  <a:srgbClr val="8D503B"/>
                </a:solidFill>
              </a:rPr>
              <a:t> odds </a:t>
            </a:r>
            <a:r>
              <a:rPr lang="en-US" sz="2200" dirty="0" err="1">
                <a:solidFill>
                  <a:srgbClr val="8D503B"/>
                </a:solidFill>
              </a:rPr>
              <a:t>của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các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doanh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nghiệp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xây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dựng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chính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tham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gia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thầu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hu-HU" sz="2200" dirty="0">
                <a:solidFill>
                  <a:srgbClr val="8D503B"/>
                </a:solidFill>
              </a:rPr>
              <a:t>mua sắm công</a:t>
            </a:r>
            <a:r>
              <a:rPr lang="en-US" sz="2200" dirty="0">
                <a:solidFill>
                  <a:srgbClr val="8D503B"/>
                </a:solidFill>
              </a:rPr>
              <a:t> ở Hungary</a:t>
            </a:r>
            <a:r>
              <a:rPr lang="hu-HU" sz="2200" dirty="0">
                <a:solidFill>
                  <a:srgbClr val="8D503B"/>
                </a:solidFill>
              </a:rPr>
              <a:t>, 2011-2018</a:t>
            </a:r>
          </a:p>
        </p:txBody>
      </p:sp>
      <p:graphicFrame>
        <p:nvGraphicFramePr>
          <p:cNvPr id="6" name="Tartalom helye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7285262"/>
              </p:ext>
            </p:extLst>
          </p:nvPr>
        </p:nvGraphicFramePr>
        <p:xfrm>
          <a:off x="3635896" y="76443"/>
          <a:ext cx="5328146" cy="4896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Szövegdoboz 7"/>
          <p:cNvSpPr txBox="1"/>
          <p:nvPr/>
        </p:nvSpPr>
        <p:spPr>
          <a:xfrm>
            <a:off x="107504" y="2430636"/>
            <a:ext cx="35999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CD5F50"/>
                </a:solidFill>
              </a:rPr>
              <a:t>odds</a:t>
            </a:r>
            <a:r>
              <a:rPr lang="en-US" sz="1600" b="1" dirty="0">
                <a:solidFill>
                  <a:srgbClr val="50412B"/>
                </a:solidFill>
              </a:rPr>
              <a:t> = </a:t>
            </a:r>
            <a:r>
              <a:rPr lang="en-US" sz="1600" b="1" dirty="0" err="1">
                <a:solidFill>
                  <a:srgbClr val="50412B"/>
                </a:solidFill>
              </a:rPr>
              <a:t>tỷ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lệ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số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bỏ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thầu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thắng</a:t>
            </a:r>
            <a:r>
              <a:rPr lang="en-US" sz="1600" b="1" dirty="0">
                <a:solidFill>
                  <a:srgbClr val="50412B"/>
                </a:solidFill>
              </a:rPr>
              <a:t>/</a:t>
            </a:r>
            <a:r>
              <a:rPr lang="en-US" sz="1600" b="1" dirty="0" err="1">
                <a:solidFill>
                  <a:srgbClr val="50412B"/>
                </a:solidFill>
              </a:rPr>
              <a:t>số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bỏ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thầu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thua</a:t>
            </a:r>
            <a:endParaRPr lang="hu-HU" sz="1600" b="1" dirty="0">
              <a:solidFill>
                <a:srgbClr val="50412B"/>
              </a:solidFill>
            </a:endParaRPr>
          </a:p>
          <a:p>
            <a:endParaRPr lang="hu-HU" sz="1600" b="1" dirty="0">
              <a:solidFill>
                <a:srgbClr val="50412B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50412B"/>
                </a:solidFill>
              </a:rPr>
              <a:t>“</a:t>
            </a:r>
            <a:r>
              <a:rPr lang="en-US" sz="1600" b="1" dirty="0" err="1">
                <a:solidFill>
                  <a:srgbClr val="50412B"/>
                </a:solidFill>
              </a:rPr>
              <a:t>sự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chắc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chắn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hu-HU" sz="1600" b="1" dirty="0">
                <a:solidFill>
                  <a:srgbClr val="50412B"/>
                </a:solidFill>
              </a:rPr>
              <a:t>tham nhũng”</a:t>
            </a:r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id="{BB5F0D47-A215-56C8-5FDA-67B54AF9E70D}"/>
              </a:ext>
            </a:extLst>
          </p:cNvPr>
          <p:cNvSpPr/>
          <p:nvPr/>
        </p:nvSpPr>
        <p:spPr>
          <a:xfrm>
            <a:off x="35496" y="4784253"/>
            <a:ext cx="26970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1400" b="1" dirty="0">
                <a:solidFill>
                  <a:srgbClr val="8D503B"/>
                </a:solidFill>
              </a:rPr>
              <a:t>(nguồn: CRCB)</a:t>
            </a:r>
          </a:p>
        </p:txBody>
      </p:sp>
    </p:spTree>
    <p:extLst>
      <p:ext uri="{BB962C8B-B14F-4D97-AF65-F5344CB8AC3E}">
        <p14:creationId xmlns:p14="http://schemas.microsoft.com/office/powerpoint/2010/main" val="1498259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923678"/>
            <a:ext cx="8928100" cy="699542"/>
          </a:xfrm>
        </p:spPr>
        <p:txBody>
          <a:bodyPr>
            <a:noAutofit/>
          </a:bodyPr>
          <a:lstStyle/>
          <a:p>
            <a:r>
              <a:rPr lang="en-US" sz="4000" dirty="0" err="1">
                <a:solidFill>
                  <a:srgbClr val="8D503B"/>
                </a:solidFill>
              </a:rPr>
              <a:t>Cướp</a:t>
            </a:r>
            <a:r>
              <a:rPr lang="en-US" sz="4000" dirty="0">
                <a:solidFill>
                  <a:srgbClr val="8D503B"/>
                </a:solidFill>
              </a:rPr>
              <a:t> </a:t>
            </a:r>
            <a:r>
              <a:rPr lang="en-US" sz="4000" dirty="0" err="1">
                <a:solidFill>
                  <a:srgbClr val="8D503B"/>
                </a:solidFill>
              </a:rPr>
              <a:t>doanh</a:t>
            </a:r>
            <a:r>
              <a:rPr lang="en-US" sz="4000" dirty="0">
                <a:solidFill>
                  <a:srgbClr val="8D503B"/>
                </a:solidFill>
              </a:rPr>
              <a:t> </a:t>
            </a:r>
            <a:r>
              <a:rPr lang="en-US" sz="4000" dirty="0" err="1">
                <a:solidFill>
                  <a:srgbClr val="8D503B"/>
                </a:solidFill>
              </a:rPr>
              <a:t>nghiệp</a:t>
            </a:r>
            <a:r>
              <a:rPr lang="en-US" sz="4000" dirty="0">
                <a:solidFill>
                  <a:srgbClr val="8D503B"/>
                </a:solidFill>
              </a:rPr>
              <a:t> </a:t>
            </a:r>
            <a:r>
              <a:rPr lang="en-US" sz="4000" dirty="0" err="1">
                <a:solidFill>
                  <a:srgbClr val="8D503B"/>
                </a:solidFill>
              </a:rPr>
              <a:t>đơn</a:t>
            </a:r>
            <a:r>
              <a:rPr lang="en-US" sz="4000" dirty="0">
                <a:solidFill>
                  <a:srgbClr val="8D503B"/>
                </a:solidFill>
              </a:rPr>
              <a:t> </a:t>
            </a:r>
            <a:r>
              <a:rPr lang="en-US" sz="4000" dirty="0" err="1">
                <a:solidFill>
                  <a:srgbClr val="8D503B"/>
                </a:solidFill>
              </a:rPr>
              <a:t>lẻ</a:t>
            </a:r>
            <a:endParaRPr lang="hu-HU" sz="40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50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834252"/>
              </p:ext>
            </p:extLst>
          </p:nvPr>
        </p:nvGraphicFramePr>
        <p:xfrm>
          <a:off x="323529" y="555527"/>
          <a:ext cx="8352927" cy="5042324"/>
        </p:xfrm>
        <a:graphic>
          <a:graphicData uri="http://schemas.openxmlformats.org/drawingml/2006/table">
            <a:tbl>
              <a:tblPr/>
              <a:tblGrid>
                <a:gridCol w="1188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3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11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49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34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0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8432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Sức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mạnh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nhà nước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Tính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hợp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pháp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sự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ướp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doanh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nghiệp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Người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khởi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xướng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người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thụ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hưởng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sự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cướp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công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ty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3824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Nhà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bảo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trợ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chóp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bu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thế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giới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thượng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lưu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tổ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chức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trên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đỉnh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quyền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lực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công</a:t>
                      </a:r>
                      <a:r>
                        <a:rPr lang="hu-HU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Quyền</a:t>
                      </a:r>
                      <a:r>
                        <a:rPr lang="en-US" sz="1200" b="1" i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lực</a:t>
                      </a:r>
                      <a:r>
                        <a:rPr lang="en-US" sz="1200" b="1" i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công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mức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dưới</a:t>
                      </a:r>
                      <a:r>
                        <a:rPr lang="hu-HU" sz="1200" b="1" i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trung</a:t>
                      </a:r>
                      <a:r>
                        <a:rPr lang="hu-HU" sz="1200" b="1" i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và </a:t>
                      </a:r>
                      <a:r>
                        <a:rPr lang="en-US" sz="1200" b="1" i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m</a:t>
                      </a:r>
                      <a:r>
                        <a:rPr lang="hu-HU" sz="1200" b="1" i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ức trên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nhà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kinh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doanh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kình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địch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hay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nhà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tài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phiệt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Thế</a:t>
                      </a:r>
                      <a:r>
                        <a:rPr lang="en-US" sz="1200" b="1" i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giới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ngầm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có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tổ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chức</a:t>
                      </a:r>
                      <a:r>
                        <a:rPr lang="en-US" sz="1200" b="1" i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: </a:t>
                      </a: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nhóm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tội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phạm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340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nhà nước mạnh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nhà nước yếu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Sự</a:t>
                      </a:r>
                      <a:r>
                        <a:rPr lang="en-US" sz="12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cướp</a:t>
                      </a:r>
                      <a:r>
                        <a:rPr lang="en-US" sz="12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được</a:t>
                      </a:r>
                      <a:r>
                        <a:rPr lang="en-US" sz="12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hợp</a:t>
                      </a:r>
                      <a:r>
                        <a:rPr lang="en-US" sz="12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pháp</a:t>
                      </a:r>
                      <a:r>
                        <a:rPr lang="en-US" sz="12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hóa</a:t>
                      </a:r>
                      <a:endParaRPr lang="hu-HU" sz="1200" b="1" dirty="0">
                        <a:solidFill>
                          <a:srgbClr val="CD5F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XXXXXXXXXXXX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XXXXXXXXXXXXXXXXXXXXXXXXXXX</a:t>
                      </a: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XXXXXXXXXXXXXXXXX</a:t>
                      </a: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6820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en-US" sz="1200" b="1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ự</a:t>
                      </a:r>
                      <a:r>
                        <a:rPr lang="en-US" sz="12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cướp</a:t>
                      </a:r>
                      <a:r>
                        <a:rPr lang="en-US" sz="12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xám</a:t>
                      </a:r>
                      <a:endParaRPr lang="hu-HU" sz="1200" b="1" dirty="0">
                        <a:solidFill>
                          <a:srgbClr val="CD5F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</a:t>
                      </a: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XXXXXXXXXXXX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</a:t>
                      </a: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XXXXXXXXXXXX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XXXXXXXXXXXX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</a:t>
                      </a: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XXXXXXXXXXXXXXX</a:t>
                      </a:r>
                      <a:endParaRPr lang="en-US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5779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Sự</a:t>
                      </a:r>
                      <a:r>
                        <a:rPr lang="en-US" sz="12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cướp</a:t>
                      </a:r>
                      <a:r>
                        <a:rPr lang="en-US" sz="12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bằng</a:t>
                      </a:r>
                      <a:r>
                        <a:rPr lang="en-US" sz="12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vũ</a:t>
                      </a:r>
                      <a:r>
                        <a:rPr lang="en-US" sz="12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Times New Roman"/>
                        </a:rPr>
                        <a:t>lực</a:t>
                      </a:r>
                      <a:endParaRPr lang="hu-HU" sz="1200" b="1" dirty="0">
                        <a:solidFill>
                          <a:srgbClr val="CD5F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XXXXXXXXXXXX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</a:t>
                      </a: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XXXXXXXXXX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XXXXX</a:t>
                      </a:r>
                    </a:p>
                  </a:txBody>
                  <a:tcPr marL="51632" marR="51632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7033">
                <a:tc rowSpan="4"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Khung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cảnh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và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tính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chất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thể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chế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sự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cướp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công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ty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200" b="1" i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nhà nước tội phạm</a:t>
                      </a:r>
                      <a:endParaRPr lang="hu-HU" sz="1200" b="1" i="0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nhà nước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tham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nhũng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bị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bắt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giữ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200" b="1" i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nhà nước</a:t>
                      </a:r>
                      <a:r>
                        <a:rPr lang="en-US" sz="1200" b="1" i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thất</a:t>
                      </a:r>
                      <a:r>
                        <a:rPr lang="en-US" sz="1200" b="1" i="0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0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bại</a:t>
                      </a:r>
                      <a:endParaRPr lang="hu-HU" sz="1200" b="1" i="0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9530">
                <a:tc gridSpan="2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Mạng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lưới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quyền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lực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một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kim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tự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tháp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M</a:t>
                      </a: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ạng lưới quyền lực nhiều kim tự tháp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4765">
                <a:tc gridSpan="2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Bị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độc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quyền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hóa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Tài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phiệt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Cạnh tranh</a:t>
                      </a: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4451">
                <a:tc gridSpan="2"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Sự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bắt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giữ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nhà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tài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phiệt</a:t>
                      </a:r>
                      <a:endParaRPr lang="hu-HU" sz="14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vi-VN" sz="14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ự bắt giữ </a:t>
                      </a: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4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vi-VN" sz="14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nhà nước</a:t>
                      </a:r>
                      <a:endParaRPr lang="hu-HU" sz="14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n.a</a:t>
                      </a:r>
                      <a:r>
                        <a:rPr lang="en-US" sz="14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hu-HU" sz="1400" b="1" dirty="0">
                        <a:solidFill>
                          <a:srgbClr val="50412B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107949" y="-92546"/>
            <a:ext cx="8928101" cy="60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Các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loại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và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các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đặc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trưng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chính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của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sự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cướp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doanh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nghiệp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được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tiến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hành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trong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các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chế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độ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hậu-cộng</a:t>
            </a:r>
            <a:r>
              <a:rPr lang="en-US" b="1" dirty="0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8D503B"/>
                </a:solidFill>
                <a:latin typeface="+mj-lt"/>
                <a:ea typeface="Calibri" pitchFamily="34" charset="0"/>
                <a:cs typeface="Times New Roman" pitchFamily="18" charset="0"/>
              </a:rPr>
              <a:t>sản</a:t>
            </a:r>
            <a:endParaRPr kumimoji="0" lang="en-US" b="0" u="none" strike="noStrike" cap="none" normalizeH="0" baseline="0" dirty="0">
              <a:ln>
                <a:noFill/>
              </a:ln>
              <a:solidFill>
                <a:srgbClr val="8D503B"/>
              </a:solidFill>
              <a:effectLst/>
              <a:latin typeface="+mj-lt"/>
              <a:cs typeface="Arial" pitchFamily="34" charset="0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FF2F9EB-D77C-7895-C6F1-BB86E7917BA1}"/>
              </a:ext>
            </a:extLst>
          </p:cNvPr>
          <p:cNvCxnSpPr>
            <a:cxnSpLocks/>
          </p:cNvCxnSpPr>
          <p:nvPr/>
        </p:nvCxnSpPr>
        <p:spPr>
          <a:xfrm>
            <a:off x="827584" y="2499742"/>
            <a:ext cx="0" cy="936104"/>
          </a:xfrm>
          <a:prstGeom prst="straightConnector1">
            <a:avLst/>
          </a:prstGeom>
          <a:ln w="38100">
            <a:solidFill>
              <a:srgbClr val="50412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76468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87426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rgbClr val="8D503B"/>
                </a:solidFill>
              </a:rPr>
              <a:t>Sự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săn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mồi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hu-HU" sz="2800" dirty="0">
                <a:solidFill>
                  <a:srgbClr val="8D503B"/>
                </a:solidFill>
              </a:rPr>
              <a:t>và </a:t>
            </a:r>
            <a:r>
              <a:rPr lang="en-US" sz="2800" dirty="0" err="1">
                <a:solidFill>
                  <a:srgbClr val="8D503B"/>
                </a:solidFill>
              </a:rPr>
              <a:t>động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lực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kinh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tế</a:t>
            </a:r>
            <a:r>
              <a:rPr lang="hu-HU" sz="2800" dirty="0">
                <a:solidFill>
                  <a:srgbClr val="8D503B"/>
                </a:solidFill>
              </a:rPr>
              <a:t>: </a:t>
            </a:r>
            <a:r>
              <a:rPr lang="en-US" sz="2800" dirty="0" err="1">
                <a:solidFill>
                  <a:srgbClr val="8D503B"/>
                </a:solidFill>
              </a:rPr>
              <a:t>giá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trị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hu-HU" sz="2800" dirty="0">
                <a:solidFill>
                  <a:srgbClr val="8D503B"/>
                </a:solidFill>
              </a:rPr>
              <a:t>b</a:t>
            </a:r>
            <a:r>
              <a:rPr lang="en-US" sz="2800" dirty="0" err="1">
                <a:solidFill>
                  <a:srgbClr val="8D503B"/>
                </a:solidFill>
              </a:rPr>
              <a:t>ám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sát</a:t>
            </a:r>
            <a:r>
              <a:rPr lang="hu-HU" sz="2800" dirty="0">
                <a:solidFill>
                  <a:srgbClr val="8D503B"/>
                </a:solidFill>
              </a:rPr>
              <a:t>, </a:t>
            </a:r>
            <a:r>
              <a:rPr lang="en-US" sz="2800" dirty="0" err="1">
                <a:solidFill>
                  <a:srgbClr val="8D503B"/>
                </a:solidFill>
              </a:rPr>
              <a:t>săn</a:t>
            </a:r>
            <a:r>
              <a:rPr lang="hu-HU" sz="2800" dirty="0">
                <a:solidFill>
                  <a:srgbClr val="8D503B"/>
                </a:solidFill>
              </a:rPr>
              <a:t> và </a:t>
            </a:r>
            <a:r>
              <a:rPr lang="en-US" sz="2800" dirty="0">
                <a:solidFill>
                  <a:srgbClr val="8D503B"/>
                </a:solidFill>
              </a:rPr>
              <a:t>con </a:t>
            </a:r>
            <a:r>
              <a:rPr lang="en-US" sz="2800" dirty="0" err="1">
                <a:solidFill>
                  <a:srgbClr val="8D503B"/>
                </a:solidFill>
              </a:rPr>
              <a:t>mồi</a:t>
            </a:r>
            <a:endParaRPr lang="hu-HU" sz="2800" dirty="0">
              <a:solidFill>
                <a:srgbClr val="8D503B"/>
              </a:solidFill>
            </a:endParaRPr>
          </a:p>
        </p:txBody>
      </p:sp>
      <p:grpSp>
        <p:nvGrpSpPr>
          <p:cNvPr id="5" name="Csoportba foglalás 4"/>
          <p:cNvGrpSpPr/>
          <p:nvPr/>
        </p:nvGrpSpPr>
        <p:grpSpPr>
          <a:xfrm>
            <a:off x="503547" y="1203598"/>
            <a:ext cx="8136905" cy="3761438"/>
            <a:chOff x="124429" y="90025"/>
            <a:chExt cx="5834969" cy="2312728"/>
          </a:xfrm>
        </p:grpSpPr>
        <p:sp>
          <p:nvSpPr>
            <p:cNvPr id="9" name="Szövegdoboz 2"/>
            <p:cNvSpPr txBox="1">
              <a:spLocks noChangeArrowheads="1"/>
            </p:cNvSpPr>
            <p:nvPr/>
          </p:nvSpPr>
          <p:spPr bwMode="auto">
            <a:xfrm>
              <a:off x="3881432" y="2071083"/>
              <a:ext cx="1250598" cy="2510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hu-HU" sz="140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Giai đoạn tiêu thụ</a:t>
              </a:r>
              <a:endParaRPr lang="hu-HU" sz="28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" name="Szövegdoboz 2"/>
            <p:cNvSpPr txBox="1">
              <a:spLocks noChangeArrowheads="1"/>
            </p:cNvSpPr>
            <p:nvPr/>
          </p:nvSpPr>
          <p:spPr bwMode="auto">
            <a:xfrm>
              <a:off x="271859" y="1406671"/>
              <a:ext cx="1479134" cy="287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400" b="1" kern="12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</a:t>
              </a:r>
              <a:r>
                <a:rPr lang="en-US" sz="1400" b="1" baseline="-25000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không</a:t>
              </a:r>
              <a:r>
                <a:rPr lang="en-US" sz="14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baseline="-25000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có</a:t>
              </a:r>
              <a:r>
                <a:rPr lang="en-US" sz="1400" b="1" baseline="-25000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baseline="-25000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sự</a:t>
              </a:r>
              <a:r>
                <a:rPr lang="en-US" sz="14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baseline="-25000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quấy</a:t>
              </a:r>
              <a:r>
                <a:rPr lang="en-US" sz="1400" b="1" baseline="-25000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baseline="-25000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nhiễu</a:t>
              </a:r>
              <a:r>
                <a:rPr lang="en-US" sz="1400" b="1" baseline="-25000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n</a:t>
              </a:r>
              <a:r>
                <a:rPr lang="vi-VN" sz="1400" b="1" baseline="-25000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hà nước</a:t>
              </a:r>
              <a:endParaRPr lang="hu-HU" sz="24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" name="Szövegdoboz 2"/>
            <p:cNvSpPr txBox="1">
              <a:spLocks noChangeArrowheads="1"/>
            </p:cNvSpPr>
            <p:nvPr/>
          </p:nvSpPr>
          <p:spPr bwMode="auto">
            <a:xfrm>
              <a:off x="4126288" y="931236"/>
              <a:ext cx="1265104" cy="3106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40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</a:t>
              </a:r>
              <a:r>
                <a:rPr lang="hu-HU" sz="1400" b="1" baseline="-25000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quan hệ</a:t>
              </a:r>
              <a:r>
                <a:rPr lang="en-US" sz="140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= V</a:t>
              </a:r>
              <a:r>
                <a:rPr lang="hu-HU" sz="1400" b="1" baseline="-25000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con mồi</a:t>
              </a:r>
              <a:r>
                <a:rPr lang="en-US" sz="140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hu-HU" sz="24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3" name="Szövegdoboz 2"/>
            <p:cNvSpPr txBox="1">
              <a:spLocks noChangeArrowheads="1"/>
            </p:cNvSpPr>
            <p:nvPr/>
          </p:nvSpPr>
          <p:spPr bwMode="auto">
            <a:xfrm>
              <a:off x="2680455" y="931236"/>
              <a:ext cx="1335983" cy="229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400" b="1" kern="12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</a:t>
              </a:r>
              <a:r>
                <a:rPr lang="en-US" sz="1400" b="1" kern="1200" baseline="-250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với</a:t>
              </a:r>
              <a:r>
                <a:rPr lang="en-US" sz="1400" b="1" kern="1200" baseline="-250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200" baseline="-250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sự</a:t>
              </a:r>
              <a:r>
                <a:rPr lang="en-US" sz="1400" b="1" kern="1200" baseline="-250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200" baseline="-250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kỳ</a:t>
              </a:r>
              <a:r>
                <a:rPr lang="en-US" sz="1400" b="1" kern="1200" baseline="-250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400" b="1" kern="1200" baseline="-250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vọng</a:t>
              </a:r>
              <a:r>
                <a:rPr lang="en-US" sz="1400" b="1" kern="1200" baseline="-250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hu-HU" sz="1400" b="1" baseline="-25000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tham nhũng</a:t>
              </a:r>
              <a:endParaRPr lang="hu-HU" sz="24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4" name="Bal oldali kapcsos zárójel 13"/>
            <p:cNvSpPr/>
            <p:nvPr/>
          </p:nvSpPr>
          <p:spPr>
            <a:xfrm>
              <a:off x="2476985" y="1115837"/>
              <a:ext cx="304801" cy="485633"/>
            </a:xfrm>
            <a:prstGeom prst="leftBrace">
              <a:avLst>
                <a:gd name="adj1" fmla="val 46456"/>
                <a:gd name="adj2" fmla="val 50000"/>
              </a:avLst>
            </a:prstGeom>
            <a:ln w="25400">
              <a:solidFill>
                <a:srgbClr val="CD5F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hu-HU" sz="3600"/>
            </a:p>
          </p:txBody>
        </p:sp>
        <p:sp>
          <p:nvSpPr>
            <p:cNvPr id="15" name="Szövegdoboz 2"/>
            <p:cNvSpPr txBox="1">
              <a:spLocks noChangeArrowheads="1"/>
            </p:cNvSpPr>
            <p:nvPr/>
          </p:nvSpPr>
          <p:spPr bwMode="auto">
            <a:xfrm>
              <a:off x="1639472" y="1068417"/>
              <a:ext cx="841983" cy="533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>
              <a:noAutofit/>
            </a:bodyPr>
            <a:lstStyle/>
            <a:p>
              <a:pPr>
                <a:spcAft>
                  <a:spcPts val="1000"/>
                </a:spcAft>
              </a:pP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Phụ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thuộc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vào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biên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độ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độc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đoán</a:t>
              </a:r>
              <a:endParaRPr lang="hu-HU" sz="24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" name="Bal oldali kapcsos zárójel 15"/>
            <p:cNvSpPr/>
            <p:nvPr/>
          </p:nvSpPr>
          <p:spPr>
            <a:xfrm>
              <a:off x="2481505" y="1601187"/>
              <a:ext cx="304801" cy="366788"/>
            </a:xfrm>
            <a:prstGeom prst="leftBrace">
              <a:avLst>
                <a:gd name="adj1" fmla="val 35087"/>
                <a:gd name="adj2" fmla="val 50000"/>
              </a:avLst>
            </a:prstGeom>
            <a:ln w="25400">
              <a:solidFill>
                <a:srgbClr val="CD5F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hu-HU" sz="3600"/>
            </a:p>
          </p:txBody>
        </p:sp>
        <p:sp>
          <p:nvSpPr>
            <p:cNvPr id="17" name="Szövegdoboz 2"/>
            <p:cNvSpPr txBox="1">
              <a:spLocks noChangeArrowheads="1"/>
            </p:cNvSpPr>
            <p:nvPr/>
          </p:nvSpPr>
          <p:spPr bwMode="auto">
            <a:xfrm>
              <a:off x="1645187" y="1601187"/>
              <a:ext cx="831670" cy="447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ctr" anchorCtr="0">
              <a:noAutofit/>
            </a:bodyPr>
            <a:lstStyle/>
            <a:p>
              <a:pPr>
                <a:spcAft>
                  <a:spcPts val="1000"/>
                </a:spcAft>
              </a:pP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Phụ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thuộc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vào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biên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độ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dễ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bị</a:t>
              </a:r>
              <a:r>
                <a:rPr lang="en-US" sz="1200" b="1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thương</a:t>
              </a:r>
              <a:endParaRPr lang="hu-HU" sz="24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8" name="Egyenes összekötő 17"/>
            <p:cNvCxnSpPr/>
            <p:nvPr/>
          </p:nvCxnSpPr>
          <p:spPr>
            <a:xfrm>
              <a:off x="3332288" y="2002902"/>
              <a:ext cx="0" cy="150188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Egyenes összekötő 18"/>
            <p:cNvCxnSpPr>
              <a:cxnSpLocks/>
            </p:cNvCxnSpPr>
            <p:nvPr/>
          </p:nvCxnSpPr>
          <p:spPr>
            <a:xfrm>
              <a:off x="2775944" y="1968822"/>
              <a:ext cx="570974" cy="0"/>
            </a:xfrm>
            <a:prstGeom prst="line">
              <a:avLst/>
            </a:prstGeom>
            <a:ln w="12700">
              <a:solidFill>
                <a:srgbClr val="504131"/>
              </a:solidFill>
              <a:prstDash val="dash"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Csoportba foglalás 19"/>
            <p:cNvGrpSpPr/>
            <p:nvPr/>
          </p:nvGrpSpPr>
          <p:grpSpPr>
            <a:xfrm>
              <a:off x="124429" y="90025"/>
              <a:ext cx="5834969" cy="2312728"/>
              <a:chOff x="124429" y="90025"/>
              <a:chExt cx="5834969" cy="2312728"/>
            </a:xfrm>
          </p:grpSpPr>
          <p:grpSp>
            <p:nvGrpSpPr>
              <p:cNvPr id="22" name="Csoportba foglalás 21"/>
              <p:cNvGrpSpPr/>
              <p:nvPr/>
            </p:nvGrpSpPr>
            <p:grpSpPr>
              <a:xfrm>
                <a:off x="124429" y="90025"/>
                <a:ext cx="5834969" cy="2312728"/>
                <a:chOff x="124429" y="90025"/>
                <a:chExt cx="5834969" cy="2312728"/>
              </a:xfrm>
            </p:grpSpPr>
            <p:grpSp>
              <p:nvGrpSpPr>
                <p:cNvPr id="27" name="Csoportba foglalás 26"/>
                <p:cNvGrpSpPr>
                  <a:grpSpLocks/>
                </p:cNvGrpSpPr>
                <p:nvPr/>
              </p:nvGrpSpPr>
              <p:grpSpPr>
                <a:xfrm>
                  <a:off x="124429" y="90025"/>
                  <a:ext cx="5834969" cy="2312728"/>
                  <a:chOff x="58273" y="198013"/>
                  <a:chExt cx="2732635" cy="2312728"/>
                </a:xfrm>
              </p:grpSpPr>
              <p:cxnSp>
                <p:nvCxnSpPr>
                  <p:cNvPr id="30" name="Egyenes összekötő 29"/>
                  <p:cNvCxnSpPr>
                    <a:cxnSpLocks/>
                  </p:cNvCxnSpPr>
                  <p:nvPr/>
                </p:nvCxnSpPr>
                <p:spPr>
                  <a:xfrm>
                    <a:off x="485775" y="1709653"/>
                    <a:ext cx="819150" cy="0"/>
                  </a:xfrm>
                  <a:prstGeom prst="line">
                    <a:avLst/>
                  </a:prstGeom>
                  <a:ln w="15875">
                    <a:solidFill>
                      <a:srgbClr val="4D7C8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Egyenes összekötő 30"/>
                  <p:cNvCxnSpPr>
                    <a:cxnSpLocks/>
                  </p:cNvCxnSpPr>
                  <p:nvPr/>
                </p:nvCxnSpPr>
                <p:spPr>
                  <a:xfrm>
                    <a:off x="1304925" y="1709653"/>
                    <a:ext cx="259080" cy="371475"/>
                  </a:xfrm>
                  <a:prstGeom prst="line">
                    <a:avLst/>
                  </a:prstGeom>
                  <a:ln w="12700">
                    <a:solidFill>
                      <a:srgbClr val="4D7C8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32" name="Csoportba foglalás 31"/>
                  <p:cNvGrpSpPr/>
                  <p:nvPr/>
                </p:nvGrpSpPr>
                <p:grpSpPr>
                  <a:xfrm>
                    <a:off x="58273" y="198013"/>
                    <a:ext cx="2732635" cy="2312728"/>
                    <a:chOff x="58273" y="198013"/>
                    <a:chExt cx="2732635" cy="2312728"/>
                  </a:xfrm>
                </p:grpSpPr>
                <p:cxnSp>
                  <p:nvCxnSpPr>
                    <p:cNvPr id="33" name="Egyenes összekötő 32"/>
                    <p:cNvCxnSpPr>
                      <a:cxnSpLocks/>
                    </p:cNvCxnSpPr>
                    <p:nvPr/>
                  </p:nvCxnSpPr>
                  <p:spPr>
                    <a:xfrm>
                      <a:off x="1304925" y="1220800"/>
                      <a:ext cx="619715" cy="1"/>
                    </a:xfrm>
                    <a:prstGeom prst="line">
                      <a:avLst/>
                    </a:prstGeom>
                    <a:ln w="12700">
                      <a:solidFill>
                        <a:srgbClr val="504131"/>
                      </a:solidFill>
                      <a:prstDash val="dash"/>
                      <a:headEnd type="oval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34" name="Csoportba foglalás 33"/>
                    <p:cNvGrpSpPr/>
                    <p:nvPr/>
                  </p:nvGrpSpPr>
                  <p:grpSpPr>
                    <a:xfrm>
                      <a:off x="58273" y="198013"/>
                      <a:ext cx="2732635" cy="2312728"/>
                      <a:chOff x="58273" y="198013"/>
                      <a:chExt cx="2732635" cy="2312728"/>
                    </a:xfrm>
                  </p:grpSpPr>
                  <p:cxnSp>
                    <p:nvCxnSpPr>
                      <p:cNvPr id="35" name="Egyenes összekötő 34"/>
                      <p:cNvCxnSpPr>
                        <a:cxnSpLocks/>
                      </p:cNvCxnSpPr>
                      <p:nvPr/>
                    </p:nvCxnSpPr>
                    <p:spPr>
                      <a:xfrm>
                        <a:off x="485775" y="214228"/>
                        <a:ext cx="0" cy="2046850"/>
                      </a:xfrm>
                      <a:prstGeom prst="line">
                        <a:avLst/>
                      </a:prstGeom>
                      <a:ln w="28575">
                        <a:solidFill>
                          <a:srgbClr val="4D7C85"/>
                        </a:solidFill>
                        <a:head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" name="Egyenes összekötő 35"/>
                      <p:cNvCxnSpPr>
                        <a:cxnSpLocks/>
                      </p:cNvCxnSpPr>
                      <p:nvPr/>
                    </p:nvCxnSpPr>
                    <p:spPr>
                      <a:xfrm flipH="1" flipV="1">
                        <a:off x="421012" y="2157132"/>
                        <a:ext cx="2306607" cy="196"/>
                      </a:xfrm>
                      <a:prstGeom prst="line">
                        <a:avLst/>
                      </a:prstGeom>
                      <a:ln w="28575">
                        <a:solidFill>
                          <a:srgbClr val="4D7C85"/>
                        </a:solidFill>
                        <a:headEnd type="arrow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7" name="Szövegdoboz 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58273" y="198013"/>
                        <a:ext cx="394430" cy="20534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0" vert="horz" wrap="square" lIns="91440" tIns="45720" rIns="91440" bIns="45720" anchor="ctr" anchorCtr="0">
                        <a:noAutofit/>
                      </a:bodyPr>
                      <a:lstStyle/>
                      <a:p>
                        <a:pPr algn="r"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vi-VN" sz="1400" b="1" kern="1200" dirty="0">
                            <a:solidFill>
                              <a:srgbClr val="50413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a:t>giá trị</a:t>
                        </a:r>
                        <a:r>
                          <a:rPr lang="en-US" sz="1400" b="1" kern="1200" dirty="0">
                            <a:solidFill>
                              <a:srgbClr val="50413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a:t> (V)</a:t>
                        </a:r>
                        <a:r>
                          <a:rPr lang="vi-VN" sz="1400" b="1" kern="1200" dirty="0">
                            <a:solidFill>
                              <a:srgbClr val="50413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a:t> trị trường</a:t>
                        </a:r>
                        <a:endParaRPr lang="hu-HU" sz="2800" dirty="0">
                          <a:solidFill>
                            <a:srgbClr val="50413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38" name="Szövegdoboz 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488625" y="2179071"/>
                        <a:ext cx="302283" cy="26606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0" vert="horz" wrap="square" lIns="91440" tIns="45720" rIns="91440" bIns="45720" anchor="t" anchorCtr="0">
                        <a:noAutofit/>
                      </a:bodyPr>
                      <a:lstStyle/>
                      <a:p>
                        <a:pPr algn="ctr"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hu-HU" sz="1400" b="1" kern="1200" dirty="0">
                            <a:solidFill>
                              <a:srgbClr val="50413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a:t>thời gian</a:t>
                        </a:r>
                        <a:endParaRPr lang="hu-HU" sz="2800" dirty="0">
                          <a:solidFill>
                            <a:srgbClr val="50413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39" name="Szövegdoboz 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518848" y="2179071"/>
                        <a:ext cx="736464" cy="26606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0" vert="horz" wrap="square" lIns="91440" tIns="45720" rIns="91440" bIns="45720" anchor="t" anchorCtr="0">
                        <a:noAutofit/>
                      </a:bodyPr>
                      <a:lstStyle/>
                      <a:p>
                        <a:pPr algn="ctr">
                          <a:lnSpc>
                            <a:spcPct val="115000"/>
                          </a:lnSpc>
                          <a:spcAft>
                            <a:spcPts val="1000"/>
                          </a:spcAft>
                        </a:pPr>
                        <a:r>
                          <a:rPr lang="pt-BR" sz="1400" b="1" kern="1200" dirty="0">
                            <a:solidFill>
                              <a:srgbClr val="50413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a:t>Giai đoạn do thám bám sát</a:t>
                        </a:r>
                        <a:endParaRPr lang="hu-HU" sz="2800" dirty="0">
                          <a:solidFill>
                            <a:srgbClr val="50413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40" name="Szövegdoboz 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255312" y="2179071"/>
                        <a:ext cx="312118" cy="33167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rot="0" vert="horz" wrap="square" lIns="91440" tIns="45720" rIns="91440" bIns="45720" anchor="t" anchorCtr="0">
                        <a:noAutofit/>
                      </a:bodyPr>
                      <a:lstStyle/>
                      <a:p>
                        <a:pPr algn="ctr">
                          <a:spcAft>
                            <a:spcPts val="1000"/>
                          </a:spcAft>
                        </a:pPr>
                        <a:r>
                          <a:rPr lang="hu-HU" sz="1400" b="1" kern="1200" dirty="0">
                            <a:solidFill>
                              <a:srgbClr val="50413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a:t>Giai đoạn săn</a:t>
                        </a:r>
                        <a:endParaRPr lang="hu-HU" sz="2800" dirty="0">
                          <a:solidFill>
                            <a:srgbClr val="50413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p:txBody>
                  </p:sp>
                  <p:cxnSp>
                    <p:nvCxnSpPr>
                      <p:cNvPr id="41" name="Egyenes összekötő 40"/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1562101" y="1220800"/>
                        <a:ext cx="360362" cy="855882"/>
                      </a:xfrm>
                      <a:prstGeom prst="line">
                        <a:avLst/>
                      </a:prstGeom>
                      <a:ln w="12700">
                        <a:solidFill>
                          <a:srgbClr val="4D7C85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  <p:cxnSp>
              <p:nvCxnSpPr>
                <p:cNvPr id="28" name="Egyenes összekötő 27"/>
                <p:cNvCxnSpPr/>
                <p:nvPr/>
              </p:nvCxnSpPr>
              <p:spPr>
                <a:xfrm>
                  <a:off x="2783143" y="1996730"/>
                  <a:ext cx="0" cy="150188"/>
                </a:xfrm>
                <a:prstGeom prst="line">
                  <a:avLst/>
                </a:prstGeom>
                <a:ln w="19050">
                  <a:solidFill>
                    <a:srgbClr val="4D7C8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Egyenes összekötő 28"/>
                <p:cNvCxnSpPr/>
                <p:nvPr/>
              </p:nvCxnSpPr>
              <p:spPr>
                <a:xfrm>
                  <a:off x="4105013" y="1115973"/>
                  <a:ext cx="1151572" cy="0"/>
                </a:xfrm>
                <a:prstGeom prst="line">
                  <a:avLst/>
                </a:prstGeom>
                <a:ln w="12700">
                  <a:solidFill>
                    <a:srgbClr val="4D7C85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Egyenes összekötő nyíllal 22"/>
              <p:cNvCxnSpPr/>
              <p:nvPr/>
            </p:nvCxnSpPr>
            <p:spPr>
              <a:xfrm flipH="1">
                <a:off x="2222920" y="671294"/>
                <a:ext cx="999974" cy="0"/>
              </a:xfrm>
              <a:prstGeom prst="straightConnector1">
                <a:avLst/>
              </a:prstGeom>
              <a:ln w="28575">
                <a:solidFill>
                  <a:srgbClr val="4D7C85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Egyenes összekötő nyíllal 23"/>
              <p:cNvCxnSpPr/>
              <p:nvPr/>
            </p:nvCxnSpPr>
            <p:spPr>
              <a:xfrm>
                <a:off x="3222643" y="671294"/>
                <a:ext cx="997237" cy="0"/>
              </a:xfrm>
              <a:prstGeom prst="straightConnector1">
                <a:avLst/>
              </a:prstGeom>
              <a:ln w="28575">
                <a:solidFill>
                  <a:srgbClr val="4D7C85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Szövegdoboz 2"/>
              <p:cNvSpPr txBox="1">
                <a:spLocks noChangeArrowheads="1"/>
              </p:cNvSpPr>
              <p:nvPr/>
            </p:nvSpPr>
            <p:spPr bwMode="auto">
              <a:xfrm>
                <a:off x="1802629" y="151490"/>
                <a:ext cx="1420014" cy="4411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>
                <a:noAutofit/>
              </a:bodyPr>
              <a:lstStyle/>
              <a:p>
                <a:pPr>
                  <a:spcAft>
                    <a:spcPts val="1000"/>
                  </a:spcAft>
                </a:pP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Vật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giá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trị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nằm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ngoài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phạm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vi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sở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hữu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thợ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săn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vi-VN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giá trị trị trường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cạnh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tranh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  <a:endParaRPr lang="hu-HU" sz="2400" dirty="0">
                  <a:solidFill>
                    <a:srgbClr val="504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6" name="Szövegdoboz 2"/>
              <p:cNvSpPr txBox="1">
                <a:spLocks noChangeArrowheads="1"/>
              </p:cNvSpPr>
              <p:nvPr/>
            </p:nvSpPr>
            <p:spPr bwMode="auto">
              <a:xfrm>
                <a:off x="3222644" y="151490"/>
                <a:ext cx="1471651" cy="4411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>
                <a:noAutofit/>
              </a:bodyPr>
              <a:lstStyle/>
              <a:p>
                <a:pPr>
                  <a:spcAft>
                    <a:spcPts val="1000"/>
                  </a:spcAft>
                </a:pP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Vật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giá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trị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nằm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phạm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vi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sở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hữu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thợ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săn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</a:t>
                </a:r>
                <a:r>
                  <a:rPr lang="vi-VN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giá trị t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</a:t>
                </a:r>
                <a:r>
                  <a:rPr lang="vi-VN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ị trường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quan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200" b="1" dirty="0" err="1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200" b="1" dirty="0">
                    <a:solidFill>
                      <a:srgbClr val="50413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</a:t>
                </a:r>
                <a:endParaRPr lang="hu-HU" sz="2400" dirty="0">
                  <a:solidFill>
                    <a:srgbClr val="50413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cxnSp>
          <p:nvCxnSpPr>
            <p:cNvPr id="21" name="Egyenes összekötő 20"/>
            <p:cNvCxnSpPr>
              <a:cxnSpLocks/>
            </p:cNvCxnSpPr>
            <p:nvPr/>
          </p:nvCxnSpPr>
          <p:spPr>
            <a:xfrm>
              <a:off x="2781637" y="1115355"/>
              <a:ext cx="4707" cy="852859"/>
            </a:xfrm>
            <a:prstGeom prst="line">
              <a:avLst/>
            </a:prstGeom>
            <a:ln w="12700">
              <a:solidFill>
                <a:srgbClr val="504131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Szövegdoboz 2"/>
            <p:cNvSpPr txBox="1">
              <a:spLocks noChangeArrowheads="1"/>
            </p:cNvSpPr>
            <p:nvPr/>
          </p:nvSpPr>
          <p:spPr bwMode="auto">
            <a:xfrm>
              <a:off x="2851178" y="1793124"/>
              <a:ext cx="1143509" cy="156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140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</a:t>
              </a:r>
              <a:r>
                <a:rPr lang="vi-VN" sz="1400" b="1" baseline="-25000" dirty="0">
                  <a:solidFill>
                    <a:srgbClr val="50413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với sự quấy nhiễu nhà nước</a:t>
              </a:r>
              <a:endParaRPr lang="hu-HU" sz="24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84305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Скругленный прямоугольник 42"/>
          <p:cNvSpPr/>
          <p:nvPr/>
        </p:nvSpPr>
        <p:spPr>
          <a:xfrm>
            <a:off x="694809" y="4307104"/>
            <a:ext cx="7740692" cy="712918"/>
          </a:xfrm>
          <a:prstGeom prst="roundRect">
            <a:avLst>
              <a:gd name="adj" fmla="val 5023"/>
            </a:avLst>
          </a:prstGeom>
          <a:solidFill>
            <a:srgbClr val="B3A99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-1"/>
            <a:ext cx="8928100" cy="919361"/>
          </a:xfrm>
        </p:spPr>
        <p:txBody>
          <a:bodyPr anchor="ctr">
            <a:noAutofit/>
          </a:bodyPr>
          <a:lstStyle/>
          <a:p>
            <a:r>
              <a:rPr lang="en-US" sz="2800" b="1" dirty="0" err="1">
                <a:solidFill>
                  <a:srgbClr val="8D503B"/>
                </a:solidFill>
              </a:rPr>
              <a:t>Biên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độ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độc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đoán</a:t>
            </a:r>
            <a:endParaRPr lang="hu-HU" sz="2800" b="1" dirty="0">
              <a:solidFill>
                <a:srgbClr val="8D503B"/>
              </a:solidFill>
            </a:endParaRPr>
          </a:p>
        </p:txBody>
      </p:sp>
      <p:grpSp>
        <p:nvGrpSpPr>
          <p:cNvPr id="5" name="Csoportba foglalás 4"/>
          <p:cNvGrpSpPr/>
          <p:nvPr/>
        </p:nvGrpSpPr>
        <p:grpSpPr>
          <a:xfrm>
            <a:off x="760778" y="843559"/>
            <a:ext cx="7758207" cy="3672407"/>
            <a:chOff x="107968" y="172648"/>
            <a:chExt cx="7344860" cy="2741765"/>
          </a:xfrm>
        </p:grpSpPr>
        <p:sp>
          <p:nvSpPr>
            <p:cNvPr id="32" name="Téglalap 31"/>
            <p:cNvSpPr/>
            <p:nvPr/>
          </p:nvSpPr>
          <p:spPr>
            <a:xfrm>
              <a:off x="2188362" y="1474276"/>
              <a:ext cx="3041183" cy="901988"/>
            </a:xfrm>
            <a:prstGeom prst="rect">
              <a:avLst/>
            </a:prstGeom>
            <a:noFill/>
            <a:ln w="12700">
              <a:solidFill>
                <a:srgbClr val="50413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sp>
          <p:nvSpPr>
            <p:cNvPr id="33" name="Téglalap 32"/>
            <p:cNvSpPr/>
            <p:nvPr/>
          </p:nvSpPr>
          <p:spPr>
            <a:xfrm>
              <a:off x="1412789" y="1049969"/>
              <a:ext cx="4579723" cy="1330064"/>
            </a:xfrm>
            <a:prstGeom prst="rect">
              <a:avLst/>
            </a:prstGeom>
            <a:noFill/>
            <a:ln w="12700">
              <a:solidFill>
                <a:srgbClr val="50413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sp>
          <p:nvSpPr>
            <p:cNvPr id="34" name="Téglalap 33"/>
            <p:cNvSpPr/>
            <p:nvPr/>
          </p:nvSpPr>
          <p:spPr>
            <a:xfrm>
              <a:off x="2952412" y="1944216"/>
              <a:ext cx="1512000" cy="432048"/>
            </a:xfrm>
            <a:prstGeom prst="rect">
              <a:avLst/>
            </a:prstGeom>
            <a:noFill/>
            <a:ln w="12700">
              <a:solidFill>
                <a:srgbClr val="50413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cxnSp>
          <p:nvCxnSpPr>
            <p:cNvPr id="9" name="Egyenes összekötő 8"/>
            <p:cNvCxnSpPr/>
            <p:nvPr/>
          </p:nvCxnSpPr>
          <p:spPr>
            <a:xfrm>
              <a:off x="1412790" y="2232248"/>
              <a:ext cx="0" cy="288031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Egyenes összekötő 9"/>
            <p:cNvCxnSpPr/>
            <p:nvPr/>
          </p:nvCxnSpPr>
          <p:spPr>
            <a:xfrm>
              <a:off x="2188361" y="2239831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Egyenes összekötő 10"/>
            <p:cNvCxnSpPr/>
            <p:nvPr/>
          </p:nvCxnSpPr>
          <p:spPr>
            <a:xfrm>
              <a:off x="2952412" y="223224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Egyenes összekötő 11"/>
            <p:cNvCxnSpPr/>
            <p:nvPr/>
          </p:nvCxnSpPr>
          <p:spPr>
            <a:xfrm>
              <a:off x="4464351" y="223224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Egyenes összekötő 12"/>
            <p:cNvCxnSpPr/>
            <p:nvPr/>
          </p:nvCxnSpPr>
          <p:spPr>
            <a:xfrm>
              <a:off x="5229545" y="223913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Egyenes összekötő 13"/>
            <p:cNvCxnSpPr/>
            <p:nvPr/>
          </p:nvCxnSpPr>
          <p:spPr>
            <a:xfrm>
              <a:off x="5992513" y="223224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Egyenes összekötő 14"/>
            <p:cNvCxnSpPr/>
            <p:nvPr/>
          </p:nvCxnSpPr>
          <p:spPr>
            <a:xfrm>
              <a:off x="3708412" y="2232248"/>
              <a:ext cx="0" cy="28800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Szövegdoboz 33"/>
            <p:cNvSpPr txBox="1"/>
            <p:nvPr/>
          </p:nvSpPr>
          <p:spPr>
            <a:xfrm>
              <a:off x="2321614" y="2519973"/>
              <a:ext cx="1278669" cy="3944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" name="Szövegdoboz 34"/>
            <p:cNvSpPr txBox="1"/>
            <p:nvPr/>
          </p:nvSpPr>
          <p:spPr>
            <a:xfrm>
              <a:off x="1728096" y="2527600"/>
              <a:ext cx="972175" cy="30035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" name="Szövegdoboz 35"/>
            <p:cNvSpPr txBox="1"/>
            <p:nvPr/>
          </p:nvSpPr>
          <p:spPr>
            <a:xfrm>
              <a:off x="1107491" y="2524048"/>
              <a:ext cx="648083" cy="23532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9" name="Szövegdoboz 36"/>
            <p:cNvSpPr txBox="1"/>
            <p:nvPr/>
          </p:nvSpPr>
          <p:spPr>
            <a:xfrm>
              <a:off x="3881223" y="2510721"/>
              <a:ext cx="1230938" cy="40369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Szövegdoboz 37"/>
            <p:cNvSpPr txBox="1"/>
            <p:nvPr/>
          </p:nvSpPr>
          <p:spPr>
            <a:xfrm>
              <a:off x="4832266" y="2512094"/>
              <a:ext cx="857626" cy="40231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" name="Szövegdoboz 38"/>
            <p:cNvSpPr txBox="1"/>
            <p:nvPr/>
          </p:nvSpPr>
          <p:spPr>
            <a:xfrm>
              <a:off x="5472232" y="2505206"/>
              <a:ext cx="1107105" cy="40920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r>
                <a:rPr lang="en-US" sz="1200" b="1" kern="1200" baseline="-250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" name="Szövegdoboz 50"/>
            <p:cNvSpPr txBox="1"/>
            <p:nvPr/>
          </p:nvSpPr>
          <p:spPr>
            <a:xfrm>
              <a:off x="3060340" y="2520280"/>
              <a:ext cx="1296144" cy="2616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200" b="1" kern="1200" dirty="0">
                  <a:solidFill>
                    <a:srgbClr val="CD5F5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endParaRPr lang="hu-HU" sz="2000" dirty="0">
                <a:solidFill>
                  <a:srgbClr val="CD5F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3" name="Egyenes összekötő 22"/>
            <p:cNvCxnSpPr/>
            <p:nvPr/>
          </p:nvCxnSpPr>
          <p:spPr>
            <a:xfrm flipH="1" flipV="1">
              <a:off x="540060" y="532423"/>
              <a:ext cx="3168352" cy="1843825"/>
            </a:xfrm>
            <a:prstGeom prst="line">
              <a:avLst/>
            </a:prstGeom>
            <a:ln w="22225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Egyenes összekötő 23"/>
            <p:cNvCxnSpPr/>
            <p:nvPr/>
          </p:nvCxnSpPr>
          <p:spPr>
            <a:xfrm flipV="1">
              <a:off x="3708412" y="532423"/>
              <a:ext cx="3168352" cy="1843842"/>
            </a:xfrm>
            <a:prstGeom prst="line">
              <a:avLst/>
            </a:prstGeom>
            <a:ln w="22225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gyenes összekötő 24"/>
            <p:cNvCxnSpPr/>
            <p:nvPr/>
          </p:nvCxnSpPr>
          <p:spPr>
            <a:xfrm>
              <a:off x="3564396" y="1944216"/>
              <a:ext cx="288032" cy="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Egyenes összekötő 25"/>
            <p:cNvCxnSpPr/>
            <p:nvPr/>
          </p:nvCxnSpPr>
          <p:spPr>
            <a:xfrm>
              <a:off x="3564396" y="1477554"/>
              <a:ext cx="288032" cy="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Egyenes összekötő 26"/>
            <p:cNvCxnSpPr/>
            <p:nvPr/>
          </p:nvCxnSpPr>
          <p:spPr>
            <a:xfrm>
              <a:off x="3564396" y="1051074"/>
              <a:ext cx="288032" cy="0"/>
            </a:xfrm>
            <a:prstGeom prst="line">
              <a:avLst/>
            </a:prstGeom>
            <a:ln w="19050">
              <a:solidFill>
                <a:srgbClr val="4D7C8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Szövegdoboz 75"/>
            <p:cNvSpPr txBox="1"/>
            <p:nvPr/>
          </p:nvSpPr>
          <p:spPr>
            <a:xfrm>
              <a:off x="2862827" y="1508098"/>
              <a:ext cx="838226" cy="181863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vi-VN" sz="105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nhà nước bị bắt giữ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9" name="Szövegdoboz 76"/>
            <p:cNvSpPr txBox="1"/>
            <p:nvPr/>
          </p:nvSpPr>
          <p:spPr>
            <a:xfrm>
              <a:off x="3214666" y="2348824"/>
              <a:ext cx="484078" cy="20998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vi-VN" sz="105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nhà nước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0" name="Szövegdoboz 77"/>
            <p:cNvSpPr txBox="1"/>
            <p:nvPr/>
          </p:nvSpPr>
          <p:spPr>
            <a:xfrm>
              <a:off x="2862827" y="1056061"/>
              <a:ext cx="894584" cy="117857"/>
            </a:xfrm>
            <a:prstGeom prst="rect">
              <a:avLst/>
            </a:prstGeom>
            <a:noFill/>
          </p:spPr>
          <p:txBody>
            <a:bodyPr wrap="square" lIns="36000" tIns="0" rIns="3600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vi-VN" sz="105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nhà nước tội phạm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1" name="Szövegdoboz 78"/>
            <p:cNvSpPr txBox="1"/>
            <p:nvPr/>
          </p:nvSpPr>
          <p:spPr>
            <a:xfrm>
              <a:off x="3021559" y="1979172"/>
              <a:ext cx="758861" cy="129386"/>
            </a:xfrm>
            <a:prstGeom prst="rect">
              <a:avLst/>
            </a:prstGeom>
            <a:solidFill>
              <a:srgbClr val="EFEAE4"/>
            </a:solidFill>
          </p:spPr>
          <p:txBody>
            <a:bodyPr wrap="square" lIns="36000" tIns="0" rIns="36000" bIns="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vi-VN" sz="105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nhà nước tham nhũng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5" name="Szövegdoboz 92"/>
            <p:cNvSpPr txBox="1"/>
            <p:nvPr/>
          </p:nvSpPr>
          <p:spPr>
            <a:xfrm>
              <a:off x="3792752" y="172648"/>
              <a:ext cx="1162801" cy="31348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90000"/>
                </a:lnSpc>
                <a:spcAft>
                  <a:spcPts val="0"/>
                </a:spcAft>
              </a:pPr>
              <a:r>
                <a:rPr lang="hu-HU" sz="1100" b="1" dirty="0">
                  <a:solidFill>
                    <a:srgbClr val="504131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mức của tham nhũng</a:t>
              </a:r>
              <a:endParaRPr lang="hu-HU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6" name="Szövegdoboz 93"/>
            <p:cNvSpPr txBox="1"/>
            <p:nvPr/>
          </p:nvSpPr>
          <p:spPr>
            <a:xfrm>
              <a:off x="6228433" y="2441424"/>
              <a:ext cx="1194851" cy="32872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>
                <a:lnSpc>
                  <a:spcPct val="90000"/>
                </a:lnSpc>
                <a:spcAft>
                  <a:spcPts val="0"/>
                </a:spcAft>
              </a:pPr>
              <a:r>
                <a:rPr lang="vi-VN" sz="105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tính chất can thiệp của nhà nước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7" name="Szövegdoboz 94"/>
            <p:cNvSpPr txBox="1"/>
            <p:nvPr/>
          </p:nvSpPr>
          <p:spPr>
            <a:xfrm>
              <a:off x="6755480" y="2105798"/>
              <a:ext cx="691521" cy="253916"/>
            </a:xfrm>
            <a:prstGeom prst="rect">
              <a:avLst/>
            </a:prstGeom>
            <a:noFill/>
          </p:spPr>
          <p:txBody>
            <a:bodyPr wrap="square" lIns="72000" rIns="72000" rtlCol="0"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US" sz="1100" b="1" kern="12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dương</a:t>
              </a:r>
              <a:endParaRPr lang="hu-HU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8" name="Szövegdoboz 95"/>
            <p:cNvSpPr txBox="1"/>
            <p:nvPr/>
          </p:nvSpPr>
          <p:spPr>
            <a:xfrm>
              <a:off x="107968" y="2105798"/>
              <a:ext cx="737052" cy="236350"/>
            </a:xfrm>
            <a:prstGeom prst="rect">
              <a:avLst/>
            </a:prstGeom>
            <a:noFill/>
          </p:spPr>
          <p:txBody>
            <a:bodyPr wrap="square" lIns="72000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100" b="1" dirty="0" err="1">
                  <a:solidFill>
                    <a:srgbClr val="504131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âm</a:t>
              </a:r>
              <a:endParaRPr lang="hu-HU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9" name="Szövegdoboz 39"/>
            <p:cNvSpPr txBox="1"/>
            <p:nvPr/>
          </p:nvSpPr>
          <p:spPr>
            <a:xfrm>
              <a:off x="107968" y="2441424"/>
              <a:ext cx="1206361" cy="31170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90000"/>
                </a:lnSpc>
                <a:spcAft>
                  <a:spcPts val="0"/>
                </a:spcAft>
              </a:pPr>
              <a:r>
                <a:rPr lang="vi-VN" sz="105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tính chất can thiệp của nhà nước</a:t>
              </a:r>
              <a:endParaRPr lang="hu-HU" sz="1600" dirty="0">
                <a:solidFill>
                  <a:srgbClr val="504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40" name="Bal oldali kapcsos zárójel 39"/>
            <p:cNvSpPr/>
            <p:nvPr/>
          </p:nvSpPr>
          <p:spPr>
            <a:xfrm rot="5400000">
              <a:off x="3509969" y="-1430337"/>
              <a:ext cx="385365" cy="4579723"/>
            </a:xfrm>
            <a:prstGeom prst="leftBrace">
              <a:avLst>
                <a:gd name="adj1" fmla="val 58327"/>
                <a:gd name="adj2" fmla="val 72863"/>
              </a:avLst>
            </a:prstGeom>
            <a:ln w="22225">
              <a:solidFill>
                <a:srgbClr val="CD5F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hu-HU" sz="2400"/>
            </a:p>
          </p:txBody>
        </p:sp>
        <p:sp>
          <p:nvSpPr>
            <p:cNvPr id="41" name="Szövegdoboz 42"/>
            <p:cNvSpPr txBox="1"/>
            <p:nvPr/>
          </p:nvSpPr>
          <p:spPr>
            <a:xfrm>
              <a:off x="1851081" y="445965"/>
              <a:ext cx="1619701" cy="19371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0"/>
                </a:spcAft>
              </a:pPr>
              <a:r>
                <a:rPr lang="en-US" sz="1100" b="1" kern="12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Biên</a:t>
              </a:r>
              <a:r>
                <a:rPr lang="en-US" sz="110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100" b="1" kern="12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r>
                <a:rPr lang="en-US" sz="110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100" b="1" kern="12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độc</a:t>
              </a:r>
              <a:r>
                <a:rPr lang="en-US" sz="110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100" b="1" kern="12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đoán</a:t>
              </a:r>
              <a:r>
                <a:rPr lang="en-US" sz="110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100" b="1" kern="12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cực</a:t>
              </a:r>
              <a:r>
                <a:rPr lang="en-US" sz="1100" b="1" kern="1200" dirty="0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1100" b="1" kern="1200" dirty="0" err="1">
                  <a:solidFill>
                    <a:srgbClr val="504131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đại</a:t>
              </a:r>
              <a:endParaRPr lang="hu-HU" sz="1100" b="1" kern="1200" dirty="0">
                <a:solidFill>
                  <a:srgbClr val="50413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" name="Egyenes összekötő nyíllal 6"/>
            <p:cNvCxnSpPr/>
            <p:nvPr/>
          </p:nvCxnSpPr>
          <p:spPr>
            <a:xfrm>
              <a:off x="108012" y="2376264"/>
              <a:ext cx="7344816" cy="0"/>
            </a:xfrm>
            <a:prstGeom prst="straightConnector1">
              <a:avLst/>
            </a:prstGeom>
            <a:ln w="34925">
              <a:solidFill>
                <a:srgbClr val="4D7C85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Egyenes összekötő nyíllal 7"/>
            <p:cNvCxnSpPr/>
            <p:nvPr/>
          </p:nvCxnSpPr>
          <p:spPr>
            <a:xfrm flipV="1">
              <a:off x="3708412" y="216024"/>
              <a:ext cx="0" cy="2160240"/>
            </a:xfrm>
            <a:prstGeom prst="straightConnector1">
              <a:avLst/>
            </a:prstGeom>
            <a:ln w="34925">
              <a:solidFill>
                <a:srgbClr val="4D7C85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994356"/>
              </p:ext>
            </p:extLst>
          </p:nvPr>
        </p:nvGraphicFramePr>
        <p:xfrm>
          <a:off x="708499" y="4299209"/>
          <a:ext cx="7727002" cy="7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35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35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41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u="sng" kern="120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1050" b="1" u="sng" kern="120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u="sng" kern="120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thích</a:t>
                      </a:r>
                      <a:r>
                        <a:rPr lang="en-US" sz="1050" b="1" u="sng" kern="120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u="sng" kern="120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ký</a:t>
                      </a:r>
                      <a:r>
                        <a:rPr lang="en-US" sz="1050" b="1" u="sng" kern="1200" baseline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u="sng" kern="1200" baseline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hiệu</a:t>
                      </a:r>
                      <a:r>
                        <a:rPr lang="en-US" sz="1050" b="1" u="sng" kern="120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hu-HU" sz="1050" b="0" dirty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US" sz="1050" b="1" kern="120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hu-HU" sz="1050" b="1" kern="12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050" b="1" kern="120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can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thiệp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chuẩn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tắc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</a:t>
                      </a:r>
                      <a:r>
                        <a:rPr lang="vi-VN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hà nước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hu-HU" sz="1050" b="1" kern="1200" noProof="0" dirty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hu-HU" sz="1050" b="1" kern="12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hu-HU" sz="1050" b="1" kern="1200" baseline="-250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hu-HU" sz="1050" b="1" kern="12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050" b="1" kern="120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tùy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ý,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050" b="1" kern="12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 lệch lạc</a:t>
                      </a:r>
                      <a:r>
                        <a:rPr lang="en-US" sz="1050" b="1" kern="12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kern="120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cấu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trúc</a:t>
                      </a:r>
                      <a:endParaRPr lang="hu-HU" sz="1050" b="1" kern="1200" noProof="0" dirty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050" b="1" i="1" kern="120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Lưu</a:t>
                      </a:r>
                      <a:r>
                        <a:rPr lang="en-US" sz="1050" b="1" i="1" kern="12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ý</a:t>
                      </a:r>
                      <a:r>
                        <a:rPr lang="hu-HU" sz="1050" b="1" i="1" kern="12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vi-VN" sz="1050" b="1" i="1" kern="12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Đường đứt đoạn</a:t>
                      </a:r>
                      <a:r>
                        <a:rPr lang="hu-HU" sz="1050" b="1" i="1" kern="12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1" kern="120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1050" b="1" i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phục</a:t>
                      </a:r>
                      <a:r>
                        <a:rPr lang="en-US" sz="1050" b="1" i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vụ</a:t>
                      </a:r>
                      <a:r>
                        <a:rPr lang="en-US" sz="1050" b="1" i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1050" b="1" i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dễ</a:t>
                      </a:r>
                      <a:r>
                        <a:rPr lang="en-US" sz="1050" b="1" i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i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xem</a:t>
                      </a:r>
                      <a:r>
                        <a:rPr lang="hu-HU" sz="1050" b="1" i="1" kern="12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hu-HU" sz="1050" i="1" noProof="0" dirty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</a:txBody>
                  <a:tcPr marL="45720" marR="4572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hu-HU" sz="1050" b="1" kern="12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hu-HU" sz="1050" b="1" kern="1200" baseline="-250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hu-HU" sz="1050" b="1" kern="12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050" b="1" kern="120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tùy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ý,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050" b="1" kern="12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 lệch lạc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cấu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trúc</a:t>
                      </a:r>
                      <a:endParaRPr lang="hu-HU" sz="1050" b="1" kern="1200" noProof="0" dirty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hu-HU" sz="1050" b="1" kern="12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hu-HU" sz="1050" b="1" kern="1200" baseline="-250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hu-HU" sz="1050" b="1" kern="120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050" b="1" kern="120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tùy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ý,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cấu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1050" b="1" kern="1200" baseline="0" noProof="0" dirty="0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50" b="1" kern="1200" baseline="0" noProof="0" dirty="0" err="1">
                          <a:solidFill>
                            <a:srgbClr val="504131"/>
                          </a:solidFill>
                          <a:effectLst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endParaRPr lang="hu-HU" sz="1050" noProof="0" dirty="0">
                        <a:solidFill>
                          <a:srgbClr val="504131"/>
                        </a:solidFill>
                        <a:effectLst/>
                        <a:ea typeface="Times New Roman" panose="02020603050405020304" pitchFamily="18" charset="0"/>
                      </a:endParaRPr>
                    </a:p>
                  </a:txBody>
                  <a:tcPr marL="45720" marR="4572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9371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92189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rgbClr val="8D503B"/>
                </a:solidFill>
              </a:rPr>
              <a:t>Đánh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thuế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như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công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cụ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quấy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rầy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của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vi-VN" sz="2800" dirty="0">
                <a:solidFill>
                  <a:srgbClr val="8D503B"/>
                </a:solidFill>
              </a:rPr>
              <a:t>nhà nước</a:t>
            </a:r>
            <a:endParaRPr lang="hu-HU" sz="28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23556"/>
              </p:ext>
            </p:extLst>
          </p:nvPr>
        </p:nvGraphicFramePr>
        <p:xfrm>
          <a:off x="107950" y="891658"/>
          <a:ext cx="8928101" cy="36247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5739">
                  <a:extLst>
                    <a:ext uri="{9D8B030D-6E8A-4147-A177-3AD203B41FA5}">
                      <a16:colId xmlns:a16="http://schemas.microsoft.com/office/drawing/2014/main" val="847060599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195839120"/>
                    </a:ext>
                  </a:extLst>
                </a:gridCol>
                <a:gridCol w="1620180">
                  <a:extLst>
                    <a:ext uri="{9D8B030D-6E8A-4147-A177-3AD203B41FA5}">
                      <a16:colId xmlns:a16="http://schemas.microsoft.com/office/drawing/2014/main" val="1359224553"/>
                    </a:ext>
                  </a:extLst>
                </a:gridCol>
                <a:gridCol w="1620180">
                  <a:extLst>
                    <a:ext uri="{9D8B030D-6E8A-4147-A177-3AD203B41FA5}">
                      <a16:colId xmlns:a16="http://schemas.microsoft.com/office/drawing/2014/main" val="55711146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823719210"/>
                    </a:ext>
                  </a:extLst>
                </a:gridCol>
                <a:gridCol w="1439714">
                  <a:extLst>
                    <a:ext uri="{9D8B030D-6E8A-4147-A177-3AD203B41FA5}">
                      <a16:colId xmlns:a16="http://schemas.microsoft.com/office/drawing/2014/main" val="1545948471"/>
                    </a:ext>
                  </a:extLst>
                </a:gridCol>
              </a:tblGrid>
              <a:tr h="93625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100" kern="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hu-HU" sz="1200" kern="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415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Tạo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nhập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415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Phân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biệt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đối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xử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giữa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ngành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18415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Phân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biệt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đối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xử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bên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trong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ngành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7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8415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Chiếm thị trường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7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8415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ừ</a:t>
                      </a:r>
                      <a:r>
                        <a:rPr lang="vi-VN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 phạt chính trị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7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1524231"/>
                  </a:ext>
                </a:extLst>
              </a:tr>
              <a:tr h="6879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Thuế</a:t>
                      </a:r>
                      <a:r>
                        <a:rPr lang="en-US" sz="18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phổ</a:t>
                      </a:r>
                      <a:r>
                        <a:rPr lang="en-US" sz="18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thông</a:t>
                      </a: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8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vd</a:t>
                      </a:r>
                      <a:r>
                        <a:rPr lang="en-US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Thuế</a:t>
                      </a:r>
                      <a:r>
                        <a:rPr lang="en-US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</a:t>
                      </a:r>
                      <a:r>
                        <a:rPr lang="en-US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nhập</a:t>
                      </a:r>
                      <a:r>
                        <a:rPr lang="en-US" sz="18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</a:t>
                      </a:r>
                      <a:r>
                        <a:rPr lang="en-US" sz="18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nhân</a:t>
                      </a: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+++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7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7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7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6880076"/>
                  </a:ext>
                </a:extLst>
              </a:tr>
              <a:tr h="6879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Thuế</a:t>
                      </a:r>
                      <a:r>
                        <a:rPr lang="en-US" sz="18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ngành</a:t>
                      </a: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(vd. </a:t>
                      </a:r>
                      <a:r>
                        <a:rPr lang="en-US" sz="18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Thuế</a:t>
                      </a:r>
                      <a:r>
                        <a:rPr lang="en-US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ngân</a:t>
                      </a:r>
                      <a:r>
                        <a:rPr lang="en-US" sz="18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hàng</a:t>
                      </a: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50412B"/>
                          </a:solidFill>
                          <a:effectLst/>
                        </a:rPr>
                        <a:t>++</a:t>
                      </a:r>
                      <a:endParaRPr lang="hu-HU" sz="3200" b="1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+++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­-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7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7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7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3346991"/>
                  </a:ext>
                </a:extLst>
              </a:tr>
              <a:tr h="6879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Thuế</a:t>
                      </a:r>
                      <a:r>
                        <a:rPr lang="en-US" sz="18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tùy</a:t>
                      </a:r>
                      <a:r>
                        <a:rPr lang="en-US" sz="18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ý</a:t>
                      </a:r>
                      <a:endParaRPr lang="hu-HU" sz="18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(vd. </a:t>
                      </a:r>
                      <a:r>
                        <a:rPr lang="en-US" sz="18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Thuế</a:t>
                      </a:r>
                      <a:r>
                        <a:rPr lang="en-US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quảng</a:t>
                      </a:r>
                      <a:r>
                        <a:rPr lang="en-US" sz="18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cáo</a:t>
                      </a:r>
                      <a:r>
                        <a:rPr lang="hu-HU" sz="18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-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+++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7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+++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7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+++</a:t>
                      </a:r>
                      <a:endParaRPr lang="hu-HU" sz="32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7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615699"/>
                  </a:ext>
                </a:extLst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600200" y="22764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  <p:sp>
        <p:nvSpPr>
          <p:cNvPr id="6" name="Szövegdoboz 85"/>
          <p:cNvSpPr txBox="1">
            <a:spLocks/>
          </p:cNvSpPr>
          <p:nvPr/>
        </p:nvSpPr>
        <p:spPr bwMode="auto">
          <a:xfrm>
            <a:off x="83062" y="4371950"/>
            <a:ext cx="8928101" cy="699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b="1" u="sng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Giải thích ký hiệu</a:t>
            </a:r>
            <a:r>
              <a:rPr lang="hu-HU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 +++: chức năng chính; ++: chức năng thứ (cấp-hai); +: chức năng thứ ba</a:t>
            </a:r>
          </a:p>
          <a:p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Nền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trắng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ám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chỉ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các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chức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năng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chuẩn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tắc</a:t>
            </a:r>
            <a:r>
              <a:rPr lang="hu-HU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còn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nền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xám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ám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chỉ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các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chức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năng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tùy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ý</a:t>
            </a:r>
            <a:r>
              <a:rPr lang="hu-HU" b="1" dirty="0">
                <a:solidFill>
                  <a:srgbClr val="50412B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US" altLang="hu-HU" b="1" dirty="0">
              <a:solidFill>
                <a:srgbClr val="50412B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600200" y="28098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958489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727" y="133439"/>
            <a:ext cx="8928546" cy="699542"/>
          </a:xfrm>
        </p:spPr>
        <p:txBody>
          <a:bodyPr>
            <a:noAutofit/>
          </a:bodyPr>
          <a:lstStyle/>
          <a:p>
            <a:r>
              <a:rPr lang="en-US" sz="2800" dirty="0" err="1">
                <a:solidFill>
                  <a:srgbClr val="8D503B"/>
                </a:solidFill>
              </a:rPr>
              <a:t>Những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kỹ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thuật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chống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sự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săn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mồi</a:t>
            </a:r>
            <a:endParaRPr lang="hu-HU" sz="2800" dirty="0">
              <a:solidFill>
                <a:srgbClr val="8D503B"/>
              </a:solidFill>
            </a:endParaRPr>
          </a:p>
        </p:txBody>
      </p:sp>
      <p:sp>
        <p:nvSpPr>
          <p:cNvPr id="5" name="Tartalom helye 2"/>
          <p:cNvSpPr>
            <a:spLocks noGrp="1"/>
          </p:cNvSpPr>
          <p:nvPr>
            <p:ph idx="1"/>
          </p:nvPr>
        </p:nvSpPr>
        <p:spPr>
          <a:xfrm>
            <a:off x="107727" y="915566"/>
            <a:ext cx="8928545" cy="4104456"/>
          </a:xfrm>
        </p:spPr>
        <p:txBody>
          <a:bodyPr>
            <a:normAutofit lnSpcReduction="10000"/>
          </a:bodyPr>
          <a:lstStyle/>
          <a:p>
            <a:r>
              <a:rPr lang="en-US" sz="2400" b="1" dirty="0" err="1">
                <a:solidFill>
                  <a:srgbClr val="50412B"/>
                </a:solidFill>
              </a:rPr>
              <a:t>Sự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cướp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có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mục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đích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kinh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tế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thường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đụng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đến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hu-HU" sz="2400" b="1" dirty="0">
                <a:solidFill>
                  <a:srgbClr val="50412B"/>
                </a:solidFill>
              </a:rPr>
              <a:t>các hãng lớn</a:t>
            </a:r>
          </a:p>
          <a:p>
            <a:pPr lvl="1"/>
            <a:r>
              <a:rPr lang="en-US" sz="2000" b="1" dirty="0">
                <a:solidFill>
                  <a:srgbClr val="50412B"/>
                </a:solidFill>
              </a:rPr>
              <a:t>Chi </a:t>
            </a:r>
            <a:r>
              <a:rPr lang="en-US" sz="2000" b="1" dirty="0" err="1">
                <a:solidFill>
                  <a:srgbClr val="50412B"/>
                </a:solidFill>
              </a:rPr>
              <a:t>phí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săn</a:t>
            </a:r>
            <a:r>
              <a:rPr lang="hu-HU" sz="2000" b="1" dirty="0">
                <a:solidFill>
                  <a:srgbClr val="50412B"/>
                </a:solidFill>
              </a:rPr>
              <a:t> các hãng </a:t>
            </a:r>
            <a:r>
              <a:rPr lang="en-US" sz="2000" b="1" dirty="0" err="1">
                <a:solidFill>
                  <a:srgbClr val="50412B"/>
                </a:solidFill>
              </a:rPr>
              <a:t>nhỏ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lớn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hơn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lợi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nhuận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kỳ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vọng</a:t>
            </a:r>
            <a:r>
              <a:rPr lang="hu-HU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CD5F50"/>
                </a:solidFill>
              </a:rPr>
              <a:t>(</a:t>
            </a:r>
            <a:r>
              <a:rPr lang="en-US" sz="2000" b="1" dirty="0">
                <a:solidFill>
                  <a:srgbClr val="CD5F50"/>
                </a:solidFill>
              </a:rPr>
              <a:t>“</a:t>
            </a:r>
            <a:r>
              <a:rPr lang="en-US" sz="2000" b="1" dirty="0" err="1">
                <a:solidFill>
                  <a:srgbClr val="CD5F50"/>
                </a:solidFill>
              </a:rPr>
              <a:t>giá</a:t>
            </a:r>
            <a:r>
              <a:rPr lang="en-US" sz="2000" b="1" dirty="0">
                <a:solidFill>
                  <a:srgbClr val="CD5F50"/>
                </a:solidFill>
              </a:rPr>
              <a:t> </a:t>
            </a:r>
            <a:r>
              <a:rPr lang="en-US" sz="2000" b="1" dirty="0" err="1">
                <a:solidFill>
                  <a:srgbClr val="CD5F50"/>
                </a:solidFill>
              </a:rPr>
              <a:t>trị</a:t>
            </a:r>
            <a:r>
              <a:rPr lang="en-US" sz="2000" b="1" dirty="0">
                <a:solidFill>
                  <a:srgbClr val="CD5F50"/>
                </a:solidFill>
              </a:rPr>
              <a:t> </a:t>
            </a:r>
            <a:r>
              <a:rPr lang="en-US" sz="2000" b="1" dirty="0" err="1">
                <a:solidFill>
                  <a:srgbClr val="CD5F50"/>
                </a:solidFill>
              </a:rPr>
              <a:t>thặng</a:t>
            </a:r>
            <a:r>
              <a:rPr lang="en-US" sz="2000" b="1" dirty="0">
                <a:solidFill>
                  <a:srgbClr val="CD5F50"/>
                </a:solidFill>
              </a:rPr>
              <a:t> </a:t>
            </a:r>
            <a:r>
              <a:rPr lang="en-US" sz="2000" b="1" dirty="0" err="1">
                <a:solidFill>
                  <a:srgbClr val="CD5F50"/>
                </a:solidFill>
              </a:rPr>
              <a:t>dư</a:t>
            </a:r>
            <a:r>
              <a:rPr lang="en-US" sz="2000" b="1" dirty="0">
                <a:solidFill>
                  <a:srgbClr val="CD5F50"/>
                </a:solidFill>
              </a:rPr>
              <a:t> </a:t>
            </a:r>
            <a:r>
              <a:rPr lang="en-US" sz="2000" b="1" dirty="0" err="1">
                <a:solidFill>
                  <a:srgbClr val="CD5F50"/>
                </a:solidFill>
              </a:rPr>
              <a:t>không</a:t>
            </a:r>
            <a:r>
              <a:rPr lang="en-US" sz="2000" b="1" dirty="0">
                <a:solidFill>
                  <a:srgbClr val="CD5F50"/>
                </a:solidFill>
              </a:rPr>
              <a:t> </a:t>
            </a:r>
            <a:r>
              <a:rPr lang="en-US" sz="2000" b="1" dirty="0" err="1">
                <a:solidFill>
                  <a:srgbClr val="CD5F50"/>
                </a:solidFill>
              </a:rPr>
              <a:t>thể</a:t>
            </a:r>
            <a:r>
              <a:rPr lang="en-US" sz="2000" b="1" dirty="0">
                <a:solidFill>
                  <a:srgbClr val="CD5F50"/>
                </a:solidFill>
              </a:rPr>
              <a:t> </a:t>
            </a:r>
            <a:r>
              <a:rPr lang="en-US" sz="2000" b="1" dirty="0" err="1">
                <a:solidFill>
                  <a:srgbClr val="CD5F50"/>
                </a:solidFill>
              </a:rPr>
              <a:t>thu</a:t>
            </a:r>
            <a:r>
              <a:rPr lang="en-US" sz="2000" b="1" dirty="0">
                <a:solidFill>
                  <a:srgbClr val="CD5F50"/>
                </a:solidFill>
              </a:rPr>
              <a:t> </a:t>
            </a:r>
            <a:r>
              <a:rPr lang="en-US" sz="2000" b="1" dirty="0" err="1">
                <a:solidFill>
                  <a:srgbClr val="CD5F50"/>
                </a:solidFill>
              </a:rPr>
              <a:t>được</a:t>
            </a:r>
            <a:r>
              <a:rPr lang="hu-HU" sz="2000" b="1" dirty="0">
                <a:solidFill>
                  <a:srgbClr val="CD5F50"/>
                </a:solidFill>
              </a:rPr>
              <a:t>”)</a:t>
            </a:r>
          </a:p>
          <a:p>
            <a:r>
              <a:rPr lang="en-US" sz="2400" b="1" dirty="0">
                <a:solidFill>
                  <a:srgbClr val="50412B"/>
                </a:solidFill>
              </a:rPr>
              <a:t>NHƯNG</a:t>
            </a:r>
            <a:r>
              <a:rPr lang="hu-HU" sz="2400" b="1" dirty="0">
                <a:solidFill>
                  <a:srgbClr val="50412B"/>
                </a:solidFill>
              </a:rPr>
              <a:t>: các h</a:t>
            </a:r>
            <a:r>
              <a:rPr lang="en-US" sz="2400" b="1" dirty="0">
                <a:solidFill>
                  <a:srgbClr val="50412B"/>
                </a:solidFill>
              </a:rPr>
              <a:t>ã</a:t>
            </a:r>
            <a:r>
              <a:rPr lang="hu-HU" sz="2400" b="1" dirty="0">
                <a:solidFill>
                  <a:srgbClr val="50412B"/>
                </a:solidFill>
              </a:rPr>
              <a:t>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không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bị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nhắm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mục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tiêu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cũng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có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thể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thay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đổi</a:t>
            </a:r>
            <a:r>
              <a:rPr lang="hu-HU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hành</a:t>
            </a:r>
            <a:r>
              <a:rPr lang="en-US" sz="2400" b="1" dirty="0">
                <a:solidFill>
                  <a:srgbClr val="50412B"/>
                </a:solidFill>
              </a:rPr>
              <a:t> vi </a:t>
            </a:r>
            <a:r>
              <a:rPr lang="en-US" sz="2400" b="1" dirty="0" err="1">
                <a:solidFill>
                  <a:srgbClr val="50412B"/>
                </a:solidFill>
              </a:rPr>
              <a:t>của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chúng</a:t>
            </a:r>
            <a:endParaRPr lang="hu-HU" sz="2400" b="1" dirty="0">
              <a:solidFill>
                <a:srgbClr val="50412B"/>
              </a:solidFill>
            </a:endParaRPr>
          </a:p>
          <a:p>
            <a:pPr lvl="1"/>
            <a:r>
              <a:rPr lang="en-US" sz="2000" b="1" u="sng" dirty="0" err="1">
                <a:solidFill>
                  <a:srgbClr val="50412B"/>
                </a:solidFill>
              </a:rPr>
              <a:t>tác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động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báo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hiệu</a:t>
            </a:r>
            <a:r>
              <a:rPr lang="hu-HU" sz="2000" b="1" u="sng" dirty="0">
                <a:solidFill>
                  <a:srgbClr val="50412B"/>
                </a:solidFill>
              </a:rPr>
              <a:t>:</a:t>
            </a:r>
            <a:r>
              <a:rPr lang="hu-HU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không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quan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trọng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rằng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họ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săn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bao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nhiêu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phần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trăm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của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</a:rPr>
              <a:t>các hãng, </a:t>
            </a:r>
            <a:r>
              <a:rPr lang="en-US" sz="2000" b="1" dirty="0" err="1">
                <a:solidFill>
                  <a:srgbClr val="50412B"/>
                </a:solidFill>
              </a:rPr>
              <a:t>mà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quan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trọng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là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họ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có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thể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săn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bất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kể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hãng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nào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bất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cứ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khi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nào</a:t>
            </a:r>
            <a:endParaRPr lang="hu-HU" sz="2000" b="1" dirty="0">
              <a:solidFill>
                <a:srgbClr val="50412B"/>
              </a:solidFill>
            </a:endParaRPr>
          </a:p>
          <a:p>
            <a:pPr lvl="1"/>
            <a:r>
              <a:rPr lang="en-US" sz="2000" b="1" dirty="0" err="1">
                <a:solidFill>
                  <a:srgbClr val="50412B"/>
                </a:solidFill>
              </a:rPr>
              <a:t>Thay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cho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khả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năng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cạnh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tranh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thì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điều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quan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trọng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là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chúng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có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rơi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vào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chuỗi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thức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ăn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của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vi-VN" sz="2000" b="1" dirty="0">
                <a:solidFill>
                  <a:srgbClr val="50412B"/>
                </a:solidFill>
              </a:rPr>
              <a:t>nhà nước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săn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mồi</a:t>
            </a:r>
            <a:r>
              <a:rPr lang="en-US" sz="2000" b="1" dirty="0">
                <a:solidFill>
                  <a:srgbClr val="50412B"/>
                </a:solidFill>
              </a:rPr>
              <a:t> hay </a:t>
            </a:r>
            <a:r>
              <a:rPr lang="en-US" sz="2000" b="1" dirty="0" err="1">
                <a:solidFill>
                  <a:srgbClr val="50412B"/>
                </a:solidFill>
              </a:rPr>
              <a:t>không</a:t>
            </a:r>
            <a:endParaRPr lang="hu-HU" sz="2000" b="1" dirty="0">
              <a:solidFill>
                <a:srgbClr val="50412B"/>
              </a:solidFill>
            </a:endParaRPr>
          </a:p>
          <a:p>
            <a:pPr lvl="1"/>
            <a:r>
              <a:rPr lang="en-US" sz="2000" b="1" dirty="0" err="1">
                <a:solidFill>
                  <a:srgbClr val="50412B"/>
                </a:solidFill>
              </a:rPr>
              <a:t>Sự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cực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đại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hóa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sản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xuất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thật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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sự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tối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thiểu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hóa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giá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trị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do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thám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bám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sát</a:t>
            </a:r>
            <a:endParaRPr lang="hu-HU" sz="2000" b="1" dirty="0">
              <a:solidFill>
                <a:srgbClr val="50412B"/>
              </a:solidFill>
            </a:endParaRPr>
          </a:p>
          <a:p>
            <a:pPr lvl="1"/>
            <a:r>
              <a:rPr lang="hu-HU" sz="2000" b="1" dirty="0">
                <a:solidFill>
                  <a:srgbClr val="50412B"/>
                </a:solidFill>
              </a:rPr>
              <a:t>vd. </a:t>
            </a:r>
            <a:r>
              <a:rPr lang="en-US" sz="2000" b="1" dirty="0">
                <a:solidFill>
                  <a:srgbClr val="50412B"/>
                </a:solidFill>
              </a:rPr>
              <a:t>“</a:t>
            </a:r>
            <a:r>
              <a:rPr lang="en-US" sz="2000" b="1" dirty="0" err="1">
                <a:solidFill>
                  <a:srgbClr val="50412B"/>
                </a:solidFill>
              </a:rPr>
              <a:t>kế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toán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kép</a:t>
            </a:r>
            <a:r>
              <a:rPr lang="hu-HU" sz="2000" b="1" dirty="0">
                <a:solidFill>
                  <a:srgbClr val="50412B"/>
                </a:solidFill>
              </a:rPr>
              <a:t>”, </a:t>
            </a:r>
            <a:r>
              <a:rPr lang="en-US" sz="2000" b="1" dirty="0" err="1">
                <a:solidFill>
                  <a:srgbClr val="50412B"/>
                </a:solidFill>
              </a:rPr>
              <a:t>gian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lận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tài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chính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được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lên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kế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hoạch</a:t>
            </a:r>
            <a:r>
              <a:rPr lang="hu-HU" sz="2000" b="1" dirty="0">
                <a:solidFill>
                  <a:srgbClr val="50412B"/>
                </a:solidFill>
              </a:rPr>
              <a:t>, </a:t>
            </a:r>
            <a:r>
              <a:rPr lang="en-US" sz="2000" b="1" dirty="0" err="1">
                <a:solidFill>
                  <a:srgbClr val="50412B"/>
                </a:solidFill>
              </a:rPr>
              <a:t>sự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phân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mảnh</a:t>
            </a:r>
            <a:r>
              <a:rPr lang="en-US" sz="2000" b="1" dirty="0">
                <a:solidFill>
                  <a:srgbClr val="50412B"/>
                </a:solidFill>
              </a:rPr>
              <a:t> bản </a:t>
            </a:r>
            <a:r>
              <a:rPr lang="en-US" sz="2000" b="1" dirty="0" err="1">
                <a:solidFill>
                  <a:srgbClr val="50412B"/>
                </a:solidFill>
              </a:rPr>
              <a:t>sắc</a:t>
            </a:r>
            <a:r>
              <a:rPr lang="hu-HU" sz="2000" b="1" dirty="0">
                <a:solidFill>
                  <a:srgbClr val="50412B"/>
                </a:solidFill>
              </a:rPr>
              <a:t>, </a:t>
            </a:r>
            <a:r>
              <a:rPr lang="en-US" sz="2000" b="1" dirty="0" err="1">
                <a:solidFill>
                  <a:srgbClr val="50412B"/>
                </a:solidFill>
              </a:rPr>
              <a:t>rút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tài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sản</a:t>
            </a:r>
            <a:r>
              <a:rPr lang="hu-HU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sự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bảo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vệ</a:t>
            </a:r>
            <a:r>
              <a:rPr lang="hu-HU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,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các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kỹ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thuật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sống</a:t>
            </a:r>
            <a:r>
              <a:rPr lang="en-US" sz="20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sót</a:t>
            </a:r>
            <a:endParaRPr lang="hu-HU" sz="20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2697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923678"/>
            <a:ext cx="8928100" cy="699542"/>
          </a:xfrm>
        </p:spPr>
        <p:txBody>
          <a:bodyPr>
            <a:noAutofit/>
          </a:bodyPr>
          <a:lstStyle/>
          <a:p>
            <a:r>
              <a:rPr lang="en-US" sz="40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Cướp</a:t>
            </a:r>
            <a:r>
              <a:rPr lang="en-US" sz="40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40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mạng</a:t>
            </a:r>
            <a:r>
              <a:rPr lang="en-US" sz="40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40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lưới</a:t>
            </a:r>
            <a:endParaRPr lang="hu-HU" sz="40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850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958" y="123478"/>
            <a:ext cx="8928100" cy="699542"/>
          </a:xfrm>
        </p:spPr>
        <p:txBody>
          <a:bodyPr>
            <a:noAutofit/>
          </a:bodyPr>
          <a:lstStyle/>
          <a:p>
            <a:r>
              <a:rPr lang="en-US" sz="2800" dirty="0" err="1">
                <a:solidFill>
                  <a:srgbClr val="8D503B"/>
                </a:solidFill>
              </a:rPr>
              <a:t>Những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vấn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đề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của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sự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đo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lường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tham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nhũng</a:t>
            </a:r>
            <a:endParaRPr lang="hu-HU" sz="28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2204" y="823019"/>
            <a:ext cx="3613692" cy="4320481"/>
          </a:xfrm>
        </p:spPr>
        <p:txBody>
          <a:bodyPr>
            <a:normAutofit lnSpcReduction="10000"/>
          </a:bodyPr>
          <a:lstStyle/>
          <a:p>
            <a:r>
              <a:rPr lang="hu-HU" sz="2000" b="1" dirty="0">
                <a:solidFill>
                  <a:srgbClr val="50412B"/>
                </a:solidFill>
              </a:rPr>
              <a:t>các chỉ số tham nhũng toàn cầu: </a:t>
            </a:r>
            <a:r>
              <a:rPr lang="en-US" sz="2000" b="1" dirty="0" err="1">
                <a:solidFill>
                  <a:srgbClr val="CD5F50"/>
                </a:solidFill>
              </a:rPr>
              <a:t>chỉ</a:t>
            </a:r>
            <a:r>
              <a:rPr lang="en-US" sz="2000" b="1" dirty="0">
                <a:solidFill>
                  <a:srgbClr val="CD5F50"/>
                </a:solidFill>
              </a:rPr>
              <a:t> </a:t>
            </a:r>
            <a:r>
              <a:rPr lang="en-US" sz="2000" b="1" dirty="0" err="1">
                <a:solidFill>
                  <a:srgbClr val="CD5F50"/>
                </a:solidFill>
              </a:rPr>
              <a:t>số</a:t>
            </a:r>
            <a:r>
              <a:rPr lang="en-US" sz="2000" b="1" dirty="0">
                <a:solidFill>
                  <a:srgbClr val="CD5F50"/>
                </a:solidFill>
              </a:rPr>
              <a:t> </a:t>
            </a:r>
            <a:r>
              <a:rPr lang="en-US" sz="2000" b="1" dirty="0" err="1">
                <a:solidFill>
                  <a:srgbClr val="CD5F50"/>
                </a:solidFill>
              </a:rPr>
              <a:t>cảm</a:t>
            </a:r>
            <a:r>
              <a:rPr lang="en-US" sz="2000" b="1" dirty="0">
                <a:solidFill>
                  <a:srgbClr val="CD5F50"/>
                </a:solidFill>
              </a:rPr>
              <a:t> </a:t>
            </a:r>
            <a:r>
              <a:rPr lang="en-US" sz="2000" b="1" dirty="0" err="1">
                <a:solidFill>
                  <a:srgbClr val="CD5F50"/>
                </a:solidFill>
              </a:rPr>
              <a:t>nhận</a:t>
            </a:r>
            <a:r>
              <a:rPr lang="en-US" sz="2000" b="1" dirty="0">
                <a:solidFill>
                  <a:srgbClr val="CD5F50"/>
                </a:solidFill>
              </a:rPr>
              <a:t> </a:t>
            </a:r>
            <a:r>
              <a:rPr lang="en-US" sz="2000" b="1" dirty="0" err="1">
                <a:solidFill>
                  <a:srgbClr val="CD5F50"/>
                </a:solidFill>
              </a:rPr>
              <a:t>tham</a:t>
            </a:r>
            <a:r>
              <a:rPr lang="en-US" sz="2000" b="1" dirty="0">
                <a:solidFill>
                  <a:srgbClr val="CD5F50"/>
                </a:solidFill>
              </a:rPr>
              <a:t> </a:t>
            </a:r>
            <a:r>
              <a:rPr lang="en-US" sz="2000" b="1" dirty="0" err="1">
                <a:solidFill>
                  <a:srgbClr val="CD5F50"/>
                </a:solidFill>
              </a:rPr>
              <a:t>nhũng</a:t>
            </a:r>
            <a:r>
              <a:rPr lang="en-US" sz="2000" b="1" dirty="0">
                <a:solidFill>
                  <a:srgbClr val="CD5F50"/>
                </a:solidFill>
              </a:rPr>
              <a:t> </a:t>
            </a:r>
            <a:r>
              <a:rPr lang="hu-HU" sz="2000" b="1" dirty="0">
                <a:solidFill>
                  <a:srgbClr val="CD5F50"/>
                </a:solidFill>
              </a:rPr>
              <a:t>(CPI)</a:t>
            </a:r>
          </a:p>
          <a:p>
            <a:pPr lvl="1"/>
            <a:r>
              <a:rPr lang="en-US" sz="1600" b="1" dirty="0">
                <a:solidFill>
                  <a:srgbClr val="50412B"/>
                </a:solidFill>
              </a:rPr>
              <a:t>Minh </a:t>
            </a:r>
            <a:r>
              <a:rPr lang="en-US" sz="1600" b="1" dirty="0" err="1">
                <a:solidFill>
                  <a:srgbClr val="50412B"/>
                </a:solidFill>
              </a:rPr>
              <a:t>bạch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quốc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tế</a:t>
            </a:r>
            <a:r>
              <a:rPr lang="en-US" sz="1600" b="1" dirty="0">
                <a:solidFill>
                  <a:srgbClr val="50412B"/>
                </a:solidFill>
              </a:rPr>
              <a:t> (TI) </a:t>
            </a:r>
            <a:r>
              <a:rPr lang="en-US" sz="1600" b="1" dirty="0" err="1">
                <a:solidFill>
                  <a:srgbClr val="50412B"/>
                </a:solidFill>
              </a:rPr>
              <a:t>công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bố</a:t>
            </a:r>
            <a:r>
              <a:rPr lang="en-US" sz="1600" b="1" dirty="0">
                <a:solidFill>
                  <a:srgbClr val="50412B"/>
                </a:solidFill>
              </a:rPr>
              <a:t> CPI </a:t>
            </a:r>
            <a:r>
              <a:rPr lang="en-US" sz="1600" b="1" dirty="0" err="1">
                <a:solidFill>
                  <a:srgbClr val="50412B"/>
                </a:solidFill>
              </a:rPr>
              <a:t>hàng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năm</a:t>
            </a:r>
            <a:endParaRPr lang="hu-HU" sz="1600" b="1" dirty="0">
              <a:solidFill>
                <a:srgbClr val="50412B"/>
              </a:solidFill>
            </a:endParaRPr>
          </a:p>
          <a:p>
            <a:pPr lvl="1"/>
            <a:r>
              <a:rPr lang="hu-HU" sz="1600" b="1" dirty="0">
                <a:solidFill>
                  <a:srgbClr val="50412B"/>
                </a:solidFill>
              </a:rPr>
              <a:t>chỉ số tổng hợp dựa trên các bảng câu hỏi </a:t>
            </a:r>
            <a:r>
              <a:rPr lang="en-US" sz="1600" b="1" dirty="0" err="1">
                <a:solidFill>
                  <a:srgbClr val="50412B"/>
                </a:solidFill>
              </a:rPr>
              <a:t>từ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phần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lớn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các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nước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trên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thế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giới</a:t>
            </a:r>
            <a:endParaRPr lang="hu-HU" sz="1600" b="1" dirty="0">
              <a:solidFill>
                <a:srgbClr val="50412B"/>
              </a:solidFill>
            </a:endParaRPr>
          </a:p>
          <a:p>
            <a:pPr lvl="1"/>
            <a:r>
              <a:rPr lang="en-US" sz="1600" b="1" i="1" dirty="0" err="1">
                <a:solidFill>
                  <a:srgbClr val="50412B"/>
                </a:solidFill>
              </a:rPr>
              <a:t>Cái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mà</a:t>
            </a:r>
            <a:r>
              <a:rPr lang="en-US" sz="1600" b="1" i="1" dirty="0">
                <a:solidFill>
                  <a:srgbClr val="50412B"/>
                </a:solidFill>
              </a:rPr>
              <a:t> TI </a:t>
            </a:r>
            <a:r>
              <a:rPr lang="en-US" sz="1600" b="1" i="1" dirty="0" err="1">
                <a:solidFill>
                  <a:srgbClr val="50412B"/>
                </a:solidFill>
              </a:rPr>
              <a:t>khảo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sát</a:t>
            </a:r>
            <a:r>
              <a:rPr lang="hu-HU" sz="1600" b="1" i="1" dirty="0">
                <a:solidFill>
                  <a:srgbClr val="50412B"/>
                </a:solidFill>
              </a:rPr>
              <a:t>:</a:t>
            </a:r>
            <a:r>
              <a:rPr lang="hu-HU" sz="1600" b="1" dirty="0">
                <a:solidFill>
                  <a:srgbClr val="50412B"/>
                </a:solidFill>
              </a:rPr>
              <a:t> (1) tham nhũng nói chung; (2) hối lộ, </a:t>
            </a:r>
            <a:r>
              <a:rPr lang="vi-VN" sz="1600" b="1" dirty="0">
                <a:solidFill>
                  <a:srgbClr val="50412B"/>
                </a:solidFill>
              </a:rPr>
              <a:t>sự bắt giữ nhà nước</a:t>
            </a:r>
            <a:r>
              <a:rPr lang="hu-HU" sz="1600" b="1" dirty="0">
                <a:solidFill>
                  <a:srgbClr val="50412B"/>
                </a:solidFill>
              </a:rPr>
              <a:t>; (3) các đảm bảo thể chế</a:t>
            </a:r>
          </a:p>
          <a:p>
            <a:pPr marL="457200" lvl="1" indent="0">
              <a:buNone/>
            </a:pPr>
            <a:r>
              <a:rPr lang="hu-HU" sz="1600" b="1" dirty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hu-HU" sz="16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tham nhũng </a:t>
            </a:r>
            <a:r>
              <a:rPr lang="en-US" sz="1600" b="1" u="sng" dirty="0" err="1">
                <a:solidFill>
                  <a:srgbClr val="50412B"/>
                </a:solidFill>
                <a:sym typeface="Wingdings" panose="05000000000000000000" pitchFamily="2" charset="2"/>
              </a:rPr>
              <a:t>như</a:t>
            </a:r>
            <a:r>
              <a:rPr lang="en-US" sz="16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hu-HU" sz="1600" b="1" u="sng" dirty="0">
                <a:solidFill>
                  <a:srgbClr val="50412B"/>
                </a:solidFill>
                <a:sym typeface="Wingdings" panose="05000000000000000000" pitchFamily="2" charset="2"/>
              </a:rPr>
              <a:t>sự lệch lạc:</a:t>
            </a:r>
            <a:r>
              <a:rPr lang="hu-HU" sz="16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vi-VN" sz="1600" b="1" dirty="0">
                <a:solidFill>
                  <a:srgbClr val="50412B"/>
                </a:solidFill>
                <a:sym typeface="Wingdings" panose="05000000000000000000" pitchFamily="2" charset="2"/>
              </a:rPr>
              <a:t>nhà nước</a:t>
            </a:r>
            <a:r>
              <a:rPr lang="hu-HU" sz="16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muốn</a:t>
            </a:r>
            <a:r>
              <a:rPr lang="en-US" sz="16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hu-HU" sz="1600" b="1" dirty="0">
                <a:solidFill>
                  <a:srgbClr val="50412B"/>
                </a:solidFill>
                <a:sym typeface="Wingdings" panose="05000000000000000000" pitchFamily="2" charset="2"/>
              </a:rPr>
              <a:t>truy nã tham nhũng, </a:t>
            </a:r>
            <a:r>
              <a:rPr lang="en-US" sz="16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giỏi</a:t>
            </a:r>
            <a:r>
              <a:rPr lang="en-US" sz="16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nhất</a:t>
            </a:r>
            <a:r>
              <a:rPr lang="en-US" sz="16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không</a:t>
            </a:r>
            <a:r>
              <a:rPr lang="en-US" sz="16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có</a:t>
            </a:r>
            <a:r>
              <a:rPr lang="en-US" sz="16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khả</a:t>
            </a:r>
            <a:r>
              <a:rPr lang="en-US" sz="16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năng</a:t>
            </a:r>
            <a:endParaRPr lang="hu-HU" sz="1600" b="1" dirty="0">
              <a:solidFill>
                <a:srgbClr val="50412B"/>
              </a:solidFill>
            </a:endParaRP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254" y="823018"/>
            <a:ext cx="5472162" cy="41515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99992" y="1491630"/>
            <a:ext cx="864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err="1"/>
              <a:t>Trung</a:t>
            </a:r>
            <a:r>
              <a:rPr lang="en-US" sz="1000" b="1" dirty="0"/>
              <a:t> </a:t>
            </a:r>
            <a:r>
              <a:rPr lang="en-US" sz="1000" b="1" dirty="0" err="1"/>
              <a:t>bình</a:t>
            </a:r>
            <a:endParaRPr lang="en-US" sz="1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860032" y="2139702"/>
            <a:ext cx="1080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Hungary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79912" y="3507854"/>
            <a:ext cx="34400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CPI: 1-100, </a:t>
            </a:r>
            <a:r>
              <a:rPr lang="en-US" sz="900" dirty="0" err="1"/>
              <a:t>càng</a:t>
            </a:r>
            <a:r>
              <a:rPr lang="en-US" sz="900" dirty="0"/>
              <a:t> </a:t>
            </a:r>
            <a:r>
              <a:rPr lang="en-US" sz="900" dirty="0" err="1"/>
              <a:t>cao</a:t>
            </a:r>
            <a:r>
              <a:rPr lang="en-US" sz="900" dirty="0"/>
              <a:t> </a:t>
            </a:r>
            <a:r>
              <a:rPr lang="en-US" sz="900" dirty="0" err="1"/>
              <a:t>càng</a:t>
            </a:r>
            <a:r>
              <a:rPr lang="en-US" sz="900" dirty="0"/>
              <a:t> </a:t>
            </a:r>
            <a:r>
              <a:rPr lang="en-US" sz="900" dirty="0" err="1"/>
              <a:t>tốt</a:t>
            </a:r>
            <a:r>
              <a:rPr lang="en-US" sz="900" dirty="0"/>
              <a:t>; (VN: </a:t>
            </a:r>
            <a:r>
              <a:rPr lang="en-US" sz="900" b="1" dirty="0"/>
              <a:t>39</a:t>
            </a:r>
            <a:r>
              <a:rPr lang="en-US" sz="900" dirty="0"/>
              <a:t> (2021); </a:t>
            </a:r>
            <a:r>
              <a:rPr lang="en-US" sz="900" b="1" dirty="0"/>
              <a:t>42</a:t>
            </a:r>
            <a:r>
              <a:rPr lang="en-US" sz="900" dirty="0"/>
              <a:t> ( 2022) = Hungary)</a:t>
            </a:r>
          </a:p>
        </p:txBody>
      </p:sp>
    </p:spTree>
    <p:extLst>
      <p:ext uri="{BB962C8B-B14F-4D97-AF65-F5344CB8AC3E}">
        <p14:creationId xmlns:p14="http://schemas.microsoft.com/office/powerpoint/2010/main" val="42691799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771550"/>
          </a:xfrm>
        </p:spPr>
        <p:txBody>
          <a:bodyPr>
            <a:normAutofit/>
          </a:bodyPr>
          <a:lstStyle/>
          <a:p>
            <a:r>
              <a:rPr lang="en-US" sz="2400" b="1" dirty="0" err="1">
                <a:solidFill>
                  <a:srgbClr val="8D503B"/>
                </a:solidFill>
              </a:rPr>
              <a:t>Các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vụ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cướp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đơn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lẻ</a:t>
            </a:r>
            <a:r>
              <a:rPr lang="en-US" sz="2400" b="1" dirty="0">
                <a:solidFill>
                  <a:srgbClr val="8D503B"/>
                </a:solidFill>
              </a:rPr>
              <a:t> và </a:t>
            </a:r>
            <a:r>
              <a:rPr lang="en-US" sz="2400" b="1" dirty="0" err="1">
                <a:solidFill>
                  <a:srgbClr val="8D503B"/>
                </a:solidFill>
              </a:rPr>
              <a:t>mạng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lưới</a:t>
            </a:r>
            <a:r>
              <a:rPr lang="en-US" sz="2400" b="1" dirty="0">
                <a:solidFill>
                  <a:srgbClr val="8D503B"/>
                </a:solidFill>
              </a:rPr>
              <a:t> do </a:t>
            </a:r>
            <a:r>
              <a:rPr lang="en-US" sz="2400" b="1" dirty="0" err="1">
                <a:solidFill>
                  <a:srgbClr val="8D503B"/>
                </a:solidFill>
              </a:rPr>
              <a:t>trung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ương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chỉ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huy</a:t>
            </a:r>
            <a:br>
              <a:rPr lang="hu-HU" sz="2400" b="1" dirty="0">
                <a:solidFill>
                  <a:srgbClr val="8D503B"/>
                </a:solidFill>
              </a:rPr>
            </a:br>
            <a:r>
              <a:rPr lang="hu-HU" sz="1800" b="1" dirty="0">
                <a:solidFill>
                  <a:srgbClr val="8D503B"/>
                </a:solidFill>
              </a:rPr>
              <a:t>(</a:t>
            </a:r>
            <a:r>
              <a:rPr lang="en-US" sz="1800" b="1" dirty="0" err="1">
                <a:solidFill>
                  <a:srgbClr val="8D503B"/>
                </a:solidFill>
              </a:rPr>
              <a:t>các</a:t>
            </a:r>
            <a:r>
              <a:rPr lang="en-US" sz="1800" b="1" dirty="0">
                <a:solidFill>
                  <a:srgbClr val="8D503B"/>
                </a:solidFill>
              </a:rPr>
              <a:t> </a:t>
            </a:r>
            <a:r>
              <a:rPr lang="en-US" sz="1800" b="1" dirty="0" err="1">
                <a:solidFill>
                  <a:srgbClr val="8D503B"/>
                </a:solidFill>
              </a:rPr>
              <a:t>trường</a:t>
            </a:r>
            <a:r>
              <a:rPr lang="en-US" sz="1800" b="1" dirty="0">
                <a:solidFill>
                  <a:srgbClr val="8D503B"/>
                </a:solidFill>
              </a:rPr>
              <a:t> </a:t>
            </a:r>
            <a:r>
              <a:rPr lang="en-US" sz="1800" b="1" dirty="0" err="1">
                <a:solidFill>
                  <a:srgbClr val="8D503B"/>
                </a:solidFill>
              </a:rPr>
              <a:t>hợp</a:t>
            </a:r>
            <a:r>
              <a:rPr lang="en-US" sz="1800" b="1" dirty="0">
                <a:solidFill>
                  <a:srgbClr val="8D503B"/>
                </a:solidFill>
              </a:rPr>
              <a:t> Hungary</a:t>
            </a:r>
            <a:r>
              <a:rPr lang="hu-HU" sz="1800" b="1" dirty="0">
                <a:solidFill>
                  <a:srgbClr val="8D503B"/>
                </a:solidFill>
              </a:rPr>
              <a:t>)</a:t>
            </a: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1652874"/>
              </p:ext>
            </p:extLst>
          </p:nvPr>
        </p:nvGraphicFramePr>
        <p:xfrm>
          <a:off x="107949" y="773480"/>
          <a:ext cx="8928101" cy="40089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3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3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2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20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968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41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400" b="1" i="1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Hành động tổ chức tội phạm…</a:t>
                      </a:r>
                      <a:endParaRPr lang="hu-HU" sz="1400" b="1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i="1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ESMA (</a:t>
                      </a:r>
                      <a:r>
                        <a:rPr lang="en-US" sz="1400" b="1" i="1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cơ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q. 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ch.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khoán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và t</a:t>
                      </a:r>
                      <a:r>
                        <a:rPr lang="vi-VN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hị trường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Âu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châu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hu-HU" sz="1400" b="1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i="1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Thuê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đất</a:t>
                      </a:r>
                      <a:endParaRPr lang="hu-HU" sz="1400" b="1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i="1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M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máy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đánh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bạc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sòng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bạc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cá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cược</a:t>
                      </a:r>
                      <a:r>
                        <a:rPr lang="hu-HU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online</a:t>
                      </a:r>
                      <a:endParaRPr lang="hu-HU" sz="1400" b="1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i="1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đặc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nhượng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thuốc</a:t>
                      </a:r>
                      <a:r>
                        <a:rPr lang="en-US" sz="1400" b="1" i="1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i="1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lá</a:t>
                      </a:r>
                      <a:endParaRPr lang="hu-HU" sz="1400" b="1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1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Khu</a:t>
                      </a:r>
                      <a:r>
                        <a:rPr lang="en-US" sz="1200" b="1" i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vực</a:t>
                      </a:r>
                      <a:r>
                        <a:rPr lang="en-US" sz="1200" b="1" i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bị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thiệt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hại</a:t>
                      </a:r>
                      <a:endParaRPr lang="hu-HU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khu vực tư nhân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khu vực tư nhân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+</a:t>
                      </a:r>
                      <a:r>
                        <a:rPr lang="hu-HU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khu vực công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khu vực tư nhân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+ khu vực công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khu vực tư nhân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1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Tính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chất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chuỗi</a:t>
                      </a:r>
                      <a:endParaRPr lang="hu-HU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nhiều bậc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nhiều bậc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nhiều bậc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nhiều bậc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77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gian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thể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chế</a:t>
                      </a:r>
                      <a:endParaRPr lang="hu-HU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thể chế (Ngang</a:t>
                      </a:r>
                      <a:r>
                        <a:rPr lang="hu-HU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và Dọc)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thể chế (Ngang</a:t>
                      </a:r>
                      <a:r>
                        <a:rPr lang="hu-HU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và Dọc)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thể chế (Ngang và Dọc)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thể chế</a:t>
                      </a:r>
                      <a:r>
                        <a:rPr lang="hu-HU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(Ngang</a:t>
                      </a:r>
                      <a:r>
                        <a:rPr lang="hu-HU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và Dọc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241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Sự</a:t>
                      </a:r>
                      <a:r>
                        <a:rPr lang="en-US" sz="1200" b="1" i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mở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rộng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tính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chuyên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.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chế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tham</a:t>
                      </a:r>
                      <a:r>
                        <a:rPr lang="en-US" sz="1200" b="1" i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gia</a:t>
                      </a:r>
                      <a:endParaRPr lang="hu-HU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toàn quốc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toàn quốc và </a:t>
                      </a: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địa phương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toàn quốc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toàn quốc và </a:t>
                      </a: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địa phương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97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Kiểu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định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chế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tham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gia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theo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nhánh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lực</a:t>
                      </a:r>
                      <a:endParaRPr lang="hu-HU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 lực hành pháp (bộ, tổng cục thuế), lập pháp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lập pháp, quyền lực hành pháp (bộ, Tổ chức Quản lý Đất đai Quốc gia)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lập pháp, quyền lực hành pháp (bộ)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lập pháp, quyền lực hành pháp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305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Thưc</a:t>
                      </a:r>
                      <a:r>
                        <a:rPr lang="en-US" sz="1200" b="1" i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tế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hình</a:t>
                      </a:r>
                      <a:r>
                        <a:rPr lang="en-US" sz="1200" b="1" i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sự</a:t>
                      </a:r>
                      <a:endParaRPr lang="hu-HU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tống tiền, lạm dụng chức vụ</a:t>
                      </a:r>
                      <a:r>
                        <a:rPr lang="hu-HU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, lạm dụng thế nhiệm vụ công, </a:t>
                      </a:r>
                      <a:r>
                        <a:rPr lang="vi-VN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mua ảnh hưởng</a:t>
                      </a:r>
                      <a:r>
                        <a:rPr lang="hu-HU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, hối lộ chức vụ (chủ động và thụ động)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mua ảnh hưởng</a:t>
                      </a:r>
                      <a:r>
                        <a:rPr lang="hu-HU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vi-VN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buôn bán ảnh hưởng</a:t>
                      </a:r>
                      <a:r>
                        <a:rPr lang="hu-HU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, hối lộ chức vụ (chủ động và thụ động)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vi-VN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mua ảnh hưởng</a:t>
                      </a:r>
                      <a:r>
                        <a:rPr lang="hu-HU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vi-VN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buôn bán ảnh hưởng</a:t>
                      </a:r>
                      <a:r>
                        <a:rPr lang="hu-HU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, hối lộ chức vụ (chủ động và thụ động)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lạm dụng chức vụ, lạm dụng thế nhiệm vụ công, </a:t>
                      </a:r>
                      <a:r>
                        <a:rPr lang="vi-VN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buôn bán ảnh hưởng</a:t>
                      </a:r>
                      <a:r>
                        <a:rPr lang="hu-HU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, hối lộ chức vụ (chủ động và thụ động)</a:t>
                      </a:r>
                      <a:endParaRPr lang="hu-HU" sz="12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09207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915988"/>
          </a:xfrm>
        </p:spPr>
        <p:txBody>
          <a:bodyPr>
            <a:noAutofit/>
          </a:bodyPr>
          <a:lstStyle/>
          <a:p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Kinh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tế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học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quan hệ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như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thách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thức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đối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với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sự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tổng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hợp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tân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cổ</a:t>
            </a:r>
            <a:r>
              <a:rPr lang="en-US" sz="2400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điển</a:t>
            </a:r>
            <a:endParaRPr lang="hu-HU" sz="24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églalap 5"/>
          <p:cNvSpPr>
            <a:spLocks noChangeArrowheads="1"/>
          </p:cNvSpPr>
          <p:nvPr/>
        </p:nvSpPr>
        <p:spPr bwMode="auto">
          <a:xfrm>
            <a:off x="105249" y="2099544"/>
            <a:ext cx="2844866" cy="688230"/>
          </a:xfrm>
          <a:prstGeom prst="roundRect">
            <a:avLst/>
          </a:prstGeom>
          <a:solidFill>
            <a:srgbClr val="D1C9BE">
              <a:alpha val="90000"/>
            </a:srgbClr>
          </a:solidFill>
          <a:ln w="2540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hu-HU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Tiên đề </a:t>
            </a:r>
            <a:r>
              <a:rPr lang="en-US" sz="1400" b="1" u="sng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về</a:t>
            </a:r>
            <a:r>
              <a:rPr lang="en-US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u="sng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en-US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u="sng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diễn</a:t>
            </a:r>
            <a:r>
              <a:rPr lang="en-US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u="sng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viên</a:t>
            </a:r>
            <a:r>
              <a:rPr lang="en-US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sự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lựa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chọn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duy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lý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</p:txBody>
      </p:sp>
      <p:sp>
        <p:nvSpPr>
          <p:cNvPr id="7" name="Téglalap 6"/>
          <p:cNvSpPr>
            <a:spLocks noChangeArrowheads="1"/>
          </p:cNvSpPr>
          <p:nvPr/>
        </p:nvSpPr>
        <p:spPr bwMode="auto">
          <a:xfrm>
            <a:off x="107950" y="3177705"/>
            <a:ext cx="2842165" cy="725850"/>
          </a:xfrm>
          <a:prstGeom prst="roundRect">
            <a:avLst/>
          </a:prstGeom>
          <a:solidFill>
            <a:srgbClr val="D1C9BE">
              <a:alpha val="90000"/>
            </a:srgbClr>
          </a:solidFill>
          <a:ln w="2540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hu-HU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Tiên đề bổ sung</a:t>
            </a:r>
            <a:r>
              <a:rPr lang="en-US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Tính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duy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lý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hạn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chế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</p:txBody>
      </p:sp>
      <p:sp>
        <p:nvSpPr>
          <p:cNvPr id="8" name="Téglalap 7"/>
          <p:cNvSpPr>
            <a:spLocks noChangeArrowheads="1"/>
          </p:cNvSpPr>
          <p:nvPr/>
        </p:nvSpPr>
        <p:spPr bwMode="auto">
          <a:xfrm>
            <a:off x="3175119" y="2099544"/>
            <a:ext cx="2807081" cy="688230"/>
          </a:xfrm>
          <a:prstGeom prst="roundRect">
            <a:avLst/>
          </a:prstGeom>
          <a:solidFill>
            <a:srgbClr val="D1C9BE">
              <a:alpha val="90000"/>
            </a:srgbClr>
          </a:solidFill>
          <a:ln w="2540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hu-HU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Tiên đề </a:t>
            </a:r>
            <a:r>
              <a:rPr lang="en-US" sz="1400" b="1" u="sng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về</a:t>
            </a:r>
            <a:r>
              <a:rPr lang="en-US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vi-VN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hị trường</a:t>
            </a:r>
            <a:r>
              <a:rPr lang="en-US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en-US" sz="1400" b="1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Trao</a:t>
            </a:r>
            <a:r>
              <a:rPr lang="en-US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đổi</a:t>
            </a:r>
            <a:r>
              <a:rPr lang="en-US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trên</a:t>
            </a:r>
            <a:r>
              <a:rPr lang="en-US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cơ</a:t>
            </a:r>
            <a:r>
              <a:rPr lang="en-US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sở</a:t>
            </a:r>
            <a:r>
              <a:rPr lang="en-US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cung</a:t>
            </a:r>
            <a:r>
              <a:rPr lang="hu-HU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và </a:t>
            </a:r>
            <a:r>
              <a:rPr lang="en-US" sz="1400" b="1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cầu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</p:txBody>
      </p:sp>
      <p:sp>
        <p:nvSpPr>
          <p:cNvPr id="9" name="Téglalap 8"/>
          <p:cNvSpPr>
            <a:spLocks noChangeArrowheads="1"/>
          </p:cNvSpPr>
          <p:nvPr/>
        </p:nvSpPr>
        <p:spPr bwMode="auto">
          <a:xfrm>
            <a:off x="3175120" y="3177705"/>
            <a:ext cx="2807080" cy="725850"/>
          </a:xfrm>
          <a:prstGeom prst="roundRect">
            <a:avLst/>
          </a:prstGeom>
          <a:solidFill>
            <a:srgbClr val="D1C9BE">
              <a:alpha val="90000"/>
            </a:srgbClr>
          </a:solidFill>
          <a:ln w="2540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hu-HU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Tiên đề bổ sung</a:t>
            </a:r>
            <a:r>
              <a:rPr lang="en-US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en-US" sz="1400" b="1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en-US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ràng</a:t>
            </a:r>
            <a:r>
              <a:rPr lang="en-US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buộc</a:t>
            </a:r>
            <a:r>
              <a:rPr lang="en-US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chính</a:t>
            </a:r>
            <a:r>
              <a:rPr lang="en-US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thức</a:t>
            </a:r>
            <a:r>
              <a:rPr lang="en-US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hu-HU" sz="1400" b="1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và phi-chính thức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</p:txBody>
      </p:sp>
      <p:sp>
        <p:nvSpPr>
          <p:cNvPr id="10" name="Téglalap 9"/>
          <p:cNvSpPr>
            <a:spLocks noChangeArrowheads="1"/>
          </p:cNvSpPr>
          <p:nvPr/>
        </p:nvSpPr>
        <p:spPr bwMode="auto">
          <a:xfrm>
            <a:off x="6216192" y="2099544"/>
            <a:ext cx="2819858" cy="688230"/>
          </a:xfrm>
          <a:prstGeom prst="roundRect">
            <a:avLst/>
          </a:prstGeom>
          <a:solidFill>
            <a:srgbClr val="D1C9BE">
              <a:alpha val="90000"/>
            </a:srgbClr>
          </a:solidFill>
          <a:ln w="2540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hu-HU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Tiên đề </a:t>
            </a:r>
            <a:r>
              <a:rPr lang="en-US" sz="1400" b="1" u="sng" kern="1200" dirty="0" err="1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về</a:t>
            </a:r>
            <a:r>
              <a:rPr lang="en-US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vi-VN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nhà nước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Chức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năng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của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nó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để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sửa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thất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bại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t</a:t>
            </a:r>
            <a:r>
              <a:rPr lang="vi-VN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hị trường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</p:txBody>
      </p:sp>
      <p:sp>
        <p:nvSpPr>
          <p:cNvPr id="11" name="Téglalap 10"/>
          <p:cNvSpPr>
            <a:spLocks noChangeArrowheads="1"/>
          </p:cNvSpPr>
          <p:nvPr/>
        </p:nvSpPr>
        <p:spPr bwMode="auto">
          <a:xfrm>
            <a:off x="6216192" y="3177705"/>
            <a:ext cx="2819858" cy="725850"/>
          </a:xfrm>
          <a:prstGeom prst="roundRect">
            <a:avLst/>
          </a:prstGeom>
          <a:solidFill>
            <a:srgbClr val="D1C9BE">
              <a:alpha val="90000"/>
            </a:srgbClr>
          </a:solidFill>
          <a:ln w="25400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hu-HU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Tiên đề bổ sung</a:t>
            </a:r>
            <a:r>
              <a:rPr lang="en-US" sz="1400" b="1" u="sng" kern="1200" dirty="0">
                <a:solidFill>
                  <a:srgbClr val="50412B"/>
                </a:solidFill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Các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diễn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viên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chính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trị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và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kinh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tế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tư-lợi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kết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nối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với</a:t>
            </a:r>
            <a:r>
              <a:rPr lang="en-US" sz="1400" b="1" dirty="0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a typeface="SimSun" panose="02010600030101010101" pitchFamily="2" charset="-122"/>
                <a:cs typeface="Times New Roman" panose="02020603050405020304" pitchFamily="18" charset="0"/>
              </a:rPr>
              <a:t>nhau</a:t>
            </a:r>
            <a:endParaRPr lang="hu-HU" sz="1400" dirty="0">
              <a:solidFill>
                <a:srgbClr val="50412B"/>
              </a:solidFill>
              <a:effectLst/>
              <a:ea typeface="SimSun" panose="02010600030101010101" pitchFamily="2" charset="-122"/>
            </a:endParaRPr>
          </a:p>
        </p:txBody>
      </p:sp>
      <p:sp>
        <p:nvSpPr>
          <p:cNvPr id="12" name="Lekerekített téglalap 11"/>
          <p:cNvSpPr>
            <a:spLocks noChangeArrowheads="1"/>
          </p:cNvSpPr>
          <p:nvPr/>
        </p:nvSpPr>
        <p:spPr bwMode="auto">
          <a:xfrm>
            <a:off x="105249" y="4293486"/>
            <a:ext cx="2844866" cy="726189"/>
          </a:xfrm>
          <a:prstGeom prst="roundRect">
            <a:avLst>
              <a:gd name="adj" fmla="val 16667"/>
            </a:avLst>
          </a:prstGeom>
          <a:solidFill>
            <a:srgbClr val="6B95A1">
              <a:alpha val="60000"/>
            </a:srgbClr>
          </a:solidFill>
          <a:ln w="25400">
            <a:noFill/>
            <a:round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2000" b="1" kern="1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Kinh</a:t>
            </a:r>
            <a:r>
              <a:rPr lang="en-US" sz="2000" b="1" kern="1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b="1" kern="1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tế</a:t>
            </a:r>
            <a:r>
              <a:rPr lang="en-US" sz="2000" b="1" kern="1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b="1" kern="1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học</a:t>
            </a:r>
            <a:r>
              <a:rPr lang="en-US" sz="2000" b="1" kern="1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b="1" kern="1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hành</a:t>
            </a:r>
            <a:r>
              <a:rPr lang="en-US" sz="2000" b="1" kern="1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vi</a:t>
            </a:r>
            <a:endParaRPr lang="hu-HU" sz="1400" dirty="0">
              <a:solidFill>
                <a:srgbClr val="50412B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3" name="Lekerekített téglalap 12"/>
          <p:cNvSpPr>
            <a:spLocks noChangeArrowheads="1"/>
          </p:cNvSpPr>
          <p:nvPr/>
        </p:nvSpPr>
        <p:spPr bwMode="auto">
          <a:xfrm>
            <a:off x="3175119" y="4293485"/>
            <a:ext cx="2807081" cy="726189"/>
          </a:xfrm>
          <a:prstGeom prst="roundRect">
            <a:avLst>
              <a:gd name="adj" fmla="val 16667"/>
            </a:avLst>
          </a:prstGeom>
          <a:solidFill>
            <a:srgbClr val="6B95A1">
              <a:alpha val="60000"/>
            </a:srgbClr>
          </a:solidFill>
          <a:ln w="25400">
            <a:noFill/>
            <a:round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2000" b="1" dirty="0" err="1">
                <a:solidFill>
                  <a:srgbClr val="50412B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Kinh</a:t>
            </a:r>
            <a:r>
              <a:rPr lang="en-US" sz="2000" b="1" dirty="0">
                <a:solidFill>
                  <a:srgbClr val="50412B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tế</a:t>
            </a:r>
            <a:r>
              <a:rPr lang="en-US" sz="2000" b="1" dirty="0">
                <a:solidFill>
                  <a:srgbClr val="50412B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học</a:t>
            </a:r>
            <a:r>
              <a:rPr lang="en-US" sz="2000" b="1" dirty="0">
                <a:solidFill>
                  <a:srgbClr val="50412B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thể</a:t>
            </a:r>
            <a:r>
              <a:rPr lang="en-US" sz="2000" b="1" dirty="0">
                <a:solidFill>
                  <a:srgbClr val="50412B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chế</a:t>
            </a:r>
            <a:endParaRPr lang="hu-HU" sz="1400" dirty="0">
              <a:solidFill>
                <a:srgbClr val="50412B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4" name="Lekerekített téglalap 13"/>
          <p:cNvSpPr>
            <a:spLocks noChangeArrowheads="1"/>
          </p:cNvSpPr>
          <p:nvPr/>
        </p:nvSpPr>
        <p:spPr bwMode="auto">
          <a:xfrm>
            <a:off x="6216193" y="4293486"/>
            <a:ext cx="2819858" cy="726189"/>
          </a:xfrm>
          <a:prstGeom prst="roundRect">
            <a:avLst>
              <a:gd name="adj" fmla="val 16667"/>
            </a:avLst>
          </a:prstGeom>
          <a:solidFill>
            <a:srgbClr val="6B95A1">
              <a:alpha val="60000"/>
            </a:srgbClr>
          </a:solidFill>
          <a:ln w="25400">
            <a:noFill/>
            <a:round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2000" b="1" dirty="0" err="1">
                <a:solidFill>
                  <a:srgbClr val="50412B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Kinh</a:t>
            </a:r>
            <a:r>
              <a:rPr lang="en-US" sz="2000" b="1" dirty="0">
                <a:solidFill>
                  <a:srgbClr val="50412B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tế</a:t>
            </a:r>
            <a:r>
              <a:rPr lang="en-US" sz="2000" b="1" dirty="0">
                <a:solidFill>
                  <a:srgbClr val="50412B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50412B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học</a:t>
            </a:r>
            <a:r>
              <a:rPr lang="en-US" sz="2000" b="1" dirty="0">
                <a:solidFill>
                  <a:srgbClr val="50412B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hu-HU" sz="2000" b="1" kern="1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quan hệ</a:t>
            </a:r>
            <a:endParaRPr lang="hu-HU" sz="1400" dirty="0">
              <a:solidFill>
                <a:srgbClr val="50412B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cxnSp>
        <p:nvCxnSpPr>
          <p:cNvPr id="25" name="AutoShape 56"/>
          <p:cNvCxnSpPr>
            <a:cxnSpLocks noChangeShapeType="1"/>
            <a:endCxn id="6" idx="0"/>
          </p:cNvCxnSpPr>
          <p:nvPr/>
        </p:nvCxnSpPr>
        <p:spPr bwMode="auto">
          <a:xfrm flipH="1">
            <a:off x="1527682" y="1604218"/>
            <a:ext cx="308014" cy="495326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AutoShape 56"/>
          <p:cNvCxnSpPr>
            <a:cxnSpLocks noChangeShapeType="1"/>
            <a:stCxn id="6" idx="2"/>
            <a:endCxn id="7" idx="0"/>
          </p:cNvCxnSpPr>
          <p:nvPr/>
        </p:nvCxnSpPr>
        <p:spPr bwMode="auto">
          <a:xfrm>
            <a:off x="1527682" y="2787774"/>
            <a:ext cx="1351" cy="389931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AutoShape 56"/>
          <p:cNvCxnSpPr>
            <a:cxnSpLocks noChangeShapeType="1"/>
            <a:stCxn id="7" idx="2"/>
            <a:endCxn id="12" idx="0"/>
          </p:cNvCxnSpPr>
          <p:nvPr/>
        </p:nvCxnSpPr>
        <p:spPr bwMode="auto">
          <a:xfrm flipH="1">
            <a:off x="1527682" y="3903555"/>
            <a:ext cx="1351" cy="389931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AutoShape 56"/>
          <p:cNvCxnSpPr>
            <a:cxnSpLocks noChangeShapeType="1"/>
            <a:stCxn id="8" idx="2"/>
            <a:endCxn id="9" idx="0"/>
          </p:cNvCxnSpPr>
          <p:nvPr/>
        </p:nvCxnSpPr>
        <p:spPr bwMode="auto">
          <a:xfrm>
            <a:off x="4578660" y="2787774"/>
            <a:ext cx="0" cy="389931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AutoShape 56"/>
          <p:cNvCxnSpPr>
            <a:cxnSpLocks noChangeShapeType="1"/>
            <a:stCxn id="9" idx="2"/>
            <a:endCxn id="13" idx="0"/>
          </p:cNvCxnSpPr>
          <p:nvPr/>
        </p:nvCxnSpPr>
        <p:spPr bwMode="auto">
          <a:xfrm>
            <a:off x="4578660" y="3903555"/>
            <a:ext cx="0" cy="389930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AutoShape 56"/>
          <p:cNvCxnSpPr>
            <a:cxnSpLocks noChangeShapeType="1"/>
            <a:stCxn id="10" idx="2"/>
            <a:endCxn id="11" idx="0"/>
          </p:cNvCxnSpPr>
          <p:nvPr/>
        </p:nvCxnSpPr>
        <p:spPr bwMode="auto">
          <a:xfrm>
            <a:off x="7626121" y="2787774"/>
            <a:ext cx="0" cy="389931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AutoShape 56"/>
          <p:cNvCxnSpPr>
            <a:cxnSpLocks noChangeShapeType="1"/>
            <a:stCxn id="11" idx="2"/>
            <a:endCxn id="14" idx="0"/>
          </p:cNvCxnSpPr>
          <p:nvPr/>
        </p:nvCxnSpPr>
        <p:spPr bwMode="auto">
          <a:xfrm>
            <a:off x="7626121" y="3903555"/>
            <a:ext cx="1" cy="389931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AutoShape 56"/>
          <p:cNvCxnSpPr>
            <a:cxnSpLocks noChangeShapeType="1"/>
            <a:stCxn id="5" idx="2"/>
            <a:endCxn id="8" idx="0"/>
          </p:cNvCxnSpPr>
          <p:nvPr/>
        </p:nvCxnSpPr>
        <p:spPr bwMode="auto">
          <a:xfrm>
            <a:off x="4578659" y="1612407"/>
            <a:ext cx="1" cy="487137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" name="AutoShape 56"/>
          <p:cNvCxnSpPr>
            <a:cxnSpLocks noChangeShapeType="1"/>
            <a:endCxn id="10" idx="0"/>
          </p:cNvCxnSpPr>
          <p:nvPr/>
        </p:nvCxnSpPr>
        <p:spPr bwMode="auto">
          <a:xfrm>
            <a:off x="7308304" y="1604218"/>
            <a:ext cx="317817" cy="495326"/>
          </a:xfrm>
          <a:prstGeom prst="straightConnector1">
            <a:avLst/>
          </a:prstGeom>
          <a:noFill/>
          <a:ln w="76200">
            <a:solidFill>
              <a:srgbClr val="4D7C8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Ellipszis 4"/>
          <p:cNvSpPr>
            <a:spLocks noChangeArrowheads="1"/>
          </p:cNvSpPr>
          <p:nvPr/>
        </p:nvSpPr>
        <p:spPr bwMode="auto">
          <a:xfrm>
            <a:off x="1761000" y="999429"/>
            <a:ext cx="5635317" cy="612978"/>
          </a:xfrm>
          <a:prstGeom prst="roundRect">
            <a:avLst/>
          </a:prstGeom>
          <a:solidFill>
            <a:srgbClr val="B3AA9D">
              <a:alpha val="90000"/>
            </a:srgbClr>
          </a:solidFill>
          <a:ln w="25400">
            <a:noFill/>
            <a:round/>
            <a:headEnd/>
            <a:tailEnd/>
          </a:ln>
        </p:spPr>
        <p:txBody>
          <a:bodyPr rot="0" vert="horz" wrap="square" lIns="91440" tIns="45720" rIns="91440" bIns="45720" anchor="ctr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Sự</a:t>
            </a:r>
            <a:r>
              <a:rPr lang="en-US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tổng</a:t>
            </a:r>
            <a:r>
              <a:rPr lang="en-US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hợp</a:t>
            </a:r>
            <a:r>
              <a:rPr lang="en-US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tân</a:t>
            </a:r>
            <a:r>
              <a:rPr lang="en-US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cổ</a:t>
            </a:r>
            <a:r>
              <a:rPr lang="en-US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điển</a:t>
            </a:r>
            <a:endParaRPr lang="hu-HU" sz="1600" b="1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47871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51471"/>
            <a:ext cx="8928100" cy="432048"/>
          </a:xfrm>
        </p:spPr>
        <p:txBody>
          <a:bodyPr>
            <a:noAutofit/>
          </a:bodyPr>
          <a:lstStyle/>
          <a:p>
            <a:r>
              <a:rPr lang="en-US" sz="2200" dirty="0">
                <a:solidFill>
                  <a:srgbClr val="8D503B"/>
                </a:solidFill>
              </a:rPr>
              <a:t>Các </a:t>
            </a:r>
            <a:r>
              <a:rPr lang="en-US" sz="2200" dirty="0" err="1">
                <a:solidFill>
                  <a:srgbClr val="8D503B"/>
                </a:solidFill>
              </a:rPr>
              <a:t>Nền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kinh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tế</a:t>
            </a:r>
            <a:r>
              <a:rPr lang="en-US" sz="2200" dirty="0">
                <a:solidFill>
                  <a:srgbClr val="8D503B"/>
                </a:solidFill>
              </a:rPr>
              <a:t> t</a:t>
            </a:r>
            <a:r>
              <a:rPr lang="vi-VN" sz="2200" dirty="0">
                <a:solidFill>
                  <a:srgbClr val="8D503B"/>
                </a:solidFill>
              </a:rPr>
              <a:t>hị trường</a:t>
            </a:r>
            <a:r>
              <a:rPr lang="hu-HU" sz="2200" dirty="0">
                <a:solidFill>
                  <a:srgbClr val="8D503B"/>
                </a:solidFill>
              </a:rPr>
              <a:t>, quan hệ, </a:t>
            </a:r>
            <a:r>
              <a:rPr lang="en-US" sz="2200" dirty="0" err="1">
                <a:solidFill>
                  <a:srgbClr val="8D503B"/>
                </a:solidFill>
              </a:rPr>
              <a:t>kế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hoạch</a:t>
            </a:r>
            <a:endParaRPr lang="hu-HU" sz="2200" dirty="0">
              <a:solidFill>
                <a:srgbClr val="8D503B"/>
              </a:solidFill>
            </a:endParaRP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9188036"/>
              </p:ext>
            </p:extLst>
          </p:nvPr>
        </p:nvGraphicFramePr>
        <p:xfrm>
          <a:off x="35496" y="555526"/>
          <a:ext cx="9073007" cy="51143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665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40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473">
                  <a:extLst>
                    <a:ext uri="{9D8B030D-6E8A-4147-A177-3AD203B41FA5}">
                      <a16:colId xmlns:a16="http://schemas.microsoft.com/office/drawing/2014/main" val="3613975067"/>
                    </a:ext>
                  </a:extLst>
                </a:gridCol>
                <a:gridCol w="31758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6023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800" b="1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Chủ nghĩa tư bản</a:t>
                      </a:r>
                      <a:br>
                        <a:rPr lang="hu-HU" sz="1800" b="1" kern="1200" baseline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600" b="1" kern="1200" baseline="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vi-VN" sz="1600" b="1" kern="1200" baseline="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sở hữu tư nhân</a:t>
                      </a:r>
                      <a:r>
                        <a:rPr lang="hu-HU" sz="1600" b="1" kern="1200" baseline="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i="1" kern="1200" baseline="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de jure </a:t>
                      </a:r>
                      <a:r>
                        <a:rPr lang="hu-HU" sz="1600" b="1" kern="1200" baseline="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chi phối)</a:t>
                      </a:r>
                      <a:endParaRPr lang="hu-HU" sz="1800" b="1" kern="1200" dirty="0">
                        <a:solidFill>
                          <a:srgbClr val="50412B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hu-HU" sz="1800" b="1" kern="1200" dirty="0">
                        <a:solidFill>
                          <a:srgbClr val="50412B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Chủ nghĩa xã hội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vi-VN" sz="16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sở hữu nhà nước</a:t>
                      </a:r>
                      <a:r>
                        <a:rPr lang="hu-HU" sz="1600" b="1" kern="1200" baseline="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 chi phối)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353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vi-VN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nền kinh tế thị trường</a:t>
                      </a:r>
                      <a:endParaRPr kumimoji="0" lang="hu-HU" sz="16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50412B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vi-VN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sở hữu tư nhân</a:t>
                      </a:r>
                      <a:r>
                        <a:rPr kumimoji="0" lang="hu-HU" sz="1600" b="1" i="1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 facto </a:t>
                      </a:r>
                      <a:r>
                        <a:rPr kumimoji="0" lang="hu-HU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nền kinh tế quan hệ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(quyền lực</a:t>
                      </a:r>
                      <a:r>
                        <a:rPr kumimoji="0" lang="en-US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hu-HU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&amp;</a:t>
                      </a:r>
                      <a:r>
                        <a:rPr kumimoji="0" lang="en-US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hu-HU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tài sản</a:t>
                      </a:r>
                      <a:r>
                        <a:rPr kumimoji="0" lang="en-US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hu-HU" sz="1600" b="1" i="1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 facto</a:t>
                      </a:r>
                      <a:r>
                        <a:rPr kumimoji="0" lang="hu-HU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C9BE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hu-HU" sz="16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50412B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C9BE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nền kinh tế kế hoạch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29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CD5F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Cơ</a:t>
                      </a: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D5F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CD5F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chế</a:t>
                      </a: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D5F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CD5F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kinh</a:t>
                      </a: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D5F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CD5F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tế</a:t>
                      </a: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D5F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chi </a:t>
                      </a:r>
                      <a:r>
                        <a:rPr kumimoji="0" lang="en-US" sz="1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CD5F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phối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D5F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826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vi-VN" sz="1600" b="1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Điều phối thị tr</a:t>
                      </a:r>
                      <a:r>
                        <a:rPr lang="en-US" sz="1600" b="1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US" sz="1600" b="1" kern="120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vi-VN" sz="1600" b="1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điều tiết</a:t>
                      </a:r>
                      <a:endParaRPr lang="hu-HU" sz="1600" b="1" kern="1200" dirty="0">
                        <a:solidFill>
                          <a:srgbClr val="4D7C85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Tái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phân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phối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quan hệ</a:t>
                      </a:r>
                      <a:r>
                        <a:rPr lang="en-US" sz="1600" b="1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-t</a:t>
                      </a:r>
                      <a:r>
                        <a:rPr lang="vi-VN" sz="1600" b="1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hị trường</a:t>
                      </a:r>
                      <a:endParaRPr lang="hu-HU" sz="1600" b="1" kern="1200" dirty="0">
                        <a:solidFill>
                          <a:srgbClr val="4D7C85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C9BE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Tái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phân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phối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quan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liêu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nguồn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endParaRPr lang="hu-HU" sz="1600" b="1" kern="1200" dirty="0">
                        <a:solidFill>
                          <a:srgbClr val="4D7C85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Bürokratikus erőforrás-redisztribúció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56080">
                <a:tc>
                  <a:txBody>
                    <a:bodyPr/>
                    <a:lstStyle/>
                    <a:p>
                      <a:pPr marL="365760" marR="0" lvl="0" indent="-841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D7C85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vi-VN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được điều tiết</a:t>
                      </a:r>
                      <a:endParaRPr kumimoji="0" lang="hu-HU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50412B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65760" marR="0" lvl="0" indent="-841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D7C85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vi-VN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vô nhân xưng</a:t>
                      </a:r>
                      <a:endParaRPr kumimoji="0" lang="hu-HU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50412B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65760" marR="0" lvl="0" indent="-841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D7C85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hu-HU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chuẩn tắc</a:t>
                      </a:r>
                    </a:p>
                    <a:p>
                      <a:pPr marL="365760" marR="0" lvl="0" indent="-841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D7C85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kumimoji="0" lang="en-US" sz="1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chi </a:t>
                      </a:r>
                      <a:r>
                        <a:rPr kumimoji="0" lang="en-US" sz="14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phối</a:t>
                      </a:r>
                      <a:r>
                        <a:rPr kumimoji="0" lang="en-US" sz="1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kumimoji="0" lang="en-US" sz="1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vi-VN" sz="1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các thị trường cạnh tranh</a:t>
                      </a:r>
                      <a:endParaRPr kumimoji="0" lang="hu-HU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50412B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365760" marR="0" lvl="0" indent="-841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D7C85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kumimoji="0" lang="hu-HU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vi-VN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được hình thức hóa</a:t>
                      </a:r>
                      <a:endParaRPr kumimoji="0" lang="hu-HU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50412B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65760" marR="0" lvl="0" indent="-841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D7C85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Cá</a:t>
                      </a:r>
                      <a:r>
                        <a:rPr kumimoji="0" lang="en-US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nhân</a:t>
                      </a:r>
                      <a:endParaRPr kumimoji="0" lang="hu-HU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50412B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65760" marR="0" lvl="0" indent="-841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D7C85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hu-HU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tùy ý</a:t>
                      </a:r>
                    </a:p>
                    <a:p>
                      <a:pPr marL="365760" marR="0" lvl="0" indent="-841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D7C85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kumimoji="0" lang="en-US" sz="1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chi </a:t>
                      </a:r>
                      <a:r>
                        <a:rPr kumimoji="0" lang="en-US" sz="14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phối</a:t>
                      </a:r>
                      <a:r>
                        <a:rPr kumimoji="0" lang="en-US" sz="1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kumimoji="0" lang="en-US" sz="1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vi-VN" sz="1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các thị trường quan hệ</a:t>
                      </a:r>
                      <a:endParaRPr kumimoji="0" lang="hu-HU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50412B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C9BE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65760" marR="0" lvl="0" indent="-841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D7C85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vi-VN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được hình thức hóa</a:t>
                      </a:r>
                      <a:endParaRPr kumimoji="0" lang="hu-HU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50412B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65760" marR="0" lvl="0" indent="-841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D7C85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vi-VN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vô nhân xưng</a:t>
                      </a:r>
                      <a:endParaRPr kumimoji="0" lang="hu-HU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50412B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65760" marR="0" lvl="0" indent="-841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D7C85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hu-HU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chuẩn tắc</a:t>
                      </a:r>
                    </a:p>
                    <a:p>
                      <a:pPr marL="365760" marR="0" lvl="0" indent="-841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D7C85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kumimoji="0" lang="en-US" sz="1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chi </a:t>
                      </a:r>
                      <a:r>
                        <a:rPr kumimoji="0" lang="en-US" sz="14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phối</a:t>
                      </a:r>
                      <a:r>
                        <a:rPr kumimoji="0" lang="en-US" sz="1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sng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kumimoji="0" lang="en-US" sz="1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vi-VN" sz="1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các thị trường hành chính</a:t>
                      </a:r>
                      <a:endParaRPr kumimoji="0" lang="hu-HU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50412B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982663" marR="0" lvl="0" indent="-841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D7C85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hu-HU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formalizált</a:t>
                      </a:r>
                    </a:p>
                    <a:p>
                      <a:pPr marL="982663" marR="0" lvl="0" indent="-841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D7C85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hu-HU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személytelen</a:t>
                      </a:r>
                    </a:p>
                    <a:p>
                      <a:pPr marL="982663" marR="0" lvl="0" indent="-841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D7C85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hu-HU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normatív</a:t>
                      </a:r>
                    </a:p>
                    <a:p>
                      <a:pPr marL="982663" marR="0" lvl="0" indent="-84138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D7C85"/>
                        </a:buClr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hu-HU" sz="1400" b="1" i="0" u="sng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adminisztratív piacok</a:t>
                      </a:r>
                      <a:r>
                        <a:rPr kumimoji="0" lang="hu-HU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50412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dominanciája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28385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bàn tay vô hình</a:t>
                      </a:r>
                      <a:r>
                        <a:rPr lang="en-US" sz="1400" b="1" kern="1200" dirty="0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400" b="1" kern="1200" baseline="0" dirty="0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vi-VN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các lực thị trường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vi-VN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vô nhân xưng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hu-HU" sz="1400" b="1" kern="1200" dirty="0">
                        <a:solidFill>
                          <a:srgbClr val="CD5F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bàn tay </a:t>
                      </a:r>
                      <a:r>
                        <a:rPr lang="en-US" sz="1400" b="1" kern="1200" dirty="0" err="1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hữu</a:t>
                      </a:r>
                      <a:r>
                        <a:rPr lang="hu-HU" sz="1400" b="1" kern="1200" dirty="0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 hình</a:t>
                      </a:r>
                      <a:r>
                        <a:rPr lang="en-US" sz="1400" b="1" kern="1200" dirty="0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400" b="1" kern="1200" dirty="0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nhà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bảo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trợ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Can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thiệp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vào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hoạt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động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vi-VN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các lực thị trường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C9BE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en-US" sz="1400" b="1" kern="1200" dirty="0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ế</a:t>
                      </a:r>
                      <a:r>
                        <a:rPr lang="en-US" sz="1400" b="1" kern="1200" baseline="0" dirty="0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hoạch</a:t>
                      </a:r>
                      <a:r>
                        <a:rPr lang="en-US" sz="1400" b="1" kern="1200" baseline="0" dirty="0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hóa</a:t>
                      </a:r>
                      <a:r>
                        <a:rPr lang="en-US" sz="1400" b="1" kern="1200" baseline="0" dirty="0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tập</a:t>
                      </a:r>
                      <a:r>
                        <a:rPr lang="en-US" sz="1400" b="1" kern="1200" baseline="0" dirty="0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trung</a:t>
                      </a:r>
                      <a:r>
                        <a:rPr lang="hu-HU" sz="1400" b="1" kern="1200" dirty="0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men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lat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lẩn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tránh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vi-VN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các lực thị trường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CD5F50"/>
                          </a:solidFill>
                          <a:latin typeface="+mn-lt"/>
                          <a:ea typeface="+mn-ea"/>
                          <a:cs typeface="+mn-cs"/>
                        </a:rPr>
                        <a:t>Központi tervezés 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a nómenklatúra által, megkerülve a piaci erőket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82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Ngang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Dọc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1C9BE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Dọc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n-lt"/>
                          <a:ea typeface="+mn-ea"/>
                          <a:cs typeface="+mn-cs"/>
                        </a:rPr>
                        <a:t>Vertikális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55947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98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2400" b="1" dirty="0" err="1">
                <a:solidFill>
                  <a:srgbClr val="8D503B"/>
                </a:solidFill>
              </a:rPr>
              <a:t>Loại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hình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học</a:t>
            </a:r>
            <a:r>
              <a:rPr lang="en-US" sz="2400" b="1" dirty="0">
                <a:solidFill>
                  <a:srgbClr val="8D503B"/>
                </a:solidFill>
              </a:rPr>
              <a:t> (typology) </a:t>
            </a:r>
            <a:r>
              <a:rPr lang="en-US" sz="2400" b="1" dirty="0" err="1">
                <a:solidFill>
                  <a:srgbClr val="8D503B"/>
                </a:solidFill>
              </a:rPr>
              <a:t>của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các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hu-HU" sz="2400" b="1" dirty="0">
                <a:solidFill>
                  <a:srgbClr val="8D503B"/>
                </a:solidFill>
              </a:rPr>
              <a:t>nền kinh tế quan hệ (</a:t>
            </a:r>
            <a:r>
              <a:rPr lang="en-US" sz="2400" b="1" dirty="0" err="1">
                <a:solidFill>
                  <a:srgbClr val="8D503B"/>
                </a:solidFill>
              </a:rPr>
              <a:t>các</a:t>
            </a:r>
            <a:r>
              <a:rPr lang="hu-HU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>
                <a:solidFill>
                  <a:srgbClr val="8D503B"/>
                </a:solidFill>
              </a:rPr>
              <a:t>c</a:t>
            </a:r>
            <a:r>
              <a:rPr lang="vi-VN" sz="2400" b="1" dirty="0">
                <a:solidFill>
                  <a:srgbClr val="8D503B"/>
                </a:solidFill>
              </a:rPr>
              <a:t>hủ nghĩa tư bản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chính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trị</a:t>
            </a:r>
            <a:r>
              <a:rPr lang="hu-HU" sz="2400" b="1" dirty="0">
                <a:solidFill>
                  <a:srgbClr val="8D503B"/>
                </a:solidFill>
              </a:rPr>
              <a:t>)</a:t>
            </a:r>
            <a:endParaRPr lang="en-US" sz="24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804442"/>
              </p:ext>
            </p:extLst>
          </p:nvPr>
        </p:nvGraphicFramePr>
        <p:xfrm>
          <a:off x="107950" y="838878"/>
          <a:ext cx="8928100" cy="4639523"/>
        </p:xfrm>
        <a:graphic>
          <a:graphicData uri="http://schemas.openxmlformats.org/drawingml/2006/table">
            <a:tbl>
              <a:tblPr/>
              <a:tblGrid>
                <a:gridCol w="1439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5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90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38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38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763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5444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600" b="1" i="1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en-US" sz="1600" b="1" i="1" kern="120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Kiểu</a:t>
                      </a:r>
                      <a:r>
                        <a:rPr lang="en-US" sz="1600" b="1" i="1" kern="1200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c</a:t>
                      </a:r>
                      <a:r>
                        <a:rPr lang="vi-VN" sz="1600" b="1" i="0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hủ nghĩa tư bản</a:t>
                      </a:r>
                      <a:r>
                        <a:rPr lang="en-US" sz="1600" b="1" i="0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i="0" kern="120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</a:t>
                      </a:r>
                      <a:r>
                        <a:rPr lang="en-US" sz="1600" b="1" i="0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i="0" kern="120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trị</a:t>
                      </a:r>
                      <a:endParaRPr lang="hu-HU" sz="1600" b="1" i="1" kern="120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kern="120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Hình</a:t>
                      </a:r>
                      <a:r>
                        <a:rPr lang="en-US" sz="1600" b="1" i="1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i="1" kern="120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thức</a:t>
                      </a:r>
                      <a:r>
                        <a:rPr lang="en-US" sz="1600" b="1" i="1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chi </a:t>
                      </a:r>
                      <a:r>
                        <a:rPr lang="en-US" sz="1600" b="1" i="1" kern="120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phối</a:t>
                      </a:r>
                      <a:r>
                        <a:rPr lang="en-US" sz="1600" b="1" i="1" kern="1200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i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600" b="1" i="1" kern="1200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600" b="1" i="1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tham nhũng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kern="120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600" b="1" i="1" kern="1200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i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diễn</a:t>
                      </a:r>
                      <a:r>
                        <a:rPr lang="en-US" sz="1600" b="1" i="1" kern="1200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i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viên</a:t>
                      </a:r>
                      <a:r>
                        <a:rPr lang="en-US" sz="1600" b="1" i="1" kern="1200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i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khởi</a:t>
                      </a:r>
                      <a:r>
                        <a:rPr lang="en-US" sz="1600" b="1" i="1" kern="1200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i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xướng</a:t>
                      </a:r>
                      <a:endParaRPr lang="hu-HU" sz="1600" b="1" i="1" kern="120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kern="120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600" b="1" i="1" kern="1200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i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loại</a:t>
                      </a:r>
                      <a:r>
                        <a:rPr lang="en-US" sz="1600" b="1" i="1" kern="1200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i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bắt</a:t>
                      </a:r>
                      <a:r>
                        <a:rPr lang="en-US" sz="1600" b="1" i="1" kern="1200" baseline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i="1" kern="1200" baseline="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giữ</a:t>
                      </a:r>
                      <a:endParaRPr lang="hu-HU" sz="1600" b="1" i="1" kern="120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kern="1200" dirty="0" err="1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Kiểu</a:t>
                      </a:r>
                      <a:r>
                        <a:rPr lang="en-US" sz="1600" b="1" i="1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vi-VN" sz="1600" b="1" i="1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nhà nước</a:t>
                      </a:r>
                      <a:endParaRPr lang="hu-HU" sz="1600" b="1" i="1" kern="120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600" b="1" i="1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Thị trường</a:t>
                      </a:r>
                      <a:r>
                        <a:rPr lang="en-US" sz="1600" b="1" i="1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600" b="1" i="1" kern="120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tham nhũng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335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600" b="1" kern="1200" dirty="0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Chủ nghĩa tư bản</a:t>
                      </a:r>
                      <a:r>
                        <a:rPr lang="en-US" sz="1600" b="1" kern="1200" dirty="0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cánh</a:t>
                      </a:r>
                      <a:r>
                        <a:rPr lang="en-US" sz="1600" b="1" kern="1200" baseline="0" dirty="0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hẩu</a:t>
                      </a:r>
                      <a:endParaRPr lang="hu-HU" sz="1600" b="1" kern="1200" dirty="0">
                        <a:solidFill>
                          <a:srgbClr val="8D503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ham nhũng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cánh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hẩu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Cánh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hẩu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bè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thân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hữu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giữ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</a:t>
                      </a:r>
                      <a:r>
                        <a:rPr lang="vi-VN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hị trường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giữ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</a:t>
                      </a:r>
                      <a:r>
                        <a:rPr lang="vi-VN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hị trường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trục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lợi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200" b="1" kern="1200" dirty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200" b="1" kern="1200" dirty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nhà nước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đạo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tặc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400" b="1" kern="1200" dirty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400" b="1" kern="1200" dirty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nhà nước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săn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mồi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Cạnh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tranh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tự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do</a:t>
                      </a:r>
                      <a:b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gia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nhập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tự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do 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rời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khỏi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tự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do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400" b="1" kern="1200" dirty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400" b="1" kern="1200" dirty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hu-HU" sz="1400" b="1" kern="1200" dirty="0">
                        <a:solidFill>
                          <a:srgbClr val="50412B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Độc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quyền</a:t>
                      </a:r>
                      <a:b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</a:b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tiếp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nhận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/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từ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chối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latin typeface="+mj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195" marR="36195" marT="36195" marB="36195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433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600" b="1" kern="1200" dirty="0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Chủ nghĩa tư bản</a:t>
                      </a:r>
                      <a:r>
                        <a:rPr lang="en-US" sz="1600" b="1" kern="1200" dirty="0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1600" b="1" kern="1200" baseline="0" dirty="0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phiệt</a:t>
                      </a:r>
                      <a:endParaRPr lang="hu-HU" sz="1600" b="1" kern="1200" dirty="0">
                        <a:solidFill>
                          <a:srgbClr val="8D503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giữ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nhà nước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tiến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hành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từ dưới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 nhà tài phiệt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 bắt giữ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hị trường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nhà nước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(=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giữ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phiệt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335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600" b="1" kern="1200" dirty="0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Chủ nghĩa tư bản</a:t>
                      </a:r>
                      <a:r>
                        <a:rPr lang="en-US" sz="1600" b="1" kern="1200" dirty="0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bảo</a:t>
                      </a:r>
                      <a:r>
                        <a:rPr lang="en-US" sz="1600" b="1" kern="1200" baseline="0" dirty="0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trợ</a:t>
                      </a:r>
                      <a:endParaRPr lang="hu-HU" sz="1600" b="1" kern="1200" dirty="0">
                        <a:solidFill>
                          <a:srgbClr val="8D503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giữ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nhà nước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tiến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hành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từ 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trên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 nhà chính phiệt</a:t>
                      </a: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9820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600" b="1" kern="1200" dirty="0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Chủ nghĩa tư bản</a:t>
                      </a:r>
                      <a:r>
                        <a:rPr lang="en-US" sz="1600" b="1" kern="1200" dirty="0">
                          <a:solidFill>
                            <a:srgbClr val="8D503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mafia</a:t>
                      </a:r>
                      <a:endParaRPr lang="hu-HU" sz="1600" b="1" kern="1200" dirty="0">
                        <a:solidFill>
                          <a:srgbClr val="8D503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nhà nước tội phạm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Gia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tộc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trị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con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nuôi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giữ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hị trường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+ </a:t>
                      </a: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nhà nước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+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nhà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tài phiệt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(=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bắt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giữ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mafia)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36195" marB="36195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8" name="Egyenes összekötő nyíllal 4"/>
          <p:cNvCxnSpPr/>
          <p:nvPr/>
        </p:nvCxnSpPr>
        <p:spPr>
          <a:xfrm>
            <a:off x="8244408" y="2549172"/>
            <a:ext cx="0" cy="1629331"/>
          </a:xfrm>
          <a:prstGeom prst="straightConnector1">
            <a:avLst/>
          </a:prstGeom>
          <a:ln w="69850">
            <a:solidFill>
              <a:srgbClr val="4D7C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gyenes összekötő nyíllal 4"/>
          <p:cNvCxnSpPr/>
          <p:nvPr/>
        </p:nvCxnSpPr>
        <p:spPr>
          <a:xfrm>
            <a:off x="6732240" y="3363838"/>
            <a:ext cx="0" cy="909251"/>
          </a:xfrm>
          <a:prstGeom prst="straightConnector1">
            <a:avLst/>
          </a:prstGeom>
          <a:ln w="69850">
            <a:solidFill>
              <a:srgbClr val="4D7C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gyenes összekötő nyíllal 4"/>
          <p:cNvCxnSpPr>
            <a:cxnSpLocks/>
          </p:cNvCxnSpPr>
          <p:nvPr/>
        </p:nvCxnSpPr>
        <p:spPr>
          <a:xfrm>
            <a:off x="6732240" y="2139702"/>
            <a:ext cx="0" cy="770052"/>
          </a:xfrm>
          <a:prstGeom prst="straightConnector1">
            <a:avLst/>
          </a:prstGeom>
          <a:ln w="69850">
            <a:solidFill>
              <a:srgbClr val="4D7C8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5068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23478"/>
            <a:ext cx="8928100" cy="915988"/>
          </a:xfrm>
        </p:spPr>
        <p:txBody>
          <a:bodyPr>
            <a:noAutofit/>
          </a:bodyPr>
          <a:lstStyle/>
          <a:p>
            <a:r>
              <a:rPr lang="en-US" sz="2800" dirty="0" err="1">
                <a:solidFill>
                  <a:srgbClr val="8D503B"/>
                </a:solidFill>
              </a:rPr>
              <a:t>Hệ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sinh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thái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tội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phạm</a:t>
            </a:r>
            <a:r>
              <a:rPr lang="hu-HU" sz="2800" dirty="0">
                <a:solidFill>
                  <a:srgbClr val="8D503B"/>
                </a:solidFill>
              </a:rPr>
              <a:t>: </a:t>
            </a:r>
            <a:r>
              <a:rPr lang="en-US" sz="2800" dirty="0" err="1">
                <a:solidFill>
                  <a:srgbClr val="8D503B"/>
                </a:solidFill>
              </a:rPr>
              <a:t>được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phép</a:t>
            </a:r>
            <a:r>
              <a:rPr lang="hu-HU" sz="2800" dirty="0">
                <a:solidFill>
                  <a:srgbClr val="8D503B"/>
                </a:solidFill>
              </a:rPr>
              <a:t> vs. </a:t>
            </a:r>
            <a:r>
              <a:rPr lang="en-US" sz="2800" dirty="0" err="1">
                <a:solidFill>
                  <a:srgbClr val="8D503B"/>
                </a:solidFill>
              </a:rPr>
              <a:t>bất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hợp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pháp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không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có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giấy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phép</a:t>
            </a:r>
            <a:endParaRPr lang="hu-HU" sz="2800" dirty="0">
              <a:solidFill>
                <a:srgbClr val="8D503B"/>
              </a:solidFill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25411"/>
              </p:ext>
            </p:extLst>
          </p:nvPr>
        </p:nvGraphicFramePr>
        <p:xfrm>
          <a:off x="179958" y="1203598"/>
          <a:ext cx="8856538" cy="37012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09517">
                  <a:extLst>
                    <a:ext uri="{9D8B030D-6E8A-4147-A177-3AD203B41FA5}">
                      <a16:colId xmlns:a16="http://schemas.microsoft.com/office/drawing/2014/main" val="3662640216"/>
                    </a:ext>
                  </a:extLst>
                </a:gridCol>
                <a:gridCol w="2907997">
                  <a:extLst>
                    <a:ext uri="{9D8B030D-6E8A-4147-A177-3AD203B41FA5}">
                      <a16:colId xmlns:a16="http://schemas.microsoft.com/office/drawing/2014/main" val="3213355475"/>
                    </a:ext>
                  </a:extLst>
                </a:gridCol>
                <a:gridCol w="4739024">
                  <a:extLst>
                    <a:ext uri="{9D8B030D-6E8A-4147-A177-3AD203B41FA5}">
                      <a16:colId xmlns:a16="http://schemas.microsoft.com/office/drawing/2014/main" val="1659534735"/>
                    </a:ext>
                  </a:extLst>
                </a:gridCol>
              </a:tblGrid>
              <a:tr h="85818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400" kern="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biện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vi-VN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nước tội phạm</a:t>
                      </a: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đối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lại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bất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hợp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giấy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phép</a:t>
                      </a:r>
                      <a:endParaRPr lang="hu-HU" sz="16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Hình</a:t>
                      </a:r>
                      <a:r>
                        <a:rPr lang="en-US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thức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sống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bên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cạnh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nhau</a:t>
                      </a: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6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kết</a:t>
                      </a:r>
                      <a:r>
                        <a:rPr lang="en-US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quả</a:t>
                      </a:r>
                      <a:r>
                        <a:rPr lang="en-US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biện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r>
                        <a:rPr lang="en-US" sz="16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vi-VN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nước</a:t>
                      </a: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293826"/>
                  </a:ext>
                </a:extLst>
              </a:tr>
              <a:tr h="642299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Đàn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áp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tấn công/đẩy lùi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ngăn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cách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tách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rời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xóa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bỏ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bất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hợp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giấy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phép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hay “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băng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đảng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tư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nhân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7162721"/>
                  </a:ext>
                </a:extLst>
              </a:tr>
              <a:tr h="642299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Chịu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đựng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để yên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tách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rời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chấm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dứt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quấy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rối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diễn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viên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bất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hợp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807023"/>
                  </a:ext>
                </a:extLst>
              </a:tr>
              <a:tr h="74345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Giảm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nhẹ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Mở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rộng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trên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kết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nối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thương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lượng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tự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trị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mặc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cả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mạng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lưới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bất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hợp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mua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chuộc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tội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phạm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như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hững người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kinh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doanh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bạo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1227037"/>
                  </a:ext>
                </a:extLst>
              </a:tr>
              <a:tr h="642299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Chiếm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lĩnh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vỡ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tính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tự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trị</a:t>
                      </a:r>
                      <a:endParaRPr lang="hu-HU" sz="16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Tích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hợp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Gia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tộc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trị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nhận</a:t>
                      </a:r>
                      <a:r>
                        <a:rPr lang="en-US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con 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nuôi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chỉ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huy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mạng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lưới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bất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hợp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3722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8973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099" cy="987425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8D503B"/>
                </a:solidFill>
              </a:rPr>
              <a:t>T</a:t>
            </a:r>
            <a:r>
              <a:rPr lang="hu-HU" sz="3200" b="1" dirty="0">
                <a:solidFill>
                  <a:srgbClr val="8D503B"/>
                </a:solidFill>
              </a:rPr>
              <a:t>ham nhũng</a:t>
            </a: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48" name="Table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1318491"/>
              </p:ext>
            </p:extLst>
          </p:nvPr>
        </p:nvGraphicFramePr>
        <p:xfrm>
          <a:off x="4716464" y="1235985"/>
          <a:ext cx="4320032" cy="3200287"/>
        </p:xfrm>
        <a:graphic>
          <a:graphicData uri="http://schemas.openxmlformats.org/drawingml/2006/table">
            <a:tbl>
              <a:tblPr/>
              <a:tblGrid>
                <a:gridCol w="129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8309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16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Hoạt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động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của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hệ</a:t>
                      </a:r>
                      <a:r>
                        <a:rPr lang="en-US" sz="1400" b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thống</a:t>
                      </a:r>
                      <a:r>
                        <a:rPr lang="en-US" sz="1400" b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…</a:t>
                      </a:r>
                      <a:endParaRPr lang="en-US" sz="20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1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bị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tham nhũng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làm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méo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mó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được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tham nhũng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làm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dễ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dàng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ược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tham nhũng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lập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nền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móng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39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Tham</a:t>
                      </a:r>
                      <a:r>
                        <a:rPr lang="en-US" sz="12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nhũng</a:t>
                      </a:r>
                      <a:r>
                        <a:rPr lang="en-US" sz="12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phá</a:t>
                      </a:r>
                      <a:r>
                        <a:rPr lang="en-US" sz="12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hủy</a:t>
                      </a:r>
                      <a:r>
                        <a:rPr lang="en-US" sz="12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hệ</a:t>
                      </a:r>
                      <a:r>
                        <a:rPr lang="en-US" sz="12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thống</a:t>
                      </a:r>
                      <a:endParaRPr lang="en-US" sz="12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39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Tham</a:t>
                      </a:r>
                      <a:r>
                        <a:rPr lang="en-US" sz="12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nhũng</a:t>
                      </a:r>
                      <a:r>
                        <a:rPr lang="en-US" sz="12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bôi</a:t>
                      </a:r>
                      <a:r>
                        <a:rPr lang="en-US" sz="1200" b="1" i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trơn</a:t>
                      </a:r>
                      <a:r>
                        <a:rPr lang="en-US" sz="1200" b="1" i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hệ</a:t>
                      </a:r>
                      <a:r>
                        <a:rPr lang="en-US" sz="1200" b="1" i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thống</a:t>
                      </a:r>
                      <a:r>
                        <a:rPr lang="en-US" sz="1200" b="1" i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en-US" sz="12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39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Tham</a:t>
                      </a:r>
                      <a:r>
                        <a:rPr lang="en-US" sz="12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nhũng</a:t>
                      </a:r>
                      <a:r>
                        <a:rPr lang="en-US" sz="1200" b="1" i="1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cấu</a:t>
                      </a:r>
                      <a:r>
                        <a:rPr lang="en-US" sz="1200" b="1" i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thành</a:t>
                      </a:r>
                      <a:r>
                        <a:rPr lang="en-US" sz="1200" b="1" i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hệ</a:t>
                      </a:r>
                      <a:r>
                        <a:rPr lang="en-US" sz="1200" b="1" i="1" baseline="0" dirty="0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4"/>
                          </a:solidFill>
                          <a:latin typeface="+mn-lt"/>
                          <a:ea typeface="Calibri"/>
                          <a:cs typeface="Times New Roman"/>
                        </a:rPr>
                        <a:t>thống</a:t>
                      </a:r>
                      <a:endParaRPr lang="en-US" sz="1200" dirty="0">
                        <a:solidFill>
                          <a:srgbClr val="4D7C84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0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1366715"/>
              </p:ext>
            </p:extLst>
          </p:nvPr>
        </p:nvGraphicFramePr>
        <p:xfrm>
          <a:off x="-82889" y="1247642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20" name="Csoportba foglalás 220"/>
          <p:cNvGrpSpPr>
            <a:grpSpLocks/>
          </p:cNvGrpSpPr>
          <p:nvPr/>
        </p:nvGrpSpPr>
        <p:grpSpPr bwMode="auto">
          <a:xfrm>
            <a:off x="1259633" y="1923659"/>
            <a:ext cx="2476046" cy="1384195"/>
            <a:chOff x="20617" y="15117"/>
            <a:chExt cx="21558" cy="13910"/>
          </a:xfrm>
        </p:grpSpPr>
        <p:sp>
          <p:nvSpPr>
            <p:cNvPr id="222" name="Szabadkézi sokszög 222"/>
            <p:cNvSpPr>
              <a:spLocks/>
            </p:cNvSpPr>
            <p:nvPr/>
          </p:nvSpPr>
          <p:spPr bwMode="auto">
            <a:xfrm flipV="1">
              <a:off x="22862" y="24315"/>
              <a:ext cx="12241" cy="1440"/>
            </a:xfrm>
            <a:custGeom>
              <a:avLst/>
              <a:gdLst>
                <a:gd name="T0" fmla="*/ 0 w 662940"/>
                <a:gd name="T1" fmla="*/ 144017 h 1028700"/>
                <a:gd name="T2" fmla="*/ 823126 w 662940"/>
                <a:gd name="T3" fmla="*/ 72009 h 1028700"/>
                <a:gd name="T4" fmla="*/ 1224136 w 662940"/>
                <a:gd name="T5" fmla="*/ 0 h 1028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62940" h="1028700">
                  <a:moveTo>
                    <a:pt x="0" y="1028700"/>
                  </a:moveTo>
                  <a:cubicBezTo>
                    <a:pt x="167640" y="857250"/>
                    <a:pt x="335280" y="685800"/>
                    <a:pt x="445770" y="514350"/>
                  </a:cubicBezTo>
                  <a:cubicBezTo>
                    <a:pt x="556260" y="342900"/>
                    <a:pt x="643890" y="93345"/>
                    <a:pt x="662940" y="0"/>
                  </a:cubicBezTo>
                </a:path>
              </a:pathLst>
            </a:custGeom>
            <a:noFill/>
            <a:ln w="25400">
              <a:solidFill>
                <a:srgbClr val="385A61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223" name="Szabadkézi sokszög 223"/>
            <p:cNvSpPr>
              <a:spLocks/>
            </p:cNvSpPr>
            <p:nvPr/>
          </p:nvSpPr>
          <p:spPr bwMode="auto">
            <a:xfrm flipH="1">
              <a:off x="33123" y="15117"/>
              <a:ext cx="3961" cy="7000"/>
            </a:xfrm>
            <a:custGeom>
              <a:avLst/>
              <a:gdLst>
                <a:gd name="T0" fmla="*/ 0 w 662940"/>
                <a:gd name="T1" fmla="*/ 720080 h 1028700"/>
                <a:gd name="T2" fmla="*/ 266305 w 662940"/>
                <a:gd name="T3" fmla="*/ 360040 h 1028700"/>
                <a:gd name="T4" fmla="*/ 396044 w 662940"/>
                <a:gd name="T5" fmla="*/ 0 h 1028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62940" h="1028700">
                  <a:moveTo>
                    <a:pt x="0" y="1028700"/>
                  </a:moveTo>
                  <a:cubicBezTo>
                    <a:pt x="167640" y="857250"/>
                    <a:pt x="335280" y="685800"/>
                    <a:pt x="445770" y="514350"/>
                  </a:cubicBezTo>
                  <a:cubicBezTo>
                    <a:pt x="556260" y="342900"/>
                    <a:pt x="643890" y="93345"/>
                    <a:pt x="662940" y="0"/>
                  </a:cubicBezTo>
                </a:path>
              </a:pathLst>
            </a:custGeom>
            <a:noFill/>
            <a:ln w="25400">
              <a:solidFill>
                <a:srgbClr val="385A61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224" name="Szövegdoboz 20"/>
            <p:cNvSpPr txBox="1">
              <a:spLocks noChangeArrowheads="1"/>
            </p:cNvSpPr>
            <p:nvPr/>
          </p:nvSpPr>
          <p:spPr bwMode="auto">
            <a:xfrm>
              <a:off x="20617" y="17706"/>
              <a:ext cx="15141" cy="5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lang="hu-HU" sz="1000" b="1" dirty="0">
                  <a:solidFill>
                    <a:srgbClr val="385A61"/>
                  </a:solidFill>
                  <a:latin typeface="+mj-lt"/>
                </a:rPr>
                <a:t>Tham nhũng phá hủy </a:t>
              </a:r>
              <a:endParaRPr lang="en-US" sz="1000" b="1" dirty="0">
                <a:solidFill>
                  <a:srgbClr val="385A61"/>
                </a:solidFill>
                <a:latin typeface="+mj-lt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lang="en-US" sz="1000" b="1" dirty="0">
                  <a:solidFill>
                    <a:srgbClr val="385A61"/>
                  </a:solidFill>
                  <a:latin typeface="+mj-lt"/>
                </a:rPr>
                <a:t>      </a:t>
              </a:r>
              <a:r>
                <a:rPr lang="hu-HU" sz="1000" b="1" dirty="0">
                  <a:solidFill>
                    <a:srgbClr val="385A61"/>
                  </a:solidFill>
                  <a:latin typeface="+mj-lt"/>
                </a:rPr>
                <a:t>hệ thống</a:t>
              </a:r>
              <a:endParaRPr lang="en-US" sz="1000" b="1" dirty="0">
                <a:solidFill>
                  <a:srgbClr val="385A61"/>
                </a:solidFill>
                <a:latin typeface="+mj-lt"/>
              </a:endParaRPr>
            </a:p>
          </p:txBody>
        </p:sp>
        <p:sp>
          <p:nvSpPr>
            <p:cNvPr id="225" name="Szövegdoboz 21"/>
            <p:cNvSpPr txBox="1">
              <a:spLocks noChangeArrowheads="1"/>
            </p:cNvSpPr>
            <p:nvPr/>
          </p:nvSpPr>
          <p:spPr bwMode="auto">
            <a:xfrm>
              <a:off x="33738" y="15154"/>
              <a:ext cx="8437" cy="6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vi-VN" sz="10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Tham nhũng bôi trơn hệ thống</a:t>
              </a:r>
              <a:endParaRPr kumimoji="0" lang="en-US" sz="10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  <p:sp>
          <p:nvSpPr>
            <p:cNvPr id="226" name="Szövegdoboz 22"/>
            <p:cNvSpPr txBox="1">
              <a:spLocks noChangeArrowheads="1"/>
            </p:cNvSpPr>
            <p:nvPr/>
          </p:nvSpPr>
          <p:spPr bwMode="auto">
            <a:xfrm>
              <a:off x="24552" y="25316"/>
              <a:ext cx="10512" cy="37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hu-HU"/>
              </a:defPPr>
              <a:lvl1pPr marR="0" lvl="0" indent="0" fontAlgn="base">
                <a:lnSpc>
                  <a:spcPct val="9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 kumimoji="0" sz="1100" b="1" i="0" u="none" strike="noStrike" cap="none" normalizeH="0" baseline="0">
                  <a:ln>
                    <a:noFill/>
                  </a:ln>
                  <a:solidFill>
                    <a:srgbClr val="385A61"/>
                  </a:solidFill>
                  <a:effectLst/>
                  <a:latin typeface="Calibri" pitchFamily="34" charset="0"/>
                </a:defRPr>
              </a:lvl1pPr>
            </a:lstStyle>
            <a:p>
              <a:r>
                <a:rPr lang="hu-HU" sz="1000" dirty="0">
                  <a:latin typeface="+mj-lt"/>
                </a:rPr>
                <a:t>Tham nhũng cấu thành hệ thống</a:t>
              </a:r>
              <a:endParaRPr lang="en-US" sz="10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62943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099" cy="990961"/>
          </a:xfrm>
        </p:spPr>
        <p:txBody>
          <a:bodyPr>
            <a:noAutofit/>
          </a:bodyPr>
          <a:lstStyle/>
          <a:p>
            <a:r>
              <a:rPr lang="en-US" sz="2400" dirty="0" err="1">
                <a:solidFill>
                  <a:srgbClr val="8D503B"/>
                </a:solidFill>
              </a:rPr>
              <a:t>Sự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phụ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thuộc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của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c</a:t>
            </a:r>
            <a:r>
              <a:rPr lang="en-US" sz="2400" b="1" dirty="0" err="1">
                <a:solidFill>
                  <a:srgbClr val="8D503B"/>
                </a:solidFill>
              </a:rPr>
              <a:t>ơ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chế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kinh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tế</a:t>
            </a:r>
            <a:r>
              <a:rPr lang="en-US" sz="2400" b="1" dirty="0">
                <a:solidFill>
                  <a:srgbClr val="8D503B"/>
                </a:solidFill>
              </a:rPr>
              <a:t> chi </a:t>
            </a:r>
            <a:r>
              <a:rPr lang="en-US" sz="2400" b="1" dirty="0" err="1">
                <a:solidFill>
                  <a:srgbClr val="8D503B"/>
                </a:solidFill>
              </a:rPr>
              <a:t>phối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vào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kiểu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chế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độ</a:t>
            </a:r>
            <a:endParaRPr lang="hu-HU" sz="2400" b="1" dirty="0">
              <a:solidFill>
                <a:srgbClr val="8D503B"/>
              </a:solidFill>
            </a:endParaRP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49" name="Table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616299"/>
              </p:ext>
            </p:extLst>
          </p:nvPr>
        </p:nvGraphicFramePr>
        <p:xfrm>
          <a:off x="4715570" y="1347615"/>
          <a:ext cx="4320480" cy="2912285"/>
        </p:xfrm>
        <a:graphic>
          <a:graphicData uri="http://schemas.openxmlformats.org/drawingml/2006/table">
            <a:tbl>
              <a:tblPr/>
              <a:tblGrid>
                <a:gridCol w="10805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59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39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440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en-US" sz="1050" dirty="0">
                        <a:solidFill>
                          <a:srgbClr val="50412B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</a:rPr>
                        <a:t>Cơ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cấu</a:t>
                      </a:r>
                      <a:r>
                        <a:rPr lang="en-US" sz="1200" b="1" baseline="0">
                          <a:solidFill>
                            <a:srgbClr val="50412B"/>
                          </a:solidFill>
                          <a:latin typeface="+mn-lt"/>
                        </a:rPr>
                        <a:t> sở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hữu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được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xác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định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hu-HU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từ trên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</a:rPr>
                        <a:t>Cơ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cấu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sản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xuất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được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xác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</a:rPr>
                        <a:t>định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 </a:t>
                      </a:r>
                      <a:r>
                        <a:rPr lang="hu-HU" sz="1200" b="1" baseline="0" dirty="0">
                          <a:solidFill>
                            <a:srgbClr val="50412B"/>
                          </a:solidFill>
                          <a:latin typeface="+mn-lt"/>
                        </a:rPr>
                        <a:t>từ trên</a:t>
                      </a:r>
                      <a:endParaRPr lang="en-US" sz="1200" dirty="0">
                        <a:solidFill>
                          <a:srgbClr val="50412B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09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200" b="1" i="1" dirty="0">
                          <a:solidFill>
                            <a:srgbClr val="4D7C84"/>
                          </a:solidFill>
                          <a:latin typeface="+mn-lt"/>
                        </a:rPr>
                        <a:t>Điều phối thị trường</a:t>
                      </a:r>
                      <a:endParaRPr lang="en-US" sz="1200" dirty="0">
                        <a:solidFill>
                          <a:srgbClr val="4D7C84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809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</a:rPr>
                        <a:t>Tái</a:t>
                      </a:r>
                      <a:r>
                        <a:rPr lang="en-US" sz="1200" b="1" i="1" baseline="0" dirty="0">
                          <a:solidFill>
                            <a:srgbClr val="4D7C84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4"/>
                          </a:solidFill>
                          <a:latin typeface="+mn-lt"/>
                        </a:rPr>
                        <a:t>phân</a:t>
                      </a:r>
                      <a:r>
                        <a:rPr lang="en-US" sz="1200" b="1" i="1" baseline="0" dirty="0">
                          <a:solidFill>
                            <a:srgbClr val="4D7C84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4"/>
                          </a:solidFill>
                          <a:latin typeface="+mn-lt"/>
                        </a:rPr>
                        <a:t>phối</a:t>
                      </a:r>
                      <a:r>
                        <a:rPr lang="en-US" sz="1200" b="1" i="1" baseline="0" dirty="0">
                          <a:solidFill>
                            <a:srgbClr val="4D7C84"/>
                          </a:solidFill>
                          <a:latin typeface="+mn-lt"/>
                        </a:rPr>
                        <a:t> </a:t>
                      </a:r>
                      <a:r>
                        <a:rPr lang="hu-HU" sz="1200" b="1" i="1" dirty="0">
                          <a:solidFill>
                            <a:srgbClr val="4D7C84"/>
                          </a:solidFill>
                          <a:latin typeface="+mn-lt"/>
                        </a:rPr>
                        <a:t>quan hệ</a:t>
                      </a:r>
                      <a:r>
                        <a:rPr lang="en-US" sz="1200" b="1" i="1" dirty="0">
                          <a:solidFill>
                            <a:srgbClr val="4D7C84"/>
                          </a:solidFill>
                          <a:latin typeface="+mn-lt"/>
                        </a:rPr>
                        <a:t>-t</a:t>
                      </a:r>
                      <a:r>
                        <a:rPr lang="vi-VN" sz="1200" b="1" i="1" dirty="0">
                          <a:solidFill>
                            <a:srgbClr val="4D7C84"/>
                          </a:solidFill>
                          <a:latin typeface="+mn-lt"/>
                        </a:rPr>
                        <a:t>hị trường</a:t>
                      </a:r>
                      <a:endParaRPr lang="en-US" sz="1200" dirty="0">
                        <a:solidFill>
                          <a:srgbClr val="4D7C84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50412B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09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</a:rPr>
                        <a:t>Tái</a:t>
                      </a:r>
                      <a:r>
                        <a:rPr lang="en-US" sz="1200" b="1" i="1" baseline="0" dirty="0">
                          <a:solidFill>
                            <a:srgbClr val="4D7C84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4"/>
                          </a:solidFill>
                          <a:latin typeface="+mn-lt"/>
                        </a:rPr>
                        <a:t>phân</a:t>
                      </a:r>
                      <a:r>
                        <a:rPr lang="en-US" sz="1200" b="1" i="1" baseline="0" dirty="0">
                          <a:solidFill>
                            <a:srgbClr val="4D7C84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4"/>
                          </a:solidFill>
                          <a:latin typeface="+mn-lt"/>
                        </a:rPr>
                        <a:t>phối</a:t>
                      </a:r>
                      <a:r>
                        <a:rPr lang="en-US" sz="1200" b="1" i="1" baseline="0" dirty="0">
                          <a:solidFill>
                            <a:srgbClr val="4D7C84"/>
                          </a:solidFill>
                          <a:latin typeface="+mn-lt"/>
                        </a:rPr>
                        <a:t> </a:t>
                      </a:r>
                      <a:r>
                        <a:rPr lang="hu-HU" sz="1200" b="1" i="1" dirty="0">
                          <a:solidFill>
                            <a:srgbClr val="4D7C84"/>
                          </a:solidFill>
                          <a:latin typeface="+mn-lt"/>
                        </a:rPr>
                        <a:t>q</a:t>
                      </a: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</a:rPr>
                        <a:t>uan</a:t>
                      </a:r>
                      <a:r>
                        <a:rPr lang="en-US" sz="1200" b="1" i="1" dirty="0">
                          <a:solidFill>
                            <a:srgbClr val="4D7C84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</a:rPr>
                        <a:t>liêu</a:t>
                      </a:r>
                      <a:r>
                        <a:rPr lang="en-US" sz="1200" b="1" i="1" dirty="0">
                          <a:solidFill>
                            <a:srgbClr val="4D7C84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i="1" dirty="0" err="1">
                          <a:solidFill>
                            <a:srgbClr val="4D7C84"/>
                          </a:solidFill>
                          <a:latin typeface="+mn-lt"/>
                        </a:rPr>
                        <a:t>của</a:t>
                      </a:r>
                      <a:r>
                        <a:rPr lang="en-US" sz="1200" b="1" i="1" baseline="0" dirty="0">
                          <a:solidFill>
                            <a:srgbClr val="4D7C84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4"/>
                          </a:solidFill>
                          <a:latin typeface="+mn-lt"/>
                        </a:rPr>
                        <a:t>nguồn</a:t>
                      </a:r>
                      <a:r>
                        <a:rPr lang="en-US" sz="1200" b="1" i="1" baseline="0" dirty="0">
                          <a:solidFill>
                            <a:srgbClr val="4D7C84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4"/>
                          </a:solidFill>
                          <a:latin typeface="+mn-lt"/>
                        </a:rPr>
                        <a:t>lực</a:t>
                      </a:r>
                      <a:endParaRPr lang="en-US" sz="1200" dirty="0">
                        <a:solidFill>
                          <a:srgbClr val="4D7C84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50412B"/>
                          </a:solidFill>
                          <a:latin typeface="+mn-lt"/>
                        </a:rPr>
                        <a:t>X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9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3768200"/>
              </p:ext>
            </p:extLst>
          </p:nvPr>
        </p:nvGraphicFramePr>
        <p:xfrm>
          <a:off x="-82889" y="1247642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09" name="Csoportba foglalás 209"/>
          <p:cNvGrpSpPr>
            <a:grpSpLocks/>
          </p:cNvGrpSpPr>
          <p:nvPr/>
        </p:nvGrpSpPr>
        <p:grpSpPr bwMode="auto">
          <a:xfrm>
            <a:off x="1304617" y="1952886"/>
            <a:ext cx="2584256" cy="1517010"/>
            <a:chOff x="20207" y="14916"/>
            <a:chExt cx="23553" cy="15010"/>
          </a:xfrm>
        </p:grpSpPr>
        <p:sp>
          <p:nvSpPr>
            <p:cNvPr id="211" name="Szabadkézi sokszög 211"/>
            <p:cNvSpPr>
              <a:spLocks/>
            </p:cNvSpPr>
            <p:nvPr/>
          </p:nvSpPr>
          <p:spPr bwMode="auto">
            <a:xfrm>
              <a:off x="23735" y="24277"/>
              <a:ext cx="11908" cy="452"/>
            </a:xfrm>
            <a:custGeom>
              <a:avLst/>
              <a:gdLst>
                <a:gd name="T0" fmla="*/ 0 w 662940"/>
                <a:gd name="T1" fmla="*/ 49943 h 1028700"/>
                <a:gd name="T2" fmla="*/ 847728 w 662940"/>
                <a:gd name="T3" fmla="*/ 24972 h 1028700"/>
                <a:gd name="T4" fmla="*/ 1260724 w 662940"/>
                <a:gd name="T5" fmla="*/ 0 h 1028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62940" h="1028700">
                  <a:moveTo>
                    <a:pt x="0" y="1028700"/>
                  </a:moveTo>
                  <a:cubicBezTo>
                    <a:pt x="167640" y="857250"/>
                    <a:pt x="335280" y="685800"/>
                    <a:pt x="445770" y="514350"/>
                  </a:cubicBezTo>
                  <a:cubicBezTo>
                    <a:pt x="556260" y="342900"/>
                    <a:pt x="643890" y="93345"/>
                    <a:pt x="662940" y="0"/>
                  </a:cubicBezTo>
                </a:path>
              </a:pathLst>
            </a:custGeom>
            <a:noFill/>
            <a:ln w="25400">
              <a:solidFill>
                <a:srgbClr val="385A61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212" name="Szabadkézi sokszög 212"/>
            <p:cNvSpPr>
              <a:spLocks/>
            </p:cNvSpPr>
            <p:nvPr/>
          </p:nvSpPr>
          <p:spPr bwMode="auto">
            <a:xfrm flipH="1">
              <a:off x="33123" y="14916"/>
              <a:ext cx="3029" cy="8281"/>
            </a:xfrm>
            <a:custGeom>
              <a:avLst/>
              <a:gdLst>
                <a:gd name="T0" fmla="*/ 0 w 662940"/>
                <a:gd name="T1" fmla="*/ 828091 h 1028700"/>
                <a:gd name="T2" fmla="*/ 203674 w 662940"/>
                <a:gd name="T3" fmla="*/ 414046 h 1028700"/>
                <a:gd name="T4" fmla="*/ 302900 w 662940"/>
                <a:gd name="T5" fmla="*/ 0 h 1028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62940" h="1028700">
                  <a:moveTo>
                    <a:pt x="0" y="1028700"/>
                  </a:moveTo>
                  <a:cubicBezTo>
                    <a:pt x="167640" y="857250"/>
                    <a:pt x="335280" y="685800"/>
                    <a:pt x="445770" y="514350"/>
                  </a:cubicBezTo>
                  <a:cubicBezTo>
                    <a:pt x="556260" y="342900"/>
                    <a:pt x="643890" y="93345"/>
                    <a:pt x="662940" y="0"/>
                  </a:cubicBezTo>
                </a:path>
              </a:pathLst>
            </a:custGeom>
            <a:noFill/>
            <a:ln w="25400">
              <a:solidFill>
                <a:srgbClr val="385A61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US" sz="2800"/>
            </a:p>
          </p:txBody>
        </p:sp>
        <p:sp>
          <p:nvSpPr>
            <p:cNvPr id="213" name="Szövegdoboz 20"/>
            <p:cNvSpPr txBox="1">
              <a:spLocks noChangeArrowheads="1"/>
            </p:cNvSpPr>
            <p:nvPr/>
          </p:nvSpPr>
          <p:spPr bwMode="auto">
            <a:xfrm>
              <a:off x="20207" y="16662"/>
              <a:ext cx="14240" cy="36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50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</a:pPr>
              <a:r>
                <a:rPr kumimoji="0" lang="vi-VN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Điều phối thị trường</a:t>
              </a:r>
              <a:r>
                <a:rPr kumimoji="0" lang="hu-HU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/</a:t>
              </a:r>
              <a:r>
                <a:rPr kumimoji="0" lang="vi-VN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sở hữu tư nhân</a:t>
              </a:r>
              <a:endParaRPr kumimoji="0" lang="en-US" sz="9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  <p:sp>
          <p:nvSpPr>
            <p:cNvPr id="214" name="Szövegdoboz 21"/>
            <p:cNvSpPr txBox="1">
              <a:spLocks noChangeArrowheads="1"/>
            </p:cNvSpPr>
            <p:nvPr/>
          </p:nvSpPr>
          <p:spPr bwMode="auto">
            <a:xfrm>
              <a:off x="32953" y="14921"/>
              <a:ext cx="10807" cy="5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ts val="500"/>
                </a:spcBef>
                <a:spcAft>
                  <a:spcPts val="500"/>
                </a:spcAft>
              </a:pPr>
              <a:r>
                <a:rPr lang="hu-HU" sz="900" b="1" dirty="0">
                  <a:solidFill>
                    <a:srgbClr val="385A61"/>
                  </a:solidFill>
                  <a:latin typeface="+mj-lt"/>
                </a:rPr>
                <a:t>Tái Ph.p quan liêu </a:t>
              </a:r>
              <a:r>
                <a:rPr kumimoji="0" lang="hu-HU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/ </a:t>
              </a:r>
              <a:r>
                <a:rPr kumimoji="0" lang="vi-VN" sz="900" b="1" i="0" u="none" strike="noStrike" cap="none" normalizeH="0" baseline="0" dirty="0">
                  <a:ln>
                    <a:noFill/>
                  </a:ln>
                  <a:solidFill>
                    <a:srgbClr val="385A61"/>
                  </a:solidFill>
                  <a:effectLst/>
                  <a:latin typeface="+mj-lt"/>
                </a:rPr>
                <a:t>sở hữu nhà nước</a:t>
              </a:r>
              <a:endParaRPr kumimoji="0" lang="en-US" sz="9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  <p:sp>
          <p:nvSpPr>
            <p:cNvPr id="215" name="Szövegdoboz 22"/>
            <p:cNvSpPr txBox="1">
              <a:spLocks noChangeArrowheads="1"/>
            </p:cNvSpPr>
            <p:nvPr/>
          </p:nvSpPr>
          <p:spPr bwMode="auto">
            <a:xfrm>
              <a:off x="24391" y="24901"/>
              <a:ext cx="12641" cy="5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fontAlgn="base"/>
              <a:r>
                <a:rPr lang="hu-HU" sz="900" b="1" dirty="0">
                  <a:solidFill>
                    <a:srgbClr val="385A61"/>
                  </a:solidFill>
                  <a:latin typeface="+mj-lt"/>
                </a:rPr>
                <a:t>Tái Ph.p. quan hệ-t</a:t>
              </a:r>
              <a:r>
                <a:rPr lang="vi-VN" sz="900" b="1" dirty="0">
                  <a:solidFill>
                    <a:srgbClr val="385A61"/>
                  </a:solidFill>
                  <a:latin typeface="+mj-lt"/>
                </a:rPr>
                <a:t>hị trường</a:t>
              </a:r>
              <a:r>
                <a:rPr lang="en-US" sz="900" b="1" dirty="0">
                  <a:solidFill>
                    <a:srgbClr val="385A61"/>
                  </a:solidFill>
                  <a:latin typeface="+mj-lt"/>
                </a:rPr>
                <a:t> </a:t>
              </a:r>
              <a:r>
                <a:rPr lang="hu-HU" sz="900" b="1" dirty="0">
                  <a:solidFill>
                    <a:srgbClr val="385A61"/>
                  </a:solidFill>
                  <a:latin typeface="+mj-lt"/>
                </a:rPr>
                <a:t>/</a:t>
              </a:r>
              <a:r>
                <a:rPr lang="en-US" sz="900" b="1" dirty="0">
                  <a:solidFill>
                    <a:srgbClr val="385A61"/>
                  </a:solidFill>
                  <a:latin typeface="+mj-lt"/>
                </a:rPr>
                <a:t> </a:t>
              </a:r>
            </a:p>
            <a:p>
              <a:pPr lvl="0" fontAlgn="base"/>
              <a:r>
                <a:rPr lang="hu-HU" sz="900" b="1" dirty="0">
                  <a:solidFill>
                    <a:srgbClr val="385A61"/>
                  </a:solidFill>
                  <a:latin typeface="+mj-lt"/>
                </a:rPr>
                <a:t>quyền lực&amp; sở hữu</a:t>
              </a:r>
              <a:endParaRPr kumimoji="0" lang="en-US" sz="900" b="0" i="0" u="none" strike="noStrike" cap="none" normalizeH="0" baseline="0" dirty="0">
                <a:ln>
                  <a:noFill/>
                </a:ln>
                <a:solidFill>
                  <a:srgbClr val="385A61"/>
                </a:solidFill>
                <a:effectLst/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33127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 txBox="1">
            <a:spLocks/>
          </p:cNvSpPr>
          <p:nvPr/>
        </p:nvSpPr>
        <p:spPr>
          <a:xfrm>
            <a:off x="107950" y="303922"/>
            <a:ext cx="8928100" cy="15477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8D503B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Cảm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8D503B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8D503B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ơn</a:t>
            </a:r>
            <a:endParaRPr kumimoji="0" lang="hu-HU" sz="3600" b="1" i="0" u="none" strike="noStrike" kern="1200" cap="none" spc="0" normalizeH="0" baseline="0" noProof="0" dirty="0">
              <a:ln>
                <a:noFill/>
              </a:ln>
              <a:solidFill>
                <a:srgbClr val="8D503B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3200" b="1" i="0" u="none" strike="noStrike" kern="1200" cap="none" spc="0" normalizeH="0" baseline="0" noProof="0" dirty="0">
                <a:ln>
                  <a:noFill/>
                </a:ln>
                <a:solidFill>
                  <a:srgbClr val="8D503B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"/>
              </a:rPr>
              <a:t>https://www.postcommunistregimes.com/</a:t>
            </a:r>
            <a:endParaRPr kumimoji="0" lang="hu-HU" sz="3200" b="1" i="0" u="none" strike="noStrike" kern="1200" cap="none" spc="0" normalizeH="0" baseline="0" noProof="0" dirty="0">
              <a:ln>
                <a:noFill/>
              </a:ln>
              <a:solidFill>
                <a:srgbClr val="8D503B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6351D627-DF19-FC18-29FC-FBCA640795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7664" y="1921191"/>
            <a:ext cx="2448272" cy="31201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671D4594-261D-8D09-DDD9-A60A2F7577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2040" y="1921191"/>
            <a:ext cx="2106342" cy="31176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3219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18182-8EBC-0DC2-3FC5-5F4581162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u-HU" sz="2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tham nhũng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mức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thấp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u-HU" sz="2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(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kiểu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“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dưới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lên</a:t>
            </a:r>
            <a:r>
              <a:rPr lang="hu-HU" sz="2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”)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rút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lui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ở Hungary</a:t>
            </a:r>
            <a:endParaRPr 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C54D50-3BD9-2BBA-9DA4-AD7390CB2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819871"/>
          </a:xfrm>
        </p:spPr>
        <p:txBody>
          <a:bodyPr>
            <a:normAutofit fontScale="47500" lnSpcReduction="20000"/>
          </a:bodyPr>
          <a:lstStyle/>
          <a:p>
            <a:pPr marL="0" marR="0" indent="0" algn="just">
              <a:lnSpc>
                <a:spcPct val="17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lĩnh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vực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và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vì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lý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do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dưới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đây</a:t>
            </a:r>
            <a:r>
              <a:rPr lang="hu-HU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srgbClr val="50412B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Sự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chấm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dứt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nền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kinh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tế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thiếu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hụt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tiếp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sự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thay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đổi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hệ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thống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u-HU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(tham nhũng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bên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cung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thay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thế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u-HU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tham nhũng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bên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cầu</a:t>
            </a:r>
            <a:r>
              <a:rPr lang="hu-HU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);</a:t>
            </a:r>
            <a:endParaRPr lang="en-US" sz="2800" dirty="0">
              <a:solidFill>
                <a:srgbClr val="50412B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Việc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nối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</a:t>
            </a:r>
            <a:r>
              <a:rPr lang="hu-HU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nline</a:t>
            </a:r>
            <a:r>
              <a:rPr lang="hu-HU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máy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tính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tiền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u-HU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NAV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Cơ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quan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Thuế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và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Hải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quan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Quốc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gia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là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bắt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buộc</a:t>
            </a:r>
            <a:r>
              <a:rPr lang="hu-HU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;</a:t>
            </a:r>
            <a:endParaRPr lang="en-US" sz="2800" dirty="0">
              <a:solidFill>
                <a:srgbClr val="50412B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hành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động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thuộc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kiểu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“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tham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nhũng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phố</a:t>
            </a:r>
            <a:r>
              <a:rPr lang="hu-HU" sz="32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” </a:t>
            </a:r>
            <a:r>
              <a:rPr lang="en-US" sz="32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rút</a:t>
            </a:r>
            <a:r>
              <a:rPr lang="en-US" sz="32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lui</a:t>
            </a:r>
            <a:r>
              <a:rPr lang="hu-HU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do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sự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lan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rộng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hệ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thống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</a:t>
            </a:r>
            <a:r>
              <a:rPr lang="hu-HU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amera;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việc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đưa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hệ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thống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trả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phí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bộ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u-HU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online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sử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dụng</a:t>
            </a:r>
            <a:r>
              <a:rPr lang="hu-HU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đặc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biệt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trường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chuyên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chở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hàng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hóa</a:t>
            </a:r>
            <a:r>
              <a:rPr lang="hu-HU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);</a:t>
            </a:r>
            <a:endParaRPr lang="en-US" sz="2800" dirty="0">
              <a:solidFill>
                <a:srgbClr val="50412B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Sự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rút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lui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sự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lừa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đảo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tín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dụng</a:t>
            </a:r>
            <a:r>
              <a:rPr lang="hu-HU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;</a:t>
            </a:r>
            <a:endParaRPr lang="en-US" sz="2800" dirty="0">
              <a:solidFill>
                <a:srgbClr val="50412B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Sự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đẩy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lùi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u-HU" sz="32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tham nhũng</a:t>
            </a:r>
            <a:r>
              <a:rPr lang="en-US" sz="32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tổng</a:t>
            </a:r>
            <a:r>
              <a:rPr lang="en-US" sz="32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cục</a:t>
            </a:r>
            <a:r>
              <a:rPr lang="en-US" sz="32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đất</a:t>
            </a:r>
            <a:r>
              <a:rPr lang="en-US" sz="32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đai</a:t>
            </a:r>
            <a:r>
              <a:rPr lang="hu-HU" sz="32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và</a:t>
            </a:r>
            <a:r>
              <a:rPr lang="hu-HU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u-HU" sz="32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mafia</a:t>
            </a:r>
            <a:r>
              <a:rPr lang="en-US" sz="32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nhà</a:t>
            </a:r>
            <a:r>
              <a:rPr lang="en-US" sz="32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ở</a:t>
            </a:r>
            <a:r>
              <a:rPr lang="hu-HU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;</a:t>
            </a:r>
            <a:endParaRPr lang="en-US" sz="2800" dirty="0">
              <a:solidFill>
                <a:srgbClr val="50412B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R="0" lvl="0" algn="just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tham nhũng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trường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hợp</a:t>
            </a:r>
            <a:r>
              <a:rPr lang="en-US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dịch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vụ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dân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cư</a:t>
            </a:r>
            <a:r>
              <a:rPr lang="en-US" b="1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hu-HU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(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ví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dụ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chứng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quét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ống</a:t>
            </a:r>
            <a:r>
              <a:rPr lang="en-US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khói</a:t>
            </a:r>
            <a:r>
              <a:rPr lang="hu-HU" sz="320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)</a:t>
            </a:r>
            <a:endParaRPr lang="en-US" sz="2800" dirty="0">
              <a:solidFill>
                <a:srgbClr val="50412B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US" sz="3200" kern="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Việc</a:t>
            </a:r>
            <a:r>
              <a:rPr lang="en-US" sz="3200" kern="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</a:t>
            </a:r>
            <a:r>
              <a:rPr lang="en-US" sz="3200" kern="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xử</a:t>
            </a:r>
            <a:r>
              <a:rPr lang="en-US" sz="3200" kern="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</a:t>
            </a:r>
            <a:r>
              <a:rPr lang="en-US" sz="3200" kern="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phạt</a:t>
            </a:r>
            <a:r>
              <a:rPr lang="en-US" sz="3200" kern="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</a:t>
            </a:r>
            <a:r>
              <a:rPr lang="en-US" sz="3200" kern="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hình</a:t>
            </a:r>
            <a:r>
              <a:rPr lang="en-US" sz="3200" kern="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</a:t>
            </a:r>
            <a:r>
              <a:rPr lang="en-US" sz="3200" kern="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sự</a:t>
            </a:r>
            <a:r>
              <a:rPr lang="en-US" sz="3200" kern="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</a:t>
            </a:r>
            <a:r>
              <a:rPr lang="en-US" sz="3200" kern="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phong</a:t>
            </a:r>
            <a:r>
              <a:rPr lang="en-US" sz="3200" kern="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</a:t>
            </a:r>
            <a:r>
              <a:rPr lang="en-US" sz="3200" kern="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tục</a:t>
            </a:r>
            <a:r>
              <a:rPr lang="en-US" sz="3200" kern="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</a:t>
            </a:r>
            <a:r>
              <a:rPr lang="en-US" sz="3200" kern="0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đưa</a:t>
            </a:r>
            <a:r>
              <a:rPr lang="hu-HU" sz="3200" kern="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 </a:t>
            </a:r>
            <a:r>
              <a:rPr lang="en-US" b="1" kern="0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</a:rPr>
              <a:t>tiền</a:t>
            </a:r>
            <a:r>
              <a:rPr lang="en-US" b="1" kern="0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</a:rPr>
              <a:t> </a:t>
            </a:r>
            <a:r>
              <a:rPr lang="en-US" b="1" kern="0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</a:rPr>
              <a:t>biết</a:t>
            </a:r>
            <a:r>
              <a:rPr lang="en-US" b="1" kern="0" dirty="0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</a:rPr>
              <a:t> </a:t>
            </a:r>
            <a:r>
              <a:rPr lang="en-US" b="1" kern="0" dirty="0" err="1">
                <a:solidFill>
                  <a:srgbClr val="50412B"/>
                </a:solidFill>
                <a:latin typeface="Calibri" panose="020F0502020204030204" pitchFamily="34" charset="0"/>
                <a:ea typeface="Aptos" panose="020B0004020202020204" pitchFamily="34" charset="0"/>
              </a:rPr>
              <a:t>ơn</a:t>
            </a:r>
            <a:r>
              <a:rPr lang="hu-HU" sz="3200" kern="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, </a:t>
            </a:r>
            <a:r>
              <a:rPr lang="en-US" sz="3200" kern="0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v.v.</a:t>
            </a:r>
            <a:endParaRPr lang="en-US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306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Táblázat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403265"/>
              </p:ext>
            </p:extLst>
          </p:nvPr>
        </p:nvGraphicFramePr>
        <p:xfrm>
          <a:off x="107950" y="123478"/>
          <a:ext cx="8928102" cy="42400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56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0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628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80301">
                <a:tc gridSpan="2"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2000" b="1" baseline="0" dirty="0">
                          <a:solidFill>
                            <a:srgbClr val="50412B"/>
                          </a:solidFill>
                        </a:rPr>
                        <a:t>T</a:t>
                      </a:r>
                      <a:r>
                        <a:rPr lang="hu-HU" sz="2000" b="1" baseline="0" dirty="0">
                          <a:solidFill>
                            <a:srgbClr val="50412B"/>
                          </a:solidFill>
                        </a:rPr>
                        <a:t>ham nhũng</a:t>
                      </a:r>
                      <a:r>
                        <a:rPr lang="en-US" sz="2000" b="1" baseline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50412B"/>
                          </a:solidFill>
                        </a:rPr>
                        <a:t>cạnh</a:t>
                      </a:r>
                      <a:r>
                        <a:rPr lang="en-US" sz="2000" b="1" baseline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50412B"/>
                          </a:solidFill>
                        </a:rPr>
                        <a:t>tranh</a:t>
                      </a:r>
                      <a:r>
                        <a:rPr lang="en-US" sz="2000" b="1" baseline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50412B"/>
                          </a:solidFill>
                        </a:rPr>
                        <a:t>tự</a:t>
                      </a:r>
                      <a:r>
                        <a:rPr lang="en-US" sz="2000" b="1" baseline="0" dirty="0">
                          <a:solidFill>
                            <a:srgbClr val="50412B"/>
                          </a:solidFill>
                        </a:rPr>
                        <a:t> do </a:t>
                      </a:r>
                      <a:endParaRPr lang="hu-HU" sz="20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2000" b="1" baseline="0" dirty="0">
                          <a:solidFill>
                            <a:srgbClr val="50412B"/>
                          </a:solidFill>
                        </a:rPr>
                        <a:t>N</a:t>
                      </a:r>
                      <a:r>
                        <a:rPr lang="vi-VN" sz="2000" b="1" baseline="0" dirty="0">
                          <a:solidFill>
                            <a:srgbClr val="50412B"/>
                          </a:solidFill>
                        </a:rPr>
                        <a:t>hà nước</a:t>
                      </a:r>
                      <a:r>
                        <a:rPr lang="en-US" sz="2000" b="1" baseline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50412B"/>
                          </a:solidFill>
                        </a:rPr>
                        <a:t>tội</a:t>
                      </a:r>
                      <a:r>
                        <a:rPr lang="en-US" sz="2000" b="1" baseline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50412B"/>
                          </a:solidFill>
                        </a:rPr>
                        <a:t>phạm</a:t>
                      </a:r>
                      <a:endParaRPr lang="hu-HU" sz="3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289">
                <a:tc rowSpan="2"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solidFill>
                            <a:srgbClr val="50412B"/>
                          </a:solidFill>
                        </a:rPr>
                        <a:t>C</a:t>
                      </a:r>
                      <a:r>
                        <a:rPr lang="hu-HU" sz="1600" b="1" dirty="0">
                          <a:solidFill>
                            <a:srgbClr val="50412B"/>
                          </a:solidFill>
                        </a:rPr>
                        <a:t>ác diễn viên chính quyền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hu-HU" sz="1600" b="1" dirty="0">
                          <a:solidFill>
                            <a:srgbClr val="50412B"/>
                          </a:solidFill>
                        </a:rPr>
                        <a:t>Mức trên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4"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7289">
                <a:tc vMerge="1">
                  <a:txBody>
                    <a:bodyPr/>
                    <a:lstStyle/>
                    <a:p>
                      <a:pPr algn="l"/>
                      <a:endParaRPr lang="hu-H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vi-VN" sz="1600" b="1" dirty="0">
                          <a:solidFill>
                            <a:srgbClr val="50412B"/>
                          </a:solidFill>
                        </a:rPr>
                        <a:t>Mức dưới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7289">
                <a:tc rowSpan="2"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solidFill>
                            <a:srgbClr val="50412B"/>
                          </a:solidFill>
                        </a:rPr>
                        <a:t>C</a:t>
                      </a:r>
                      <a:r>
                        <a:rPr lang="hu-HU" sz="1600" b="1" dirty="0">
                          <a:solidFill>
                            <a:srgbClr val="50412B"/>
                          </a:solidFill>
                        </a:rPr>
                        <a:t>ác diễn viên quan liêu</a:t>
                      </a:r>
                    </a:p>
                    <a:p>
                      <a:pPr algn="l"/>
                      <a:r>
                        <a:rPr lang="hu-HU" sz="1600" b="1" dirty="0">
                          <a:solidFill>
                            <a:srgbClr val="50412B"/>
                          </a:solidFill>
                        </a:rPr>
                        <a:t>(các công chức)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hu-HU" sz="1600" b="1" dirty="0">
                          <a:solidFill>
                            <a:srgbClr val="50412B"/>
                          </a:solidFill>
                        </a:rPr>
                        <a:t>Mức trên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7289">
                <a:tc vMerge="1">
                  <a:txBody>
                    <a:bodyPr/>
                    <a:lstStyle/>
                    <a:p>
                      <a:pPr algn="l"/>
                      <a:endParaRPr lang="hu-HU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vi-VN" sz="1600" b="1" dirty="0">
                          <a:solidFill>
                            <a:srgbClr val="50412B"/>
                          </a:solidFill>
                        </a:rPr>
                        <a:t>Mức dưới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7289">
                <a:tc rowSpan="2"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solidFill>
                            <a:srgbClr val="50412B"/>
                          </a:solidFill>
                        </a:rPr>
                        <a:t>C</a:t>
                      </a:r>
                      <a:r>
                        <a:rPr lang="vi-VN" sz="1600" b="1" dirty="0">
                          <a:solidFill>
                            <a:srgbClr val="50412B"/>
                          </a:solidFill>
                        </a:rPr>
                        <a:t>ác diễn viên khu vực tư nhân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hu-HU" sz="1600" b="1" dirty="0">
                          <a:solidFill>
                            <a:srgbClr val="50412B"/>
                          </a:solidFill>
                        </a:rPr>
                        <a:t>Mức trên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7289">
                <a:tc vMerge="1">
                  <a:txBody>
                    <a:bodyPr/>
                    <a:lstStyle/>
                    <a:p>
                      <a:pPr algn="l"/>
                      <a:endParaRPr lang="hu-HU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vi-VN" sz="1600" b="1" dirty="0">
                          <a:solidFill>
                            <a:srgbClr val="50412B"/>
                          </a:solidFill>
                        </a:rPr>
                        <a:t>Mức dưới</a:t>
                      </a:r>
                      <a:endParaRPr lang="hu-HU" sz="1600" b="1" dirty="0">
                        <a:solidFill>
                          <a:srgbClr val="50412B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hu-HU" dirty="0">
                        <a:solidFill>
                          <a:srgbClr val="50412B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5" name="Ellipszis 54"/>
          <p:cNvSpPr/>
          <p:nvPr/>
        </p:nvSpPr>
        <p:spPr>
          <a:xfrm>
            <a:off x="2348798" y="791835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0" name="Ellipszis 89"/>
          <p:cNvSpPr/>
          <p:nvPr/>
        </p:nvSpPr>
        <p:spPr>
          <a:xfrm>
            <a:off x="3202166" y="791835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1" name="Ellipszis 90"/>
          <p:cNvSpPr/>
          <p:nvPr/>
        </p:nvSpPr>
        <p:spPr>
          <a:xfrm>
            <a:off x="4051258" y="791835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2" name="Ellipszis 91"/>
          <p:cNvSpPr/>
          <p:nvPr/>
        </p:nvSpPr>
        <p:spPr>
          <a:xfrm>
            <a:off x="4925206" y="791835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7" name="Ellipszis 96"/>
          <p:cNvSpPr/>
          <p:nvPr/>
        </p:nvSpPr>
        <p:spPr>
          <a:xfrm>
            <a:off x="2348798" y="1358906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8" name="Ellipszis 97"/>
          <p:cNvSpPr/>
          <p:nvPr/>
        </p:nvSpPr>
        <p:spPr>
          <a:xfrm>
            <a:off x="3202166" y="1358906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9" name="Ellipszis 98"/>
          <p:cNvSpPr/>
          <p:nvPr/>
        </p:nvSpPr>
        <p:spPr>
          <a:xfrm>
            <a:off x="4051258" y="1358906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0" name="Ellipszis 99"/>
          <p:cNvSpPr/>
          <p:nvPr/>
        </p:nvSpPr>
        <p:spPr>
          <a:xfrm>
            <a:off x="4925206" y="1358906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0" name="Ellipszis 119"/>
          <p:cNvSpPr/>
          <p:nvPr/>
        </p:nvSpPr>
        <p:spPr>
          <a:xfrm>
            <a:off x="2348798" y="1955980"/>
            <a:ext cx="430239" cy="430239"/>
          </a:xfrm>
          <a:prstGeom prst="ellipse">
            <a:avLst/>
          </a:prstGeom>
          <a:noFill/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1" name="Ellipszis 120"/>
          <p:cNvSpPr/>
          <p:nvPr/>
        </p:nvSpPr>
        <p:spPr>
          <a:xfrm>
            <a:off x="3217169" y="1955980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2" name="Ellipszis 121"/>
          <p:cNvSpPr/>
          <p:nvPr/>
        </p:nvSpPr>
        <p:spPr>
          <a:xfrm>
            <a:off x="4066261" y="1955980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3" name="Ellipszis 122"/>
          <p:cNvSpPr/>
          <p:nvPr/>
        </p:nvSpPr>
        <p:spPr>
          <a:xfrm>
            <a:off x="4940209" y="1955980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8" name="Ellipszis 127"/>
          <p:cNvSpPr/>
          <p:nvPr/>
        </p:nvSpPr>
        <p:spPr>
          <a:xfrm>
            <a:off x="2348798" y="2541842"/>
            <a:ext cx="430239" cy="430239"/>
          </a:xfrm>
          <a:prstGeom prst="ellipse">
            <a:avLst/>
          </a:prstGeom>
          <a:solidFill>
            <a:srgbClr val="6B95A1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9" name="Ellipszis 128"/>
          <p:cNvSpPr/>
          <p:nvPr/>
        </p:nvSpPr>
        <p:spPr>
          <a:xfrm>
            <a:off x="3220624" y="2541842"/>
            <a:ext cx="430239" cy="430239"/>
          </a:xfrm>
          <a:prstGeom prst="ellipse">
            <a:avLst/>
          </a:prstGeom>
          <a:solidFill>
            <a:srgbClr val="6B95A1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0" name="Ellipszis 129"/>
          <p:cNvSpPr/>
          <p:nvPr/>
        </p:nvSpPr>
        <p:spPr>
          <a:xfrm>
            <a:off x="4069716" y="2541842"/>
            <a:ext cx="430239" cy="430239"/>
          </a:xfrm>
          <a:prstGeom prst="ellipse">
            <a:avLst/>
          </a:prstGeom>
          <a:noFill/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1" name="Ellipszis 130"/>
          <p:cNvSpPr/>
          <p:nvPr/>
        </p:nvSpPr>
        <p:spPr>
          <a:xfrm>
            <a:off x="4943664" y="2541842"/>
            <a:ext cx="430239" cy="430239"/>
          </a:xfrm>
          <a:prstGeom prst="ellipse">
            <a:avLst/>
          </a:prstGeom>
          <a:solidFill>
            <a:srgbClr val="6B95A1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2" name="Ellipszis 151"/>
          <p:cNvSpPr/>
          <p:nvPr/>
        </p:nvSpPr>
        <p:spPr>
          <a:xfrm>
            <a:off x="2348798" y="3136727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3" name="Ellipszis 152"/>
          <p:cNvSpPr/>
          <p:nvPr/>
        </p:nvSpPr>
        <p:spPr>
          <a:xfrm>
            <a:off x="3224900" y="3136727"/>
            <a:ext cx="430239" cy="430239"/>
          </a:xfrm>
          <a:prstGeom prst="ellipse">
            <a:avLst/>
          </a:prstGeom>
          <a:noFill/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4" name="Ellipszis 153"/>
          <p:cNvSpPr/>
          <p:nvPr/>
        </p:nvSpPr>
        <p:spPr>
          <a:xfrm>
            <a:off x="4073992" y="3136727"/>
            <a:ext cx="430239" cy="430239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5" name="Ellipszis 154"/>
          <p:cNvSpPr/>
          <p:nvPr/>
        </p:nvSpPr>
        <p:spPr>
          <a:xfrm>
            <a:off x="4947940" y="3136727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0" name="Ellipszis 159"/>
          <p:cNvSpPr/>
          <p:nvPr/>
        </p:nvSpPr>
        <p:spPr>
          <a:xfrm>
            <a:off x="2348798" y="3720853"/>
            <a:ext cx="430239" cy="430239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1" name="Ellipszis 160"/>
          <p:cNvSpPr/>
          <p:nvPr/>
        </p:nvSpPr>
        <p:spPr>
          <a:xfrm>
            <a:off x="3218165" y="3720853"/>
            <a:ext cx="430239" cy="430239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2" name="Ellipszis 161"/>
          <p:cNvSpPr/>
          <p:nvPr/>
        </p:nvSpPr>
        <p:spPr>
          <a:xfrm>
            <a:off x="4067257" y="3720853"/>
            <a:ext cx="430239" cy="430239"/>
          </a:xfrm>
          <a:prstGeom prst="ellipse">
            <a:avLst/>
          </a:prstGeom>
          <a:noFill/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3" name="Ellipszis 162"/>
          <p:cNvSpPr/>
          <p:nvPr/>
        </p:nvSpPr>
        <p:spPr>
          <a:xfrm>
            <a:off x="4941205" y="3720853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169" name="Egyenes összekötő nyíllal 168"/>
          <p:cNvCxnSpPr>
            <a:stCxn id="128" idx="4"/>
            <a:endCxn id="160" idx="0"/>
          </p:cNvCxnSpPr>
          <p:nvPr/>
        </p:nvCxnSpPr>
        <p:spPr>
          <a:xfrm>
            <a:off x="2563918" y="2972081"/>
            <a:ext cx="0" cy="748772"/>
          </a:xfrm>
          <a:prstGeom prst="straightConnector1">
            <a:avLst/>
          </a:prstGeom>
          <a:ln w="31750" cap="flat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Egyenes összekötő nyíllal 170"/>
          <p:cNvCxnSpPr>
            <a:stCxn id="129" idx="4"/>
            <a:endCxn id="161" idx="0"/>
          </p:cNvCxnSpPr>
          <p:nvPr/>
        </p:nvCxnSpPr>
        <p:spPr>
          <a:xfrm flipH="1">
            <a:off x="3433285" y="2972081"/>
            <a:ext cx="2459" cy="748772"/>
          </a:xfrm>
          <a:prstGeom prst="straightConnector1">
            <a:avLst/>
          </a:prstGeom>
          <a:ln w="31750" cap="flat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Egyenes összekötő nyíllal 172"/>
          <p:cNvCxnSpPr>
            <a:stCxn id="154" idx="2"/>
            <a:endCxn id="129" idx="5"/>
          </p:cNvCxnSpPr>
          <p:nvPr/>
        </p:nvCxnSpPr>
        <p:spPr>
          <a:xfrm flipH="1" flipV="1">
            <a:off x="3587856" y="2909074"/>
            <a:ext cx="486136" cy="442773"/>
          </a:xfrm>
          <a:prstGeom prst="straightConnector1">
            <a:avLst/>
          </a:prstGeom>
          <a:ln w="31750" cap="flat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Egyenes összekötő nyíllal 175"/>
          <p:cNvCxnSpPr>
            <a:stCxn id="154" idx="6"/>
            <a:endCxn id="131" idx="3"/>
          </p:cNvCxnSpPr>
          <p:nvPr/>
        </p:nvCxnSpPr>
        <p:spPr>
          <a:xfrm flipV="1">
            <a:off x="4504231" y="2909074"/>
            <a:ext cx="502440" cy="442773"/>
          </a:xfrm>
          <a:prstGeom prst="straightConnector1">
            <a:avLst/>
          </a:prstGeom>
          <a:ln w="31750" cap="flat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Szövegdoboz 63"/>
          <p:cNvSpPr txBox="1"/>
          <p:nvPr/>
        </p:nvSpPr>
        <p:spPr>
          <a:xfrm>
            <a:off x="1459309" y="4264901"/>
            <a:ext cx="3022188" cy="8925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300" b="1" u="sng" dirty="0" err="1">
                <a:solidFill>
                  <a:srgbClr val="50412B"/>
                </a:solidFill>
              </a:rPr>
              <a:t>Đường</a:t>
            </a:r>
            <a:r>
              <a:rPr lang="en-US" sz="1300" b="1" u="sng" dirty="0">
                <a:solidFill>
                  <a:srgbClr val="50412B"/>
                </a:solidFill>
              </a:rPr>
              <a:t> </a:t>
            </a:r>
            <a:r>
              <a:rPr lang="en-US" sz="1300" b="1" u="sng" dirty="0" err="1">
                <a:solidFill>
                  <a:srgbClr val="50412B"/>
                </a:solidFill>
              </a:rPr>
              <a:t>liền</a:t>
            </a:r>
            <a:r>
              <a:rPr lang="en-US" sz="1300" b="1" dirty="0">
                <a:solidFill>
                  <a:srgbClr val="50412B"/>
                </a:solidFill>
              </a:rPr>
              <a:t>: </a:t>
            </a:r>
            <a:r>
              <a:rPr lang="vi-VN" sz="1300" dirty="0">
                <a:solidFill>
                  <a:srgbClr val="50412B"/>
                </a:solidFill>
              </a:rPr>
              <a:t>giao dịch thường xuyên</a:t>
            </a:r>
            <a:r>
              <a:rPr lang="en-US" sz="1300" dirty="0">
                <a:solidFill>
                  <a:srgbClr val="50412B"/>
                </a:solidFill>
              </a:rPr>
              <a:t>; </a:t>
            </a:r>
          </a:p>
          <a:p>
            <a:r>
              <a:rPr lang="vi-VN" sz="1300" b="1" u="dashHeavy" dirty="0">
                <a:solidFill>
                  <a:srgbClr val="50412B"/>
                </a:solidFill>
              </a:rPr>
              <a:t>Đường đứt đoạn</a:t>
            </a:r>
            <a:r>
              <a:rPr lang="en-US" sz="1300" b="1" dirty="0">
                <a:solidFill>
                  <a:srgbClr val="50412B"/>
                </a:solidFill>
              </a:rPr>
              <a:t>: </a:t>
            </a:r>
            <a:r>
              <a:rPr lang="hu-HU" sz="1300" dirty="0">
                <a:solidFill>
                  <a:srgbClr val="50412B"/>
                </a:solidFill>
              </a:rPr>
              <a:t>giao dịch nhất thời</a:t>
            </a:r>
            <a:r>
              <a:rPr lang="en-US" sz="1300" dirty="0">
                <a:solidFill>
                  <a:srgbClr val="50412B"/>
                </a:solidFill>
              </a:rPr>
              <a:t>;</a:t>
            </a:r>
            <a:br>
              <a:rPr lang="hu-HU" sz="1300" dirty="0">
                <a:solidFill>
                  <a:srgbClr val="50412B"/>
                </a:solidFill>
              </a:rPr>
            </a:br>
            <a:r>
              <a:rPr lang="hu-HU" sz="1300" b="1" dirty="0">
                <a:solidFill>
                  <a:srgbClr val="50412B"/>
                </a:solidFill>
              </a:rPr>
              <a:t>Mũi tên hai chiều</a:t>
            </a:r>
            <a:r>
              <a:rPr lang="en-US" sz="1300" b="1" dirty="0">
                <a:solidFill>
                  <a:srgbClr val="50412B"/>
                </a:solidFill>
              </a:rPr>
              <a:t>: </a:t>
            </a:r>
            <a:r>
              <a:rPr lang="hu-HU" sz="1300" dirty="0">
                <a:solidFill>
                  <a:srgbClr val="50412B"/>
                </a:solidFill>
              </a:rPr>
              <a:t>giao dịch tự nguyện</a:t>
            </a:r>
            <a:r>
              <a:rPr lang="en-US" sz="1300" dirty="0">
                <a:solidFill>
                  <a:srgbClr val="50412B"/>
                </a:solidFill>
              </a:rPr>
              <a:t>; </a:t>
            </a:r>
          </a:p>
          <a:p>
            <a:r>
              <a:rPr lang="hu-HU" sz="1300" b="1" dirty="0">
                <a:solidFill>
                  <a:srgbClr val="50412B"/>
                </a:solidFill>
              </a:rPr>
              <a:t>Mũi tên một chiều</a:t>
            </a:r>
            <a:r>
              <a:rPr lang="en-US" sz="1300" b="1" dirty="0">
                <a:solidFill>
                  <a:srgbClr val="50412B"/>
                </a:solidFill>
              </a:rPr>
              <a:t>: </a:t>
            </a:r>
            <a:r>
              <a:rPr lang="en-US" sz="1300" dirty="0" err="1">
                <a:solidFill>
                  <a:srgbClr val="50412B"/>
                </a:solidFill>
              </a:rPr>
              <a:t>khuất</a:t>
            </a:r>
            <a:r>
              <a:rPr lang="en-US" sz="1300" dirty="0">
                <a:solidFill>
                  <a:srgbClr val="50412B"/>
                </a:solidFill>
              </a:rPr>
              <a:t> </a:t>
            </a:r>
            <a:r>
              <a:rPr lang="en-US" sz="1300" dirty="0" err="1">
                <a:solidFill>
                  <a:srgbClr val="50412B"/>
                </a:solidFill>
              </a:rPr>
              <a:t>phục</a:t>
            </a:r>
            <a:endParaRPr lang="hu-HU" sz="1300" dirty="0">
              <a:solidFill>
                <a:srgbClr val="50412B"/>
              </a:solidFill>
            </a:endParaRPr>
          </a:p>
        </p:txBody>
      </p:sp>
      <p:sp>
        <p:nvSpPr>
          <p:cNvPr id="125" name="Ellipszis 74"/>
          <p:cNvSpPr/>
          <p:nvPr/>
        </p:nvSpPr>
        <p:spPr>
          <a:xfrm>
            <a:off x="4481496" y="4379115"/>
            <a:ext cx="288032" cy="288032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6" name="Ellipszis 76"/>
          <p:cNvSpPr/>
          <p:nvPr/>
        </p:nvSpPr>
        <p:spPr>
          <a:xfrm>
            <a:off x="6535011" y="4358870"/>
            <a:ext cx="288032" cy="288032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7" name="Ellipszis 93"/>
          <p:cNvSpPr/>
          <p:nvPr/>
        </p:nvSpPr>
        <p:spPr>
          <a:xfrm>
            <a:off x="4469106" y="4769865"/>
            <a:ext cx="288032" cy="288032"/>
          </a:xfrm>
          <a:prstGeom prst="ellipse">
            <a:avLst/>
          </a:prstGeom>
          <a:solidFill>
            <a:srgbClr val="6B95A1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2" name="Прямоугольник 131"/>
          <p:cNvSpPr/>
          <p:nvPr/>
        </p:nvSpPr>
        <p:spPr>
          <a:xfrm>
            <a:off x="4769528" y="4376937"/>
            <a:ext cx="1371081" cy="2923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GB" sz="1300" dirty="0">
                <a:solidFill>
                  <a:srgbClr val="50412B"/>
                </a:solidFill>
              </a:rPr>
              <a:t>: </a:t>
            </a:r>
            <a:r>
              <a:rPr lang="hu-HU" sz="1300" dirty="0">
                <a:solidFill>
                  <a:srgbClr val="50412B"/>
                </a:solidFill>
              </a:rPr>
              <a:t>cầu tham nhũng</a:t>
            </a:r>
            <a:endParaRPr lang="en-GB" sz="1300" dirty="0">
              <a:solidFill>
                <a:srgbClr val="50412B"/>
              </a:solidFill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6823043" y="4238095"/>
            <a:ext cx="2320957" cy="6924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GB" sz="1300" dirty="0">
                <a:solidFill>
                  <a:srgbClr val="50412B"/>
                </a:solidFill>
              </a:rPr>
              <a:t>: </a:t>
            </a:r>
            <a:r>
              <a:rPr lang="vi-VN" sz="1300" dirty="0">
                <a:solidFill>
                  <a:srgbClr val="50412B"/>
                </a:solidFill>
              </a:rPr>
              <a:t>người được bảo trợ</a:t>
            </a:r>
            <a:r>
              <a:rPr lang="hu-HU" sz="1300" dirty="0">
                <a:solidFill>
                  <a:srgbClr val="50412B"/>
                </a:solidFill>
              </a:rPr>
              <a:t> (</a:t>
            </a:r>
            <a:r>
              <a:rPr lang="vi-VN" sz="1300" dirty="0">
                <a:solidFill>
                  <a:srgbClr val="50412B"/>
                </a:solidFill>
              </a:rPr>
              <a:t>người thực hiện giao dịch tham nhũng</a:t>
            </a:r>
            <a:r>
              <a:rPr lang="hu-HU" sz="1300" dirty="0">
                <a:solidFill>
                  <a:srgbClr val="50412B"/>
                </a:solidFill>
              </a:rPr>
              <a:t>)</a:t>
            </a:r>
            <a:endParaRPr lang="en-GB" sz="1300" dirty="0">
              <a:solidFill>
                <a:srgbClr val="50412B"/>
              </a:solidFill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4769528" y="4767687"/>
            <a:ext cx="1459054" cy="2923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hu-HU" sz="1300" dirty="0">
                <a:solidFill>
                  <a:srgbClr val="50412B"/>
                </a:solidFill>
              </a:rPr>
              <a:t>: cung tham nhũng</a:t>
            </a:r>
            <a:endParaRPr lang="en-GB" sz="1300" dirty="0">
              <a:solidFill>
                <a:srgbClr val="50412B"/>
              </a:solidFill>
            </a:endParaRPr>
          </a:p>
        </p:txBody>
      </p:sp>
      <p:sp>
        <p:nvSpPr>
          <p:cNvPr id="135" name="Прямоугольник 134"/>
          <p:cNvSpPr/>
          <p:nvPr/>
        </p:nvSpPr>
        <p:spPr>
          <a:xfrm>
            <a:off x="89418" y="4385292"/>
            <a:ext cx="1369890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sz="1400" b="1" u="sng" dirty="0" err="1">
                <a:solidFill>
                  <a:srgbClr val="50413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1400" b="1" u="sng" dirty="0">
                <a:solidFill>
                  <a:srgbClr val="50413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u="sng" dirty="0" err="1">
                <a:solidFill>
                  <a:srgbClr val="50413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1400" b="1" u="sng" dirty="0">
                <a:solidFill>
                  <a:srgbClr val="50413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u="sng" dirty="0" err="1">
                <a:solidFill>
                  <a:srgbClr val="50413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ký</a:t>
            </a:r>
            <a:r>
              <a:rPr lang="en-US" sz="1400" b="1" u="sng" dirty="0">
                <a:solidFill>
                  <a:srgbClr val="50413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u="sng" dirty="0" err="1">
                <a:solidFill>
                  <a:srgbClr val="50413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1400" b="1" u="sng" dirty="0">
                <a:solidFill>
                  <a:srgbClr val="50413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hu-HU" sz="1400" dirty="0">
              <a:solidFill>
                <a:srgbClr val="504131"/>
              </a:solidFill>
              <a:ea typeface="Times New Roman" panose="02020603050405020304" pitchFamily="18" charset="0"/>
            </a:endParaRPr>
          </a:p>
        </p:txBody>
      </p:sp>
      <p:sp>
        <p:nvSpPr>
          <p:cNvPr id="2" name="Ellipszis 93">
            <a:extLst>
              <a:ext uri="{FF2B5EF4-FFF2-40B4-BE49-F238E27FC236}">
                <a16:creationId xmlns:a16="http://schemas.microsoft.com/office/drawing/2014/main" id="{9BBD0F3E-D196-F57F-CCD3-D1ABBFE9C8CC}"/>
              </a:ext>
            </a:extLst>
          </p:cNvPr>
          <p:cNvSpPr/>
          <p:nvPr/>
        </p:nvSpPr>
        <p:spPr>
          <a:xfrm>
            <a:off x="7094741" y="790441"/>
            <a:ext cx="430239" cy="430239"/>
          </a:xfrm>
          <a:prstGeom prst="ellipse">
            <a:avLst/>
          </a:prstGeom>
          <a:solidFill>
            <a:srgbClr val="CD5F50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" name="Ellipszis 101">
            <a:extLst>
              <a:ext uri="{FF2B5EF4-FFF2-40B4-BE49-F238E27FC236}">
                <a16:creationId xmlns:a16="http://schemas.microsoft.com/office/drawing/2014/main" id="{E6E54396-BF13-B999-743F-8B9565FE2FE2}"/>
              </a:ext>
            </a:extLst>
          </p:cNvPr>
          <p:cNvSpPr/>
          <p:nvPr/>
        </p:nvSpPr>
        <p:spPr>
          <a:xfrm>
            <a:off x="6208095" y="1362392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" name="Ellipszis 102">
            <a:extLst>
              <a:ext uri="{FF2B5EF4-FFF2-40B4-BE49-F238E27FC236}">
                <a16:creationId xmlns:a16="http://schemas.microsoft.com/office/drawing/2014/main" id="{14810354-F943-C13E-6126-1CED8CC0BF76}"/>
              </a:ext>
            </a:extLst>
          </p:cNvPr>
          <p:cNvSpPr/>
          <p:nvPr/>
        </p:nvSpPr>
        <p:spPr>
          <a:xfrm>
            <a:off x="7959060" y="1362392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" name="Ellipszis 123">
            <a:extLst>
              <a:ext uri="{FF2B5EF4-FFF2-40B4-BE49-F238E27FC236}">
                <a16:creationId xmlns:a16="http://schemas.microsoft.com/office/drawing/2014/main" id="{71F62730-0C72-BF5E-CFCC-217F5F47AB91}"/>
              </a:ext>
            </a:extLst>
          </p:cNvPr>
          <p:cNvSpPr/>
          <p:nvPr/>
        </p:nvSpPr>
        <p:spPr>
          <a:xfrm>
            <a:off x="6668629" y="195948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Ellipszis 124">
            <a:extLst>
              <a:ext uri="{FF2B5EF4-FFF2-40B4-BE49-F238E27FC236}">
                <a16:creationId xmlns:a16="http://schemas.microsoft.com/office/drawing/2014/main" id="{017EE4C4-3701-B7DD-234F-CF9B456F29B3}"/>
              </a:ext>
            </a:extLst>
          </p:cNvPr>
          <p:cNvSpPr/>
          <p:nvPr/>
        </p:nvSpPr>
        <p:spPr>
          <a:xfrm>
            <a:off x="5765708" y="195948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Ellipszis 125">
            <a:extLst>
              <a:ext uri="{FF2B5EF4-FFF2-40B4-BE49-F238E27FC236}">
                <a16:creationId xmlns:a16="http://schemas.microsoft.com/office/drawing/2014/main" id="{51B4026C-35EF-E690-6B40-D6B207D2CD26}"/>
              </a:ext>
            </a:extLst>
          </p:cNvPr>
          <p:cNvSpPr/>
          <p:nvPr/>
        </p:nvSpPr>
        <p:spPr>
          <a:xfrm>
            <a:off x="7524980" y="195948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Ellipszis 126">
            <a:extLst>
              <a:ext uri="{FF2B5EF4-FFF2-40B4-BE49-F238E27FC236}">
                <a16:creationId xmlns:a16="http://schemas.microsoft.com/office/drawing/2014/main" id="{600231EB-1185-E2D1-F790-540DA2644B5D}"/>
              </a:ext>
            </a:extLst>
          </p:cNvPr>
          <p:cNvSpPr/>
          <p:nvPr/>
        </p:nvSpPr>
        <p:spPr>
          <a:xfrm>
            <a:off x="8393142" y="195948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Ellipszis 131">
            <a:extLst>
              <a:ext uri="{FF2B5EF4-FFF2-40B4-BE49-F238E27FC236}">
                <a16:creationId xmlns:a16="http://schemas.microsoft.com/office/drawing/2014/main" id="{49B99D60-FE62-1158-9E8A-8DEB4E6D8685}"/>
              </a:ext>
            </a:extLst>
          </p:cNvPr>
          <p:cNvSpPr/>
          <p:nvPr/>
        </p:nvSpPr>
        <p:spPr>
          <a:xfrm>
            <a:off x="6668629" y="254395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Ellipszis 132">
            <a:extLst>
              <a:ext uri="{FF2B5EF4-FFF2-40B4-BE49-F238E27FC236}">
                <a16:creationId xmlns:a16="http://schemas.microsoft.com/office/drawing/2014/main" id="{60CCF8FE-7F51-F9FA-864A-5512372EE6CF}"/>
              </a:ext>
            </a:extLst>
          </p:cNvPr>
          <p:cNvSpPr/>
          <p:nvPr/>
        </p:nvSpPr>
        <p:spPr>
          <a:xfrm>
            <a:off x="5765708" y="254395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Ellipszis 133">
            <a:extLst>
              <a:ext uri="{FF2B5EF4-FFF2-40B4-BE49-F238E27FC236}">
                <a16:creationId xmlns:a16="http://schemas.microsoft.com/office/drawing/2014/main" id="{2F2B2B4C-B8E7-A285-2DC6-D18EBA4B0CB0}"/>
              </a:ext>
            </a:extLst>
          </p:cNvPr>
          <p:cNvSpPr/>
          <p:nvPr/>
        </p:nvSpPr>
        <p:spPr>
          <a:xfrm>
            <a:off x="7524980" y="254395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" name="Ellipszis 134">
            <a:extLst>
              <a:ext uri="{FF2B5EF4-FFF2-40B4-BE49-F238E27FC236}">
                <a16:creationId xmlns:a16="http://schemas.microsoft.com/office/drawing/2014/main" id="{B969FB6A-E0E5-D585-5D42-4DF7ECF2EFEC}"/>
              </a:ext>
            </a:extLst>
          </p:cNvPr>
          <p:cNvSpPr/>
          <p:nvPr/>
        </p:nvSpPr>
        <p:spPr>
          <a:xfrm>
            <a:off x="8393142" y="2543951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" name="Ellipszis 155">
            <a:extLst>
              <a:ext uri="{FF2B5EF4-FFF2-40B4-BE49-F238E27FC236}">
                <a16:creationId xmlns:a16="http://schemas.microsoft.com/office/drawing/2014/main" id="{585AF741-8EC4-AEF9-0E97-07C0AD9A388B}"/>
              </a:ext>
            </a:extLst>
          </p:cNvPr>
          <p:cNvSpPr/>
          <p:nvPr/>
        </p:nvSpPr>
        <p:spPr>
          <a:xfrm>
            <a:off x="6668629" y="3138368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4" name="Ellipszis 156">
            <a:extLst>
              <a:ext uri="{FF2B5EF4-FFF2-40B4-BE49-F238E27FC236}">
                <a16:creationId xmlns:a16="http://schemas.microsoft.com/office/drawing/2014/main" id="{67EDD8CA-9358-9DFB-75D4-9C2D52997307}"/>
              </a:ext>
            </a:extLst>
          </p:cNvPr>
          <p:cNvSpPr/>
          <p:nvPr/>
        </p:nvSpPr>
        <p:spPr>
          <a:xfrm>
            <a:off x="5765708" y="3138368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5" name="Ellipszis 157">
            <a:extLst>
              <a:ext uri="{FF2B5EF4-FFF2-40B4-BE49-F238E27FC236}">
                <a16:creationId xmlns:a16="http://schemas.microsoft.com/office/drawing/2014/main" id="{C5FF296D-BFFC-F156-CDA0-B21E88C2B90E}"/>
              </a:ext>
            </a:extLst>
          </p:cNvPr>
          <p:cNvSpPr/>
          <p:nvPr/>
        </p:nvSpPr>
        <p:spPr>
          <a:xfrm>
            <a:off x="7524980" y="3138368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Ellipszis 158">
            <a:extLst>
              <a:ext uri="{FF2B5EF4-FFF2-40B4-BE49-F238E27FC236}">
                <a16:creationId xmlns:a16="http://schemas.microsoft.com/office/drawing/2014/main" id="{6DFA0C2C-E5FB-9A3E-0BF2-27627407FFF5}"/>
              </a:ext>
            </a:extLst>
          </p:cNvPr>
          <p:cNvSpPr/>
          <p:nvPr/>
        </p:nvSpPr>
        <p:spPr>
          <a:xfrm>
            <a:off x="8393142" y="3138368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" name="Ellipszis 163">
            <a:extLst>
              <a:ext uri="{FF2B5EF4-FFF2-40B4-BE49-F238E27FC236}">
                <a16:creationId xmlns:a16="http://schemas.microsoft.com/office/drawing/2014/main" id="{6ACB84FB-7347-86BC-E85F-1D92E7629462}"/>
              </a:ext>
            </a:extLst>
          </p:cNvPr>
          <p:cNvSpPr/>
          <p:nvPr/>
        </p:nvSpPr>
        <p:spPr>
          <a:xfrm>
            <a:off x="6668628" y="3732785"/>
            <a:ext cx="430239" cy="430239"/>
          </a:xfrm>
          <a:prstGeom prst="ellipse">
            <a:avLst/>
          </a:prstGeom>
          <a:noFill/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8" name="Ellipszis 164">
            <a:extLst>
              <a:ext uri="{FF2B5EF4-FFF2-40B4-BE49-F238E27FC236}">
                <a16:creationId xmlns:a16="http://schemas.microsoft.com/office/drawing/2014/main" id="{F2ED8B48-F84D-FC50-DC50-04A25EB1E960}"/>
              </a:ext>
            </a:extLst>
          </p:cNvPr>
          <p:cNvSpPr/>
          <p:nvPr/>
        </p:nvSpPr>
        <p:spPr>
          <a:xfrm>
            <a:off x="5765707" y="3732785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Ellipszis 165">
            <a:extLst>
              <a:ext uri="{FF2B5EF4-FFF2-40B4-BE49-F238E27FC236}">
                <a16:creationId xmlns:a16="http://schemas.microsoft.com/office/drawing/2014/main" id="{F6076B10-49A7-BDFA-07CF-78FE8DCA48CD}"/>
              </a:ext>
            </a:extLst>
          </p:cNvPr>
          <p:cNvSpPr/>
          <p:nvPr/>
        </p:nvSpPr>
        <p:spPr>
          <a:xfrm>
            <a:off x="7524979" y="3732785"/>
            <a:ext cx="430239" cy="430239"/>
          </a:xfrm>
          <a:prstGeom prst="ellipse">
            <a:avLst/>
          </a:prstGeom>
          <a:solidFill>
            <a:srgbClr val="E9B178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0" name="Ellipszis 166">
            <a:extLst>
              <a:ext uri="{FF2B5EF4-FFF2-40B4-BE49-F238E27FC236}">
                <a16:creationId xmlns:a16="http://schemas.microsoft.com/office/drawing/2014/main" id="{3AB9556B-2180-DD05-0FBE-C47119D0F0DC}"/>
              </a:ext>
            </a:extLst>
          </p:cNvPr>
          <p:cNvSpPr/>
          <p:nvPr/>
        </p:nvSpPr>
        <p:spPr>
          <a:xfrm>
            <a:off x="8393141" y="3732785"/>
            <a:ext cx="430239" cy="430239"/>
          </a:xfrm>
          <a:prstGeom prst="ellipse">
            <a:avLst/>
          </a:prstGeom>
          <a:solidFill>
            <a:srgbClr val="EFEAE4"/>
          </a:solidFill>
          <a:ln>
            <a:solidFill>
              <a:srgbClr val="4D7C8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21" name="Egyenes összekötő nyíllal 179">
            <a:extLst>
              <a:ext uri="{FF2B5EF4-FFF2-40B4-BE49-F238E27FC236}">
                <a16:creationId xmlns:a16="http://schemas.microsoft.com/office/drawing/2014/main" id="{4A8D7189-7BE5-25DC-0D70-FEA2BF91B46D}"/>
              </a:ext>
            </a:extLst>
          </p:cNvPr>
          <p:cNvCxnSpPr>
            <a:stCxn id="13" idx="3"/>
            <a:endCxn id="18" idx="7"/>
          </p:cNvCxnSpPr>
          <p:nvPr/>
        </p:nvCxnSpPr>
        <p:spPr>
          <a:xfrm flipH="1">
            <a:off x="6132939" y="3505600"/>
            <a:ext cx="598697" cy="290192"/>
          </a:xfrm>
          <a:prstGeom prst="straightConnector1">
            <a:avLst/>
          </a:prstGeom>
          <a:ln w="31750">
            <a:solidFill>
              <a:srgbClr val="50412B"/>
            </a:solidFill>
            <a:prstDash val="sysDot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gyenes összekötő nyíllal 181">
            <a:extLst>
              <a:ext uri="{FF2B5EF4-FFF2-40B4-BE49-F238E27FC236}">
                <a16:creationId xmlns:a16="http://schemas.microsoft.com/office/drawing/2014/main" id="{60B2B77F-169C-B2F8-C400-3EA88ACA27BD}"/>
              </a:ext>
            </a:extLst>
          </p:cNvPr>
          <p:cNvCxnSpPr>
            <a:stCxn id="13" idx="5"/>
            <a:endCxn id="19" idx="1"/>
          </p:cNvCxnSpPr>
          <p:nvPr/>
        </p:nvCxnSpPr>
        <p:spPr>
          <a:xfrm>
            <a:off x="7035861" y="3505600"/>
            <a:ext cx="552125" cy="290192"/>
          </a:xfrm>
          <a:prstGeom prst="straightConnector1">
            <a:avLst/>
          </a:prstGeom>
          <a:ln w="31750">
            <a:solidFill>
              <a:srgbClr val="50412B"/>
            </a:solidFill>
            <a:prstDash val="sysDot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gyenes összekötő nyíllal 184">
            <a:extLst>
              <a:ext uri="{FF2B5EF4-FFF2-40B4-BE49-F238E27FC236}">
                <a16:creationId xmlns:a16="http://schemas.microsoft.com/office/drawing/2014/main" id="{61C72D18-AB2B-C503-321C-3FA5474B68A9}"/>
              </a:ext>
            </a:extLst>
          </p:cNvPr>
          <p:cNvCxnSpPr>
            <a:stCxn id="16" idx="3"/>
            <a:endCxn id="19" idx="7"/>
          </p:cNvCxnSpPr>
          <p:nvPr/>
        </p:nvCxnSpPr>
        <p:spPr>
          <a:xfrm flipH="1">
            <a:off x="7892211" y="3505600"/>
            <a:ext cx="563938" cy="290192"/>
          </a:xfrm>
          <a:prstGeom prst="straightConnector1">
            <a:avLst/>
          </a:prstGeom>
          <a:ln w="31750">
            <a:solidFill>
              <a:srgbClr val="50412B"/>
            </a:solidFill>
            <a:prstDash val="sysDot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gyenes összekötő nyíllal 192">
            <a:extLst>
              <a:ext uri="{FF2B5EF4-FFF2-40B4-BE49-F238E27FC236}">
                <a16:creationId xmlns:a16="http://schemas.microsoft.com/office/drawing/2014/main" id="{3BD39D91-382F-3DA7-4CF0-96222F351CCD}"/>
              </a:ext>
            </a:extLst>
          </p:cNvPr>
          <p:cNvCxnSpPr>
            <a:stCxn id="2" idx="2"/>
            <a:endCxn id="3" idx="0"/>
          </p:cNvCxnSpPr>
          <p:nvPr/>
        </p:nvCxnSpPr>
        <p:spPr>
          <a:xfrm flipH="1">
            <a:off x="6423215" y="1005561"/>
            <a:ext cx="671526" cy="356831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gyenes összekötő nyíllal 199">
            <a:extLst>
              <a:ext uri="{FF2B5EF4-FFF2-40B4-BE49-F238E27FC236}">
                <a16:creationId xmlns:a16="http://schemas.microsoft.com/office/drawing/2014/main" id="{944389A3-6E94-A0E4-029C-C00D860CBE2A}"/>
              </a:ext>
            </a:extLst>
          </p:cNvPr>
          <p:cNvCxnSpPr>
            <a:stCxn id="4" idx="5"/>
            <a:endCxn id="8" idx="0"/>
          </p:cNvCxnSpPr>
          <p:nvPr/>
        </p:nvCxnSpPr>
        <p:spPr>
          <a:xfrm>
            <a:off x="8326292" y="1729624"/>
            <a:ext cx="281970" cy="229857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gyenes összekötő nyíllal 104">
            <a:extLst>
              <a:ext uri="{FF2B5EF4-FFF2-40B4-BE49-F238E27FC236}">
                <a16:creationId xmlns:a16="http://schemas.microsoft.com/office/drawing/2014/main" id="{528DA8DC-312B-4008-79D6-26B19F372EF4}"/>
              </a:ext>
            </a:extLst>
          </p:cNvPr>
          <p:cNvCxnSpPr>
            <a:stCxn id="2" idx="6"/>
            <a:endCxn id="4" idx="0"/>
          </p:cNvCxnSpPr>
          <p:nvPr/>
        </p:nvCxnSpPr>
        <p:spPr>
          <a:xfrm>
            <a:off x="7524980" y="1005561"/>
            <a:ext cx="649200" cy="356831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gyenes összekötő nyíllal 106">
            <a:extLst>
              <a:ext uri="{FF2B5EF4-FFF2-40B4-BE49-F238E27FC236}">
                <a16:creationId xmlns:a16="http://schemas.microsoft.com/office/drawing/2014/main" id="{761B9F84-5A04-1054-45CC-BEAA08BFE897}"/>
              </a:ext>
            </a:extLst>
          </p:cNvPr>
          <p:cNvCxnSpPr>
            <a:stCxn id="3" idx="3"/>
            <a:endCxn id="6" idx="0"/>
          </p:cNvCxnSpPr>
          <p:nvPr/>
        </p:nvCxnSpPr>
        <p:spPr>
          <a:xfrm flipH="1">
            <a:off x="5980828" y="1729624"/>
            <a:ext cx="290274" cy="229857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gyenes összekötő nyíllal 48">
            <a:extLst>
              <a:ext uri="{FF2B5EF4-FFF2-40B4-BE49-F238E27FC236}">
                <a16:creationId xmlns:a16="http://schemas.microsoft.com/office/drawing/2014/main" id="{980C1444-C1DD-0246-0200-3548D12C587A}"/>
              </a:ext>
            </a:extLst>
          </p:cNvPr>
          <p:cNvCxnSpPr>
            <a:stCxn id="3" idx="5"/>
            <a:endCxn id="5" idx="0"/>
          </p:cNvCxnSpPr>
          <p:nvPr/>
        </p:nvCxnSpPr>
        <p:spPr>
          <a:xfrm>
            <a:off x="6575327" y="1729624"/>
            <a:ext cx="308422" cy="229857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gyenes összekötő nyíllal 110">
            <a:extLst>
              <a:ext uri="{FF2B5EF4-FFF2-40B4-BE49-F238E27FC236}">
                <a16:creationId xmlns:a16="http://schemas.microsoft.com/office/drawing/2014/main" id="{819776D0-B436-E78D-EBED-77A573D29012}"/>
              </a:ext>
            </a:extLst>
          </p:cNvPr>
          <p:cNvCxnSpPr>
            <a:stCxn id="4" idx="3"/>
            <a:endCxn id="7" idx="0"/>
          </p:cNvCxnSpPr>
          <p:nvPr/>
        </p:nvCxnSpPr>
        <p:spPr>
          <a:xfrm flipH="1">
            <a:off x="7740100" y="1729624"/>
            <a:ext cx="281967" cy="229857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gyenes összekötő nyíllal 63">
            <a:extLst>
              <a:ext uri="{FF2B5EF4-FFF2-40B4-BE49-F238E27FC236}">
                <a16:creationId xmlns:a16="http://schemas.microsoft.com/office/drawing/2014/main" id="{AFC68FDD-4005-0954-4E63-9B2F81715467}"/>
              </a:ext>
            </a:extLst>
          </p:cNvPr>
          <p:cNvCxnSpPr>
            <a:stCxn id="6" idx="4"/>
            <a:endCxn id="10" idx="0"/>
          </p:cNvCxnSpPr>
          <p:nvPr/>
        </p:nvCxnSpPr>
        <p:spPr>
          <a:xfrm>
            <a:off x="5980828" y="2389720"/>
            <a:ext cx="0" cy="154231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gyenes összekötő nyíllal 135">
            <a:extLst>
              <a:ext uri="{FF2B5EF4-FFF2-40B4-BE49-F238E27FC236}">
                <a16:creationId xmlns:a16="http://schemas.microsoft.com/office/drawing/2014/main" id="{EDAAD577-644D-7E2C-E8C1-7BA6CBD10A8A}"/>
              </a:ext>
            </a:extLst>
          </p:cNvPr>
          <p:cNvCxnSpPr>
            <a:stCxn id="5" idx="4"/>
            <a:endCxn id="9" idx="0"/>
          </p:cNvCxnSpPr>
          <p:nvPr/>
        </p:nvCxnSpPr>
        <p:spPr>
          <a:xfrm>
            <a:off x="6883749" y="2389720"/>
            <a:ext cx="0" cy="154231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gyenes összekötő nyíllal 137">
            <a:extLst>
              <a:ext uri="{FF2B5EF4-FFF2-40B4-BE49-F238E27FC236}">
                <a16:creationId xmlns:a16="http://schemas.microsoft.com/office/drawing/2014/main" id="{58B39589-7DD5-2635-5724-E3321D023929}"/>
              </a:ext>
            </a:extLst>
          </p:cNvPr>
          <p:cNvCxnSpPr>
            <a:stCxn id="7" idx="4"/>
            <a:endCxn id="11" idx="0"/>
          </p:cNvCxnSpPr>
          <p:nvPr/>
        </p:nvCxnSpPr>
        <p:spPr>
          <a:xfrm>
            <a:off x="7740100" y="2389720"/>
            <a:ext cx="0" cy="154231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gyenes összekötő nyíllal 138">
            <a:extLst>
              <a:ext uri="{FF2B5EF4-FFF2-40B4-BE49-F238E27FC236}">
                <a16:creationId xmlns:a16="http://schemas.microsoft.com/office/drawing/2014/main" id="{2AF4B01D-6DA6-B7AE-79A7-C3237B17FBE5}"/>
              </a:ext>
            </a:extLst>
          </p:cNvPr>
          <p:cNvCxnSpPr>
            <a:stCxn id="8" idx="4"/>
            <a:endCxn id="12" idx="0"/>
          </p:cNvCxnSpPr>
          <p:nvPr/>
        </p:nvCxnSpPr>
        <p:spPr>
          <a:xfrm>
            <a:off x="8608262" y="2389720"/>
            <a:ext cx="0" cy="154231"/>
          </a:xfrm>
          <a:prstGeom prst="straightConnector1">
            <a:avLst/>
          </a:prstGeom>
          <a:ln w="31750">
            <a:solidFill>
              <a:srgbClr val="50412B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gyenes összekötő nyíllal 66">
            <a:extLst>
              <a:ext uri="{FF2B5EF4-FFF2-40B4-BE49-F238E27FC236}">
                <a16:creationId xmlns:a16="http://schemas.microsoft.com/office/drawing/2014/main" id="{1DC650AC-E1E2-B70D-C5D9-FEDFE460E07C}"/>
              </a:ext>
            </a:extLst>
          </p:cNvPr>
          <p:cNvCxnSpPr>
            <a:stCxn id="10" idx="5"/>
            <a:endCxn id="13" idx="1"/>
          </p:cNvCxnSpPr>
          <p:nvPr/>
        </p:nvCxnSpPr>
        <p:spPr>
          <a:xfrm>
            <a:off x="6132940" y="2911183"/>
            <a:ext cx="598696" cy="290192"/>
          </a:xfrm>
          <a:prstGeom prst="straightConnector1">
            <a:avLst/>
          </a:prstGeom>
          <a:ln w="31750">
            <a:solidFill>
              <a:srgbClr val="50412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gyenes összekötő nyíllal 68">
            <a:extLst>
              <a:ext uri="{FF2B5EF4-FFF2-40B4-BE49-F238E27FC236}">
                <a16:creationId xmlns:a16="http://schemas.microsoft.com/office/drawing/2014/main" id="{DB73F452-6909-D4C3-D77A-41AEDD71A2CC}"/>
              </a:ext>
            </a:extLst>
          </p:cNvPr>
          <p:cNvCxnSpPr>
            <a:stCxn id="11" idx="5"/>
            <a:endCxn id="16" idx="1"/>
          </p:cNvCxnSpPr>
          <p:nvPr/>
        </p:nvCxnSpPr>
        <p:spPr>
          <a:xfrm>
            <a:off x="7892212" y="2911183"/>
            <a:ext cx="563937" cy="290192"/>
          </a:xfrm>
          <a:prstGeom prst="straightConnector1">
            <a:avLst/>
          </a:prstGeom>
          <a:ln w="31750">
            <a:solidFill>
              <a:srgbClr val="50412B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3668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7"/>
          <p:cNvSpPr txBox="1">
            <a:spLocks noGrp="1"/>
          </p:cNvSpPr>
          <p:nvPr>
            <p:ph type="title"/>
          </p:nvPr>
        </p:nvSpPr>
        <p:spPr>
          <a:xfrm>
            <a:off x="107950" y="-1"/>
            <a:ext cx="8928100" cy="409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8D503B"/>
              </a:buClr>
              <a:buSzPts val="2200"/>
              <a:buFont typeface="Open Sans"/>
              <a:buNone/>
            </a:pPr>
            <a:r>
              <a:rPr lang="en-US" sz="2200" dirty="0">
                <a:solidFill>
                  <a:srgbClr val="8D503B"/>
                </a:solidFill>
              </a:rPr>
              <a:t>Các </a:t>
            </a:r>
            <a:r>
              <a:rPr lang="en-US" sz="2200" dirty="0" err="1">
                <a:solidFill>
                  <a:srgbClr val="8D503B"/>
                </a:solidFill>
              </a:rPr>
              <a:t>đặc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trưng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chính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của</a:t>
            </a:r>
            <a:r>
              <a:rPr lang="en-US" sz="2200" dirty="0">
                <a:solidFill>
                  <a:srgbClr val="8D503B"/>
                </a:solidFill>
              </a:rPr>
              <a:t> 6 </a:t>
            </a:r>
            <a:r>
              <a:rPr lang="en-US" sz="2200" dirty="0" err="1">
                <a:solidFill>
                  <a:srgbClr val="8D503B"/>
                </a:solidFill>
              </a:rPr>
              <a:t>hình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en-US" sz="2200" dirty="0" err="1">
                <a:solidFill>
                  <a:srgbClr val="8D503B"/>
                </a:solidFill>
              </a:rPr>
              <a:t>mẫu</a:t>
            </a:r>
            <a:r>
              <a:rPr lang="en-US" sz="2200" dirty="0">
                <a:solidFill>
                  <a:srgbClr val="8D503B"/>
                </a:solidFill>
              </a:rPr>
              <a:t> </a:t>
            </a:r>
            <a:r>
              <a:rPr lang="hu-HU" sz="2200" dirty="0">
                <a:solidFill>
                  <a:srgbClr val="8D503B"/>
                </a:solidFill>
              </a:rPr>
              <a:t>tham nhũng</a:t>
            </a:r>
            <a:endParaRPr sz="2200" b="1" dirty="0">
              <a:solidFill>
                <a:srgbClr val="8D503B"/>
              </a:solidFill>
            </a:endParaRPr>
          </a:p>
        </p:txBody>
      </p:sp>
      <p:graphicFrame>
        <p:nvGraphicFramePr>
          <p:cNvPr id="318" name="Google Shape;318;p17"/>
          <p:cNvGraphicFramePr/>
          <p:nvPr>
            <p:extLst>
              <p:ext uri="{D42A27DB-BD31-4B8C-83A1-F6EECF244321}">
                <p14:modId xmlns:p14="http://schemas.microsoft.com/office/powerpoint/2010/main" val="2345047349"/>
              </p:ext>
            </p:extLst>
          </p:nvPr>
        </p:nvGraphicFramePr>
        <p:xfrm>
          <a:off x="72586" y="399816"/>
          <a:ext cx="9036047" cy="486133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6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5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29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06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409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485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867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43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1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 </a:t>
                      </a:r>
                      <a:endParaRPr sz="12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i="1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Tính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chất</a:t>
                      </a:r>
                      <a:r>
                        <a:rPr lang="hu-HU" sz="1200" b="1" i="1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tham nhũng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gia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nhập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của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vi-VN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hân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vật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tham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nhũng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i="1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Sự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phân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chia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các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giao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dịch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tham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nhũng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i="1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Hướng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của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hành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động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tham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nhũng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i="1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Tính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chất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kinh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tế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của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1200" b="1" i="1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tham nhũng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i="1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Tần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suất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và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sự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mở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rộng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của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1200" b="1" i="1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tham nhũng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i="1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Công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cụ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trao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i="1" baseline="0" dirty="0" err="1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đổi</a:t>
                      </a:r>
                      <a:r>
                        <a:rPr lang="en-US" sz="1200" b="1" i="1" baseline="0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1200" b="1" i="1" dirty="0">
                          <a:solidFill>
                            <a:srgbClr val="4D7C85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tham nhũng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ham nhũng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cạnh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tr.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tự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do 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Tham nhũng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vặt</a:t>
                      </a:r>
                      <a:endParaRPr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Tự nguyện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Không-tập trung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Ngang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Cạnh tranh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Tình cờ và một phần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Tiền bôi trơn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3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ham nhũng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cánh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hẩu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Tự nguyện</a:t>
                      </a:r>
                      <a:endParaRPr lang="hu-HU" sz="1200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Không-tập trung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Ngang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Cạnh tranh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Tình cờ / lâu dài và một phần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Tiền bôi trơn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3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Thông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đồng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tổ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chức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nhà nước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Tự nguyện</a:t>
                      </a:r>
                      <a:endParaRPr lang="hu-HU" sz="1200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Không-tập trung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Dọc (từ trên)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Độc quyền nhóm/ độc quyền cục bộ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Tình cờ và một phần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Tiền bôi trơn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3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Bắt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giữ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nhà nước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500" b="1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500" b="1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</a:t>
                      </a:r>
                      <a:r>
                        <a:rPr lang="hu-HU" sz="1500" b="1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ham nhũng</a:t>
                      </a:r>
                      <a:r>
                        <a:rPr lang="en-US" sz="1500" b="1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lớn</a:t>
                      </a:r>
                      <a:endParaRPr dirty="0"/>
                    </a:p>
                  </a:txBody>
                  <a:tcPr marL="91450" marR="91450" marT="45725" marB="45725" anchor="b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Dùng sức ép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Tập trung vừa phải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Dọc (</a:t>
                      </a: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từ dưới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Độc 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Q.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nhóm / độc q</a:t>
                      </a:r>
                      <a:r>
                        <a:rPr lang="en-US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cục bộ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Tình cờ / lâu dài và một phần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Tiền bôi trơn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3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Bắt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giữ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vi-VN" sz="12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nhà nước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Dùng sức ép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Tập trung một phần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Dọc (từ trên)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Độc quyền nhóm / độc quyền cục bộ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lâu dài và một phần</a:t>
                      </a:r>
                      <a:endParaRPr dirty="0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</a:t>
                      </a:r>
                      <a:r>
                        <a:rPr lang="en-US" sz="1200" b="1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các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chuỗi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chư</a:t>
                      </a:r>
                      <a:r>
                        <a:rPr lang="en-US" sz="1200" b="1" baseline="0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200" b="1" baseline="0" dirty="0" err="1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hầu</a:t>
                      </a: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200" b="1" dirty="0">
                          <a:solidFill>
                            <a:srgbClr val="50412B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Tiền bảo vệ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3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</a:t>
                      </a:r>
                      <a:r>
                        <a:rPr lang="vi-VN" sz="1500" b="1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hà nước</a:t>
                      </a:r>
                      <a:r>
                        <a:rPr lang="en-US" sz="1500" b="1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500" b="1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tội</a:t>
                      </a:r>
                      <a:r>
                        <a:rPr lang="en-US" sz="15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phạm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500" b="1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Dùng sức ép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500" b="1" dirty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Tập trung</a:t>
                      </a:r>
                      <a:endParaRPr sz="1500" b="1" dirty="0">
                        <a:solidFill>
                          <a:srgbClr val="CD5F5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500" b="1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Dọc (từ trên)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Độc</a:t>
                      </a:r>
                      <a:r>
                        <a:rPr lang="en-US" sz="15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quyền</a:t>
                      </a:r>
                      <a:endParaRPr sz="1500" b="1" dirty="0">
                        <a:solidFill>
                          <a:srgbClr val="CD5F5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500" b="1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lâu dài và </a:t>
                      </a:r>
                      <a:r>
                        <a:rPr lang="en-US" sz="1500" b="1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phổ</a:t>
                      </a:r>
                      <a:r>
                        <a:rPr lang="en-US" sz="15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biến</a:t>
                      </a:r>
                      <a:r>
                        <a:rPr lang="en-US" sz="15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hu-HU" sz="1500" b="1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</a:t>
                      </a:r>
                      <a:r>
                        <a:rPr lang="en-US" sz="1500" b="1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các</a:t>
                      </a:r>
                      <a:r>
                        <a:rPr lang="en-US" sz="15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chuỗi</a:t>
                      </a:r>
                      <a:r>
                        <a:rPr lang="en-US" sz="15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chư</a:t>
                      </a:r>
                      <a:r>
                        <a:rPr lang="en-US" sz="1500" b="1" baseline="0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500" b="1" baseline="0" dirty="0" err="1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hầu</a:t>
                      </a:r>
                      <a:r>
                        <a:rPr lang="hu-HU" sz="1500" b="1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)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500" b="1" dirty="0">
                          <a:solidFill>
                            <a:srgbClr val="CD5F5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Tiền bảo vệ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B3A99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3AA9D">
                        <a:alpha val="49803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cxnSp>
        <p:nvCxnSpPr>
          <p:cNvPr id="319" name="Google Shape;319;p17"/>
          <p:cNvCxnSpPr>
            <a:cxnSpLocks/>
          </p:cNvCxnSpPr>
          <p:nvPr/>
        </p:nvCxnSpPr>
        <p:spPr>
          <a:xfrm>
            <a:off x="1763688" y="1491630"/>
            <a:ext cx="0" cy="2789414"/>
          </a:xfrm>
          <a:prstGeom prst="straightConnector1">
            <a:avLst/>
          </a:prstGeom>
          <a:noFill/>
          <a:ln w="69850" cap="flat" cmpd="sng">
            <a:solidFill>
              <a:srgbClr val="4D7C85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" name="Google Shape;319;p17">
            <a:extLst>
              <a:ext uri="{FF2B5EF4-FFF2-40B4-BE49-F238E27FC236}">
                <a16:creationId xmlns:a16="http://schemas.microsoft.com/office/drawing/2014/main" id="{A7C210E0-935A-1D1E-E4F9-7062B86008FA}"/>
              </a:ext>
            </a:extLst>
          </p:cNvPr>
          <p:cNvCxnSpPr>
            <a:cxnSpLocks/>
          </p:cNvCxnSpPr>
          <p:nvPr/>
        </p:nvCxnSpPr>
        <p:spPr>
          <a:xfrm>
            <a:off x="1043608" y="3579862"/>
            <a:ext cx="0" cy="493542"/>
          </a:xfrm>
          <a:prstGeom prst="straightConnector1">
            <a:avLst/>
          </a:prstGeom>
          <a:noFill/>
          <a:ln w="69850" cap="flat" cmpd="sng">
            <a:solidFill>
              <a:srgbClr val="4D7C85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" name="Google Shape;319;p17">
            <a:extLst>
              <a:ext uri="{FF2B5EF4-FFF2-40B4-BE49-F238E27FC236}">
                <a16:creationId xmlns:a16="http://schemas.microsoft.com/office/drawing/2014/main" id="{00CF6472-793C-3F2F-6E38-B3F9C1BEC583}"/>
              </a:ext>
            </a:extLst>
          </p:cNvPr>
          <p:cNvCxnSpPr>
            <a:cxnSpLocks/>
          </p:cNvCxnSpPr>
          <p:nvPr/>
        </p:nvCxnSpPr>
        <p:spPr>
          <a:xfrm flipV="1">
            <a:off x="1039173" y="2886337"/>
            <a:ext cx="0" cy="360040"/>
          </a:xfrm>
          <a:prstGeom prst="straightConnector1">
            <a:avLst/>
          </a:prstGeom>
          <a:noFill/>
          <a:ln w="69850" cap="flat" cmpd="sng">
            <a:solidFill>
              <a:srgbClr val="4D7C85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856538" cy="987425"/>
          </a:xfrm>
        </p:spPr>
        <p:txBody>
          <a:bodyPr>
            <a:noAutofit/>
          </a:bodyPr>
          <a:lstStyle/>
          <a:p>
            <a:pPr lvl="0"/>
            <a:r>
              <a:rPr lang="en-US" sz="2400" dirty="0" err="1">
                <a:solidFill>
                  <a:srgbClr val="8D503B"/>
                </a:solidFill>
              </a:rPr>
              <a:t>Các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nguồn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hu-HU" sz="2400" dirty="0">
                <a:solidFill>
                  <a:srgbClr val="8D503B"/>
                </a:solidFill>
              </a:rPr>
              <a:t>và </a:t>
            </a:r>
            <a:r>
              <a:rPr lang="en-US" sz="2400" dirty="0" err="1">
                <a:solidFill>
                  <a:srgbClr val="8D503B"/>
                </a:solidFill>
              </a:rPr>
              <a:t>các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công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cụ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vi-VN" sz="2400" dirty="0">
                <a:solidFill>
                  <a:srgbClr val="8D503B"/>
                </a:solidFill>
              </a:rPr>
              <a:t>nhà nước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của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sự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tước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đoạt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thu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nhập</a:t>
            </a:r>
            <a:r>
              <a:rPr lang="en-US" sz="2400" dirty="0">
                <a:solidFill>
                  <a:srgbClr val="8D503B"/>
                </a:solidFill>
              </a:rPr>
              <a:t> và </a:t>
            </a:r>
            <a:r>
              <a:rPr lang="en-US" sz="2400" dirty="0" err="1">
                <a:solidFill>
                  <a:srgbClr val="8D503B"/>
                </a:solidFill>
              </a:rPr>
              <a:t>tài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sản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cho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mục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đích</a:t>
            </a:r>
            <a:r>
              <a:rPr lang="en-US" sz="2400" dirty="0">
                <a:solidFill>
                  <a:srgbClr val="8D503B"/>
                </a:solidFill>
              </a:rPr>
              <a:t> </a:t>
            </a:r>
            <a:r>
              <a:rPr lang="en-US" sz="2400" dirty="0" err="1">
                <a:solidFill>
                  <a:srgbClr val="8D503B"/>
                </a:solidFill>
              </a:rPr>
              <a:t>tư</a:t>
            </a:r>
            <a:endParaRPr lang="hu-HU" sz="2400" dirty="0">
              <a:solidFill>
                <a:srgbClr val="8D503B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484153" y="1203598"/>
            <a:ext cx="6480335" cy="3600251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2400" b="1" dirty="0">
                <a:solidFill>
                  <a:srgbClr val="50412C"/>
                </a:solidFill>
              </a:rPr>
              <a:t>mua sắm công</a:t>
            </a: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hu-HU" sz="2400" b="1" dirty="0">
                <a:solidFill>
                  <a:srgbClr val="50412C"/>
                </a:solidFill>
              </a:rPr>
              <a:t>hỗ trợ tín dụng</a:t>
            </a: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en-US" sz="2400" b="1" dirty="0" err="1">
                <a:solidFill>
                  <a:srgbClr val="50412C"/>
                </a:solidFill>
              </a:rPr>
              <a:t>hỗ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trợ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đấu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thầu</a:t>
            </a:r>
            <a:endParaRPr lang="hu-HU" sz="2400" b="1" dirty="0">
              <a:solidFill>
                <a:srgbClr val="50412C"/>
              </a:solidFill>
            </a:endParaRP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en-US" sz="2400" b="1" dirty="0" err="1">
                <a:solidFill>
                  <a:srgbClr val="50412C"/>
                </a:solidFill>
              </a:rPr>
              <a:t>các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vụ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cướp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doanh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nghiệp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đơn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lẻ</a:t>
            </a:r>
            <a:endParaRPr lang="hu-HU" sz="2400" b="1" dirty="0">
              <a:solidFill>
                <a:srgbClr val="50412C"/>
              </a:solidFill>
            </a:endParaRP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en-US" sz="2400" b="1" dirty="0" err="1">
                <a:solidFill>
                  <a:srgbClr val="50412C"/>
                </a:solidFill>
              </a:rPr>
              <a:t>các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vụ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cướp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mạng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lưới</a:t>
            </a:r>
            <a:endParaRPr lang="hu-HU" sz="2400" b="1" dirty="0">
              <a:solidFill>
                <a:srgbClr val="50412C"/>
              </a:solidFill>
            </a:endParaRP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en-US" sz="2400" b="1" dirty="0" err="1">
                <a:solidFill>
                  <a:srgbClr val="50412C"/>
                </a:solidFill>
              </a:rPr>
              <a:t>các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quỹ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tư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nhân</a:t>
            </a:r>
            <a:endParaRPr lang="hu-HU" sz="2400" b="1" dirty="0">
              <a:solidFill>
                <a:srgbClr val="50412C"/>
              </a:solidFill>
            </a:endParaRPr>
          </a:p>
          <a:p>
            <a:pPr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r>
              <a:rPr lang="en-US" sz="2400" b="1" dirty="0" err="1">
                <a:solidFill>
                  <a:srgbClr val="50412C"/>
                </a:solidFill>
              </a:rPr>
              <a:t>các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en-US" sz="2400" b="1" dirty="0" err="1">
                <a:solidFill>
                  <a:srgbClr val="50412C"/>
                </a:solidFill>
              </a:rPr>
              <a:t>hãng</a:t>
            </a:r>
            <a:r>
              <a:rPr lang="en-US" sz="2400" b="1" dirty="0">
                <a:solidFill>
                  <a:srgbClr val="50412C"/>
                </a:solidFill>
              </a:rPr>
              <a:t> </a:t>
            </a:r>
            <a:r>
              <a:rPr lang="hu-HU" sz="2400" b="1" dirty="0">
                <a:solidFill>
                  <a:srgbClr val="50412C"/>
                </a:solidFill>
              </a:rPr>
              <a:t>offshore</a:t>
            </a:r>
          </a:p>
        </p:txBody>
      </p:sp>
      <p:cxnSp>
        <p:nvCxnSpPr>
          <p:cNvPr id="4" name="Egyenes összekötő nyíllal 4">
            <a:extLst>
              <a:ext uri="{FF2B5EF4-FFF2-40B4-BE49-F238E27FC236}">
                <a16:creationId xmlns:a16="http://schemas.microsoft.com/office/drawing/2014/main" id="{F4AA2A7F-DD3E-1A4C-4F11-2C4EB2E05219}"/>
              </a:ext>
            </a:extLst>
          </p:cNvPr>
          <p:cNvCxnSpPr/>
          <p:nvPr/>
        </p:nvCxnSpPr>
        <p:spPr>
          <a:xfrm>
            <a:off x="2123728" y="1275606"/>
            <a:ext cx="0" cy="3240360"/>
          </a:xfrm>
          <a:prstGeom prst="straightConnector1">
            <a:avLst/>
          </a:prstGeom>
          <a:ln w="76200">
            <a:solidFill>
              <a:srgbClr val="4D7C85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5274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923678"/>
            <a:ext cx="8928100" cy="699542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8D503B"/>
                </a:solidFill>
              </a:rPr>
              <a:t>M</a:t>
            </a:r>
            <a:r>
              <a:rPr lang="hu-HU" sz="4000" dirty="0">
                <a:solidFill>
                  <a:srgbClr val="8D503B"/>
                </a:solidFill>
              </a:rPr>
              <a:t>ua sắm công</a:t>
            </a:r>
            <a:endParaRPr lang="hu-HU" sz="40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184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958" y="123478"/>
            <a:ext cx="8928100" cy="699542"/>
          </a:xfrm>
        </p:spPr>
        <p:txBody>
          <a:bodyPr>
            <a:noAutofit/>
          </a:bodyPr>
          <a:lstStyle/>
          <a:p>
            <a:r>
              <a:rPr lang="en-US" sz="2800" dirty="0" err="1">
                <a:solidFill>
                  <a:srgbClr val="8D503B"/>
                </a:solidFill>
              </a:rPr>
              <a:t>Thị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trường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mua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sắm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công</a:t>
            </a:r>
            <a:r>
              <a:rPr lang="en-US" sz="2800" dirty="0">
                <a:solidFill>
                  <a:srgbClr val="8D503B"/>
                </a:solidFill>
              </a:rPr>
              <a:t> Hungary</a:t>
            </a:r>
            <a:endParaRPr lang="hu-HU" sz="2800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915566"/>
            <a:ext cx="8640960" cy="4104456"/>
          </a:xfrm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rgbClr val="50412B"/>
                </a:solidFill>
              </a:rPr>
              <a:t>Ba </a:t>
            </a:r>
            <a:r>
              <a:rPr lang="en-US" sz="2000" b="1" dirty="0" err="1">
                <a:solidFill>
                  <a:srgbClr val="50412B"/>
                </a:solidFill>
              </a:rPr>
              <a:t>giai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đoạn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của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B2654B"/>
                </a:solidFill>
              </a:rPr>
              <a:t>sự</a:t>
            </a:r>
            <a:r>
              <a:rPr lang="en-US" sz="2000" b="1" dirty="0">
                <a:solidFill>
                  <a:srgbClr val="B2654B"/>
                </a:solidFill>
              </a:rPr>
              <a:t> </a:t>
            </a:r>
            <a:r>
              <a:rPr lang="en-US" sz="2000" b="1" dirty="0" err="1">
                <a:solidFill>
                  <a:srgbClr val="B2654B"/>
                </a:solidFill>
              </a:rPr>
              <a:t>bỏ</a:t>
            </a:r>
            <a:r>
              <a:rPr lang="en-US" sz="2000" b="1" dirty="0">
                <a:solidFill>
                  <a:srgbClr val="B2654B"/>
                </a:solidFill>
              </a:rPr>
              <a:t> </a:t>
            </a:r>
            <a:r>
              <a:rPr lang="en-US" sz="2000" b="1" dirty="0" err="1">
                <a:solidFill>
                  <a:srgbClr val="B2654B"/>
                </a:solidFill>
              </a:rPr>
              <a:t>thầu</a:t>
            </a:r>
            <a:r>
              <a:rPr lang="en-US" sz="2000" b="1" dirty="0">
                <a:solidFill>
                  <a:srgbClr val="B2654B"/>
                </a:solidFill>
              </a:rPr>
              <a:t> </a:t>
            </a:r>
            <a:r>
              <a:rPr lang="en-US" sz="2000" b="1" dirty="0" err="1">
                <a:solidFill>
                  <a:srgbClr val="B2654B"/>
                </a:solidFill>
              </a:rPr>
              <a:t>công</a:t>
            </a:r>
            <a:r>
              <a:rPr lang="en-US" sz="2000" b="1" dirty="0">
                <a:solidFill>
                  <a:srgbClr val="B2654B"/>
                </a:solidFill>
              </a:rPr>
              <a:t> </a:t>
            </a:r>
            <a:r>
              <a:rPr lang="en-US" sz="2000" b="1" dirty="0" err="1">
                <a:solidFill>
                  <a:srgbClr val="B2654B"/>
                </a:solidFill>
              </a:rPr>
              <a:t>khai</a:t>
            </a:r>
            <a:endParaRPr lang="hu-HU" sz="2000" b="1" dirty="0">
              <a:solidFill>
                <a:srgbClr val="50412B"/>
              </a:solidFill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1600" b="1" i="1" dirty="0" err="1">
                <a:solidFill>
                  <a:srgbClr val="B2654B"/>
                </a:solidFill>
              </a:rPr>
              <a:t>Giai</a:t>
            </a:r>
            <a:r>
              <a:rPr lang="en-US" sz="1600" b="1" i="1" dirty="0">
                <a:solidFill>
                  <a:srgbClr val="B2654B"/>
                </a:solidFill>
              </a:rPr>
              <a:t> </a:t>
            </a:r>
            <a:r>
              <a:rPr lang="en-US" sz="1600" b="1" i="1" dirty="0" err="1">
                <a:solidFill>
                  <a:srgbClr val="B2654B"/>
                </a:solidFill>
              </a:rPr>
              <a:t>đoạn</a:t>
            </a:r>
            <a:r>
              <a:rPr lang="en-US" sz="1600" b="1" i="1" dirty="0">
                <a:solidFill>
                  <a:srgbClr val="B2654B"/>
                </a:solidFill>
              </a:rPr>
              <a:t> </a:t>
            </a:r>
            <a:r>
              <a:rPr lang="en-US" sz="1600" b="1" i="1" dirty="0" err="1">
                <a:solidFill>
                  <a:srgbClr val="B2654B"/>
                </a:solidFill>
              </a:rPr>
              <a:t>trước</a:t>
            </a:r>
            <a:r>
              <a:rPr lang="en-US" sz="1600" b="1" i="1" dirty="0">
                <a:solidFill>
                  <a:srgbClr val="B2654B"/>
                </a:solidFill>
              </a:rPr>
              <a:t> </a:t>
            </a:r>
            <a:r>
              <a:rPr lang="hu-HU" sz="1600" b="1" i="1" dirty="0">
                <a:solidFill>
                  <a:srgbClr val="B2654B"/>
                </a:solidFill>
              </a:rPr>
              <a:t>đấu thầu</a:t>
            </a:r>
            <a:r>
              <a:rPr lang="en-US" sz="1600" b="1" i="1" dirty="0">
                <a:solidFill>
                  <a:srgbClr val="B2654B"/>
                </a:solidFill>
              </a:rPr>
              <a:t>: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thiết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kế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các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yêu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cầu</a:t>
            </a:r>
            <a:r>
              <a:rPr lang="hu-HU" sz="1600" b="1" dirty="0">
                <a:solidFill>
                  <a:srgbClr val="50412B"/>
                </a:solidFill>
              </a:rPr>
              <a:t> (</a:t>
            </a:r>
            <a:r>
              <a:rPr lang="en-US" sz="1600" b="1" dirty="0" err="1">
                <a:solidFill>
                  <a:srgbClr val="50412B"/>
                </a:solidFill>
              </a:rPr>
              <a:t>lập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hu-HU" sz="1600" b="1" dirty="0">
                <a:solidFill>
                  <a:srgbClr val="50412B"/>
                </a:solidFill>
              </a:rPr>
              <a:t>chính sách công và </a:t>
            </a:r>
            <a:r>
              <a:rPr lang="en-US" sz="1600" b="1" dirty="0" err="1">
                <a:solidFill>
                  <a:srgbClr val="50412B"/>
                </a:solidFill>
              </a:rPr>
              <a:t>thiết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kế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dự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án</a:t>
            </a:r>
            <a:r>
              <a:rPr lang="hu-HU" sz="1600" b="1" dirty="0">
                <a:solidFill>
                  <a:srgbClr val="50412B"/>
                </a:solidFill>
              </a:rPr>
              <a:t>);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b="1" i="1" dirty="0" err="1">
                <a:solidFill>
                  <a:srgbClr val="B2654B"/>
                </a:solidFill>
              </a:rPr>
              <a:t>giai</a:t>
            </a:r>
            <a:r>
              <a:rPr lang="en-US" sz="1600" b="1" i="1" dirty="0">
                <a:solidFill>
                  <a:srgbClr val="B2654B"/>
                </a:solidFill>
              </a:rPr>
              <a:t> </a:t>
            </a:r>
            <a:r>
              <a:rPr lang="en-US" sz="1600" b="1" i="1" dirty="0" err="1">
                <a:solidFill>
                  <a:srgbClr val="B2654B"/>
                </a:solidFill>
              </a:rPr>
              <a:t>đoạn</a:t>
            </a:r>
            <a:r>
              <a:rPr lang="en-US" sz="1600" b="1" i="1" dirty="0">
                <a:solidFill>
                  <a:srgbClr val="B2654B"/>
                </a:solidFill>
              </a:rPr>
              <a:t> </a:t>
            </a:r>
            <a:r>
              <a:rPr lang="hu-HU" sz="1600" b="1" i="1" dirty="0">
                <a:solidFill>
                  <a:srgbClr val="B2654B"/>
                </a:solidFill>
              </a:rPr>
              <a:t>đấu thầu</a:t>
            </a:r>
            <a:r>
              <a:rPr lang="en-US" sz="1600" b="1" i="1" dirty="0">
                <a:solidFill>
                  <a:srgbClr val="B2654B"/>
                </a:solidFill>
              </a:rPr>
              <a:t>: </a:t>
            </a:r>
            <a:r>
              <a:rPr lang="en-US" sz="1600" b="1" dirty="0" err="1">
                <a:solidFill>
                  <a:srgbClr val="50412B"/>
                </a:solidFill>
              </a:rPr>
              <a:t>gọi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thầu</a:t>
            </a:r>
            <a:r>
              <a:rPr lang="hu-HU" sz="1600" b="1" dirty="0">
                <a:solidFill>
                  <a:srgbClr val="50412B"/>
                </a:solidFill>
              </a:rPr>
              <a:t>, </a:t>
            </a:r>
            <a:r>
              <a:rPr lang="en-US" sz="1600" b="1" dirty="0" err="1">
                <a:solidFill>
                  <a:srgbClr val="50412B"/>
                </a:solidFill>
              </a:rPr>
              <a:t>nhận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hồ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sơ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thầu</a:t>
            </a:r>
            <a:r>
              <a:rPr lang="en-US" sz="1600" b="1" dirty="0">
                <a:solidFill>
                  <a:srgbClr val="50412B"/>
                </a:solidFill>
              </a:rPr>
              <a:t>, </a:t>
            </a:r>
            <a:r>
              <a:rPr lang="en-US" sz="1600" b="1" dirty="0" err="1">
                <a:solidFill>
                  <a:srgbClr val="50412B"/>
                </a:solidFill>
              </a:rPr>
              <a:t>đánh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giá</a:t>
            </a:r>
            <a:r>
              <a:rPr lang="en-US" sz="1600" b="1" dirty="0">
                <a:solidFill>
                  <a:srgbClr val="50412B"/>
                </a:solidFill>
              </a:rPr>
              <a:t>, </a:t>
            </a:r>
            <a:r>
              <a:rPr lang="en-US" sz="1600" b="1" dirty="0" err="1">
                <a:solidFill>
                  <a:srgbClr val="50412B"/>
                </a:solidFill>
              </a:rPr>
              <a:t>trao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hợp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đồng</a:t>
            </a:r>
            <a:endParaRPr lang="hu-HU" sz="1600" b="1" dirty="0">
              <a:solidFill>
                <a:srgbClr val="50412B"/>
              </a:solidFill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1600" b="1" i="1" dirty="0" err="1">
                <a:solidFill>
                  <a:srgbClr val="B2654B"/>
                </a:solidFill>
              </a:rPr>
              <a:t>giai</a:t>
            </a:r>
            <a:r>
              <a:rPr lang="en-US" sz="1600" b="1" i="1" dirty="0">
                <a:solidFill>
                  <a:srgbClr val="B2654B"/>
                </a:solidFill>
              </a:rPr>
              <a:t> </a:t>
            </a:r>
            <a:r>
              <a:rPr lang="en-US" sz="1600" b="1" i="1" dirty="0" err="1">
                <a:solidFill>
                  <a:srgbClr val="B2654B"/>
                </a:solidFill>
              </a:rPr>
              <a:t>đoạn</a:t>
            </a:r>
            <a:r>
              <a:rPr lang="en-US" sz="1600" b="1" i="1" dirty="0">
                <a:solidFill>
                  <a:srgbClr val="B2654B"/>
                </a:solidFill>
              </a:rPr>
              <a:t> </a:t>
            </a:r>
            <a:r>
              <a:rPr lang="en-US" sz="1600" b="1" i="1" dirty="0" err="1">
                <a:solidFill>
                  <a:srgbClr val="B2654B"/>
                </a:solidFill>
              </a:rPr>
              <a:t>sau</a:t>
            </a:r>
            <a:r>
              <a:rPr lang="en-US" sz="1600" b="1" i="1" dirty="0">
                <a:solidFill>
                  <a:srgbClr val="B2654B"/>
                </a:solidFill>
              </a:rPr>
              <a:t> </a:t>
            </a:r>
            <a:r>
              <a:rPr lang="hu-HU" sz="1600" b="1" i="1" dirty="0">
                <a:solidFill>
                  <a:srgbClr val="B2654B"/>
                </a:solidFill>
              </a:rPr>
              <a:t>đấu thầu</a:t>
            </a:r>
            <a:r>
              <a:rPr lang="en-US" sz="1600" b="1" dirty="0">
                <a:solidFill>
                  <a:srgbClr val="B2654B"/>
                </a:solidFill>
              </a:rPr>
              <a:t>:</a:t>
            </a:r>
            <a:r>
              <a:rPr lang="hu-HU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khiếu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nại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nộp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cho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ủy</a:t>
            </a:r>
            <a:r>
              <a:rPr lang="en-US" sz="1600" b="1" dirty="0">
                <a:solidFill>
                  <a:srgbClr val="50412B"/>
                </a:solidFill>
              </a:rPr>
              <a:t> ban </a:t>
            </a:r>
            <a:r>
              <a:rPr lang="en-US" sz="1600" b="1" dirty="0" err="1">
                <a:solidFill>
                  <a:srgbClr val="50412B"/>
                </a:solidFill>
              </a:rPr>
              <a:t>mua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sắm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địa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phương</a:t>
            </a:r>
            <a:r>
              <a:rPr lang="en-US" sz="1600" b="1" dirty="0">
                <a:solidFill>
                  <a:srgbClr val="50412B"/>
                </a:solidFill>
              </a:rPr>
              <a:t> hay </a:t>
            </a:r>
            <a:r>
              <a:rPr lang="en-US" sz="1600" b="1" dirty="0" err="1">
                <a:solidFill>
                  <a:srgbClr val="50412B"/>
                </a:solidFill>
              </a:rPr>
              <a:t>cho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tòa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án</a:t>
            </a:r>
            <a:r>
              <a:rPr lang="hu-HU" sz="1600" b="1" dirty="0">
                <a:solidFill>
                  <a:srgbClr val="50412B"/>
                </a:solidFill>
              </a:rPr>
              <a:t> và </a:t>
            </a:r>
            <a:r>
              <a:rPr lang="en-US" sz="1600" b="1" dirty="0" err="1">
                <a:solidFill>
                  <a:srgbClr val="50412B"/>
                </a:solidFill>
              </a:rPr>
              <a:t>đôi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khi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các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cuộc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điều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tra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của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các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tổ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chức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kiểm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tra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của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chính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quyền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hu-HU" sz="1600" b="1" dirty="0">
                <a:solidFill>
                  <a:srgbClr val="50412B"/>
                </a:solidFill>
              </a:rPr>
              <a:t>(</a:t>
            </a:r>
            <a:r>
              <a:rPr lang="en-US" sz="1600" b="1" dirty="0" err="1">
                <a:solidFill>
                  <a:srgbClr val="50412B"/>
                </a:solidFill>
              </a:rPr>
              <a:t>Thanh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tra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Chính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phủ</a:t>
            </a:r>
            <a:r>
              <a:rPr lang="en-US" sz="1600" b="1" dirty="0">
                <a:solidFill>
                  <a:srgbClr val="50412B"/>
                </a:solidFill>
              </a:rPr>
              <a:t>, </a:t>
            </a:r>
            <a:r>
              <a:rPr lang="en-US" sz="1600" b="1" dirty="0" err="1">
                <a:solidFill>
                  <a:srgbClr val="50412B"/>
                </a:solidFill>
              </a:rPr>
              <a:t>Kiểm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toán</a:t>
            </a:r>
            <a:r>
              <a:rPr lang="hu-HU" sz="1600" b="1" dirty="0">
                <a:solidFill>
                  <a:srgbClr val="50412B"/>
                </a:solidFill>
              </a:rPr>
              <a:t> </a:t>
            </a:r>
            <a:r>
              <a:rPr lang="vi-VN" sz="1600" b="1" dirty="0">
                <a:solidFill>
                  <a:srgbClr val="50412B"/>
                </a:solidFill>
              </a:rPr>
              <a:t>nhà nước</a:t>
            </a:r>
            <a:r>
              <a:rPr lang="hu-HU" sz="1600" b="1" dirty="0">
                <a:solidFill>
                  <a:srgbClr val="50412B"/>
                </a:solidFill>
              </a:rPr>
              <a:t>, </a:t>
            </a:r>
            <a:r>
              <a:rPr lang="en-US" sz="1600" b="1" dirty="0" err="1">
                <a:solidFill>
                  <a:srgbClr val="50412B"/>
                </a:solidFill>
              </a:rPr>
              <a:t>Viện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công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tố</a:t>
            </a:r>
            <a:r>
              <a:rPr lang="hu-HU" sz="1600" b="1" dirty="0">
                <a:solidFill>
                  <a:srgbClr val="50412B"/>
                </a:solidFill>
              </a:rPr>
              <a:t>)</a:t>
            </a:r>
          </a:p>
          <a:p>
            <a:r>
              <a:rPr lang="en-US" sz="2000" b="1" dirty="0" err="1">
                <a:solidFill>
                  <a:srgbClr val="50412B"/>
                </a:solidFill>
              </a:rPr>
              <a:t>các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mức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độ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B2654B"/>
                </a:solidFill>
              </a:rPr>
              <a:t>nâng</a:t>
            </a:r>
            <a:r>
              <a:rPr lang="en-US" sz="2000" b="1" dirty="0">
                <a:solidFill>
                  <a:srgbClr val="B2654B"/>
                </a:solidFill>
              </a:rPr>
              <a:t> </a:t>
            </a:r>
            <a:r>
              <a:rPr lang="en-US" sz="2000" b="1" dirty="0" err="1">
                <a:solidFill>
                  <a:srgbClr val="B2654B"/>
                </a:solidFill>
              </a:rPr>
              <a:t>giá</a:t>
            </a:r>
            <a:r>
              <a:rPr lang="hu-HU" sz="2000" b="1" dirty="0">
                <a:solidFill>
                  <a:srgbClr val="50412B"/>
                </a:solidFill>
              </a:rPr>
              <a:t>:</a:t>
            </a:r>
          </a:p>
          <a:p>
            <a:pPr lvl="1"/>
            <a:r>
              <a:rPr lang="hu-HU" sz="1600" b="1" i="1" dirty="0">
                <a:solidFill>
                  <a:srgbClr val="B2654B"/>
                </a:solidFill>
              </a:rPr>
              <a:t>tham nhũng</a:t>
            </a:r>
            <a:r>
              <a:rPr lang="en-US" sz="1600" b="1" i="1" dirty="0">
                <a:solidFill>
                  <a:srgbClr val="B2654B"/>
                </a:solidFill>
              </a:rPr>
              <a:t> </a:t>
            </a:r>
            <a:r>
              <a:rPr lang="en-US" sz="1600" b="1" i="1" dirty="0" err="1">
                <a:solidFill>
                  <a:srgbClr val="B2654B"/>
                </a:solidFill>
              </a:rPr>
              <a:t>cạnh</a:t>
            </a:r>
            <a:r>
              <a:rPr lang="en-US" sz="1600" b="1" i="1" dirty="0">
                <a:solidFill>
                  <a:srgbClr val="B2654B"/>
                </a:solidFill>
              </a:rPr>
              <a:t> </a:t>
            </a:r>
            <a:r>
              <a:rPr lang="en-US" sz="1600" b="1" i="1" dirty="0" err="1">
                <a:solidFill>
                  <a:srgbClr val="B2654B"/>
                </a:solidFill>
              </a:rPr>
              <a:t>tranh</a:t>
            </a:r>
            <a:r>
              <a:rPr lang="en-US" sz="1600" b="1" i="1" dirty="0">
                <a:solidFill>
                  <a:srgbClr val="B2654B"/>
                </a:solidFill>
              </a:rPr>
              <a:t> </a:t>
            </a:r>
            <a:r>
              <a:rPr lang="en-US" sz="1600" b="1" i="1" dirty="0" err="1">
                <a:solidFill>
                  <a:srgbClr val="B2654B"/>
                </a:solidFill>
              </a:rPr>
              <a:t>tự</a:t>
            </a:r>
            <a:r>
              <a:rPr lang="en-US" sz="1600" b="1" i="1" dirty="0">
                <a:solidFill>
                  <a:srgbClr val="B2654B"/>
                </a:solidFill>
              </a:rPr>
              <a:t> do </a:t>
            </a:r>
            <a:r>
              <a:rPr lang="hu-HU" sz="1600" b="1" i="1" dirty="0">
                <a:solidFill>
                  <a:srgbClr val="B2654B"/>
                </a:solidFill>
              </a:rPr>
              <a:t>:</a:t>
            </a:r>
            <a:r>
              <a:rPr lang="hu-HU" sz="1600" b="1" i="1" dirty="0">
                <a:solidFill>
                  <a:srgbClr val="50412B"/>
                </a:solidFill>
              </a:rPr>
              <a:t> </a:t>
            </a:r>
            <a:r>
              <a:rPr lang="hu-HU" sz="1600" b="1" dirty="0">
                <a:solidFill>
                  <a:srgbClr val="50412B"/>
                </a:solidFill>
              </a:rPr>
              <a:t>(1) </a:t>
            </a:r>
            <a:r>
              <a:rPr lang="en-US" sz="1600" b="1" dirty="0" err="1">
                <a:solidFill>
                  <a:srgbClr val="50412B"/>
                </a:solidFill>
              </a:rPr>
              <a:t>chủ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yếu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trong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giai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đoạn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hu-HU" sz="1600" b="1" dirty="0">
                <a:solidFill>
                  <a:srgbClr val="50412B"/>
                </a:solidFill>
              </a:rPr>
              <a:t>đấu thầu; (2) </a:t>
            </a:r>
            <a:r>
              <a:rPr lang="en-US" sz="1600" b="1" dirty="0" err="1">
                <a:solidFill>
                  <a:srgbClr val="50412B"/>
                </a:solidFill>
              </a:rPr>
              <a:t>sự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cạnh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tranh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hu-HU" sz="1600" b="1" dirty="0">
                <a:solidFill>
                  <a:srgbClr val="50412B"/>
                </a:solidFill>
              </a:rPr>
              <a:t>và </a:t>
            </a:r>
            <a:r>
              <a:rPr lang="en-US" sz="1600" b="1" dirty="0" err="1">
                <a:solidFill>
                  <a:srgbClr val="50412B"/>
                </a:solidFill>
              </a:rPr>
              <a:t>các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khả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năng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khắc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phục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sai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lầm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pháp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lý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hạn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chế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mức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độ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nâng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giá</a:t>
            </a:r>
            <a:endParaRPr lang="hu-HU" sz="1600" b="1" dirty="0">
              <a:solidFill>
                <a:srgbClr val="50412B"/>
              </a:solidFill>
            </a:endParaRPr>
          </a:p>
          <a:p>
            <a:pPr lvl="1"/>
            <a:r>
              <a:rPr lang="vi-VN" sz="1600" b="1" i="1" dirty="0">
                <a:solidFill>
                  <a:srgbClr val="B2654B"/>
                </a:solidFill>
              </a:rPr>
              <a:t>sự bắt giữ nhà nước</a:t>
            </a:r>
            <a:r>
              <a:rPr lang="hu-HU" sz="1600" b="1" i="1" dirty="0">
                <a:solidFill>
                  <a:srgbClr val="B2654B"/>
                </a:solidFill>
              </a:rPr>
              <a:t>: </a:t>
            </a:r>
            <a:r>
              <a:rPr lang="hu-HU" sz="1600" b="1" dirty="0">
                <a:solidFill>
                  <a:srgbClr val="50412B"/>
                </a:solidFill>
              </a:rPr>
              <a:t>(1) </a:t>
            </a:r>
            <a:r>
              <a:rPr lang="en-US" sz="1600" b="1" dirty="0" err="1">
                <a:solidFill>
                  <a:srgbClr val="50412B"/>
                </a:solidFill>
              </a:rPr>
              <a:t>ngay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cả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trước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giai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đoạn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hu-HU" sz="1600" b="1" dirty="0">
                <a:solidFill>
                  <a:srgbClr val="50412B"/>
                </a:solidFill>
              </a:rPr>
              <a:t>đấu thầu; (2) </a:t>
            </a:r>
            <a:r>
              <a:rPr lang="en-US" sz="1600" b="1" dirty="0" err="1">
                <a:solidFill>
                  <a:srgbClr val="50412B"/>
                </a:solidFill>
              </a:rPr>
              <a:t>biên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độ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độc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đoán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rộng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hơn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làm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tăng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sự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nâng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giá</a:t>
            </a:r>
            <a:r>
              <a:rPr lang="hu-HU" sz="1600" b="1" dirty="0">
                <a:solidFill>
                  <a:srgbClr val="50412B"/>
                </a:solidFill>
              </a:rPr>
              <a:t>, </a:t>
            </a:r>
            <a:r>
              <a:rPr lang="en-US" sz="1600" b="1" dirty="0" err="1">
                <a:solidFill>
                  <a:srgbClr val="50412B"/>
                </a:solidFill>
              </a:rPr>
              <a:t>nhưng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khả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năng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khắc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phục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sai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lầm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pháp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lý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cũng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tiếp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tục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giữ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nó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trong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tầm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kiểm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soát</a:t>
            </a:r>
            <a:endParaRPr lang="hu-HU" sz="1600" b="1" dirty="0">
              <a:solidFill>
                <a:srgbClr val="50412B"/>
              </a:solidFill>
            </a:endParaRPr>
          </a:p>
          <a:p>
            <a:pPr lvl="1"/>
            <a:r>
              <a:rPr lang="vi-VN" sz="1600" b="1" i="1" dirty="0">
                <a:solidFill>
                  <a:srgbClr val="B2654B"/>
                </a:solidFill>
              </a:rPr>
              <a:t>nhà nước tội phạm</a:t>
            </a:r>
            <a:r>
              <a:rPr lang="hu-HU" sz="1600" b="1" dirty="0">
                <a:solidFill>
                  <a:srgbClr val="B2654B"/>
                </a:solidFill>
              </a:rPr>
              <a:t>: </a:t>
            </a:r>
            <a:r>
              <a:rPr lang="hu-HU" sz="1600" b="1" dirty="0">
                <a:solidFill>
                  <a:srgbClr val="50412B"/>
                </a:solidFill>
              </a:rPr>
              <a:t>(1) </a:t>
            </a:r>
            <a:r>
              <a:rPr lang="en-US" sz="1600" b="1" dirty="0" err="1">
                <a:solidFill>
                  <a:srgbClr val="50412B"/>
                </a:solidFill>
              </a:rPr>
              <a:t>trong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cả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ba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giai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đoạn</a:t>
            </a:r>
            <a:r>
              <a:rPr lang="hu-HU" sz="1600" b="1" dirty="0">
                <a:solidFill>
                  <a:srgbClr val="50412B"/>
                </a:solidFill>
              </a:rPr>
              <a:t>; (2) </a:t>
            </a:r>
            <a:r>
              <a:rPr lang="en-US" sz="1600" b="1" dirty="0" err="1">
                <a:solidFill>
                  <a:srgbClr val="50412B"/>
                </a:solidFill>
              </a:rPr>
              <a:t>sự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nâng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giá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sổ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lồng</a:t>
            </a:r>
            <a:endParaRPr lang="hu-HU" sz="1600" b="1" i="1" dirty="0">
              <a:solidFill>
                <a:srgbClr val="50412B"/>
              </a:solidFill>
            </a:endParaRPr>
          </a:p>
          <a:p>
            <a:endParaRPr lang="hu-HU" sz="20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829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7950" y="915988"/>
            <a:ext cx="6336258" cy="4103687"/>
          </a:xfrm>
          <a:prstGeom prst="rect">
            <a:avLst/>
          </a:prstGeom>
          <a:solidFill>
            <a:srgbClr val="EFEAE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787269274"/>
              </p:ext>
            </p:extLst>
          </p:nvPr>
        </p:nvGraphicFramePr>
        <p:xfrm>
          <a:off x="107950" y="934973"/>
          <a:ext cx="7776418" cy="3998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372200" y="3363913"/>
            <a:ext cx="26638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i="1" dirty="0" err="1">
                <a:solidFill>
                  <a:srgbClr val="50412B"/>
                </a:solidFill>
              </a:rPr>
              <a:t>rủi</a:t>
            </a:r>
            <a:r>
              <a:rPr lang="en-US" sz="1400" b="1" i="1" dirty="0">
                <a:solidFill>
                  <a:srgbClr val="50412B"/>
                </a:solidFill>
              </a:rPr>
              <a:t> </a:t>
            </a:r>
            <a:r>
              <a:rPr lang="en-US" sz="1400" b="1" i="1" dirty="0" err="1">
                <a:solidFill>
                  <a:srgbClr val="50412B"/>
                </a:solidFill>
              </a:rPr>
              <a:t>ro</a:t>
            </a:r>
            <a:r>
              <a:rPr lang="en-US" sz="1400" b="1" i="1" dirty="0">
                <a:solidFill>
                  <a:srgbClr val="50412B"/>
                </a:solidFill>
              </a:rPr>
              <a:t> </a:t>
            </a:r>
            <a:r>
              <a:rPr lang="hu-HU" sz="1400" b="1" i="1" dirty="0">
                <a:solidFill>
                  <a:srgbClr val="50412B"/>
                </a:solidFill>
              </a:rPr>
              <a:t>tham nhũng:</a:t>
            </a:r>
          </a:p>
          <a:p>
            <a:r>
              <a:rPr lang="hu-HU" sz="1400" b="1" i="1" dirty="0">
                <a:solidFill>
                  <a:srgbClr val="50412B"/>
                </a:solidFill>
              </a:rPr>
              <a:t> 0 </a:t>
            </a:r>
            <a:r>
              <a:rPr lang="hu-HU" sz="1400" i="1" dirty="0">
                <a:solidFill>
                  <a:srgbClr val="50412B"/>
                </a:solidFill>
              </a:rPr>
              <a:t>= </a:t>
            </a:r>
            <a:r>
              <a:rPr lang="en-US" sz="1400" i="1" dirty="0" err="1">
                <a:solidFill>
                  <a:srgbClr val="50412B"/>
                </a:solidFill>
              </a:rPr>
              <a:t>có</a:t>
            </a:r>
            <a:r>
              <a:rPr lang="en-US" sz="1400" i="1" dirty="0">
                <a:solidFill>
                  <a:srgbClr val="50412B"/>
                </a:solidFill>
              </a:rPr>
              <a:t> </a:t>
            </a:r>
            <a:r>
              <a:rPr lang="en-US" sz="1400" i="1" dirty="0" err="1">
                <a:solidFill>
                  <a:srgbClr val="50412B"/>
                </a:solidFill>
              </a:rPr>
              <a:t>cạnh</a:t>
            </a:r>
            <a:r>
              <a:rPr lang="en-US" sz="1400" i="1" dirty="0">
                <a:solidFill>
                  <a:srgbClr val="50412B"/>
                </a:solidFill>
              </a:rPr>
              <a:t> </a:t>
            </a:r>
            <a:r>
              <a:rPr lang="en-US" sz="1400" i="1" dirty="0" err="1">
                <a:solidFill>
                  <a:srgbClr val="50412B"/>
                </a:solidFill>
              </a:rPr>
              <a:t>tranh</a:t>
            </a:r>
            <a:r>
              <a:rPr lang="en-US" sz="1400" i="1" dirty="0">
                <a:solidFill>
                  <a:srgbClr val="50412B"/>
                </a:solidFill>
              </a:rPr>
              <a:t> </a:t>
            </a:r>
            <a:r>
              <a:rPr lang="hu-HU" sz="1400" i="1" dirty="0">
                <a:solidFill>
                  <a:srgbClr val="50412B"/>
                </a:solidFill>
              </a:rPr>
              <a:t>và </a:t>
            </a:r>
            <a:r>
              <a:rPr lang="en-US" sz="1400" i="1" dirty="0" err="1">
                <a:solidFill>
                  <a:srgbClr val="50412B"/>
                </a:solidFill>
              </a:rPr>
              <a:t>thông</a:t>
            </a:r>
            <a:r>
              <a:rPr lang="en-US" sz="1400" i="1" dirty="0">
                <a:solidFill>
                  <a:srgbClr val="50412B"/>
                </a:solidFill>
              </a:rPr>
              <a:t> </a:t>
            </a:r>
            <a:r>
              <a:rPr lang="en-US" sz="1400" i="1" dirty="0" err="1">
                <a:solidFill>
                  <a:srgbClr val="50412B"/>
                </a:solidFill>
              </a:rPr>
              <a:t>báo</a:t>
            </a:r>
            <a:r>
              <a:rPr lang="hu-HU" sz="1400" i="1" dirty="0">
                <a:solidFill>
                  <a:srgbClr val="50412B"/>
                </a:solidFill>
              </a:rPr>
              <a:t>; </a:t>
            </a:r>
          </a:p>
          <a:p>
            <a:r>
              <a:rPr lang="hu-HU" sz="1400" b="1" i="1" dirty="0">
                <a:solidFill>
                  <a:srgbClr val="50412B"/>
                </a:solidFill>
              </a:rPr>
              <a:t>0,5</a:t>
            </a:r>
            <a:r>
              <a:rPr lang="hu-HU" sz="1400" i="1" dirty="0">
                <a:solidFill>
                  <a:srgbClr val="50412B"/>
                </a:solidFill>
              </a:rPr>
              <a:t> = </a:t>
            </a:r>
            <a:r>
              <a:rPr lang="en-US" sz="1400" i="1" dirty="0" err="1">
                <a:solidFill>
                  <a:srgbClr val="50412B"/>
                </a:solidFill>
              </a:rPr>
              <a:t>thiếu</a:t>
            </a:r>
            <a:r>
              <a:rPr lang="en-US" sz="1400" i="1" dirty="0">
                <a:solidFill>
                  <a:srgbClr val="50412B"/>
                </a:solidFill>
              </a:rPr>
              <a:t> </a:t>
            </a:r>
            <a:r>
              <a:rPr lang="en-US" sz="1400" i="1" dirty="0" err="1">
                <a:solidFill>
                  <a:srgbClr val="50412B"/>
                </a:solidFill>
              </a:rPr>
              <a:t>một</a:t>
            </a:r>
            <a:r>
              <a:rPr lang="en-US" sz="1400" i="1" dirty="0">
                <a:solidFill>
                  <a:srgbClr val="50412B"/>
                </a:solidFill>
              </a:rPr>
              <a:t> </a:t>
            </a:r>
            <a:r>
              <a:rPr lang="en-US" sz="1400" i="1" dirty="0" err="1">
                <a:solidFill>
                  <a:srgbClr val="50412B"/>
                </a:solidFill>
              </a:rPr>
              <a:t>nhân</a:t>
            </a:r>
            <a:r>
              <a:rPr lang="en-US" sz="1400" i="1" dirty="0">
                <a:solidFill>
                  <a:srgbClr val="50412B"/>
                </a:solidFill>
              </a:rPr>
              <a:t> </a:t>
            </a:r>
            <a:r>
              <a:rPr lang="en-US" sz="1400" i="1" dirty="0" err="1">
                <a:solidFill>
                  <a:srgbClr val="50412B"/>
                </a:solidFill>
              </a:rPr>
              <a:t>tố</a:t>
            </a:r>
            <a:r>
              <a:rPr lang="hu-HU" sz="1400" i="1" dirty="0">
                <a:solidFill>
                  <a:srgbClr val="50412B"/>
                </a:solidFill>
              </a:rPr>
              <a:t>; </a:t>
            </a:r>
          </a:p>
          <a:p>
            <a:r>
              <a:rPr lang="hu-HU" sz="1400" b="1" i="1" dirty="0">
                <a:solidFill>
                  <a:srgbClr val="50412B"/>
                </a:solidFill>
              </a:rPr>
              <a:t>1 </a:t>
            </a:r>
            <a:r>
              <a:rPr lang="hu-HU" sz="1400" i="1" dirty="0">
                <a:solidFill>
                  <a:srgbClr val="50412B"/>
                </a:solidFill>
              </a:rPr>
              <a:t>= </a:t>
            </a:r>
            <a:r>
              <a:rPr lang="en-US" sz="1400" i="1" dirty="0" err="1">
                <a:solidFill>
                  <a:srgbClr val="50412B"/>
                </a:solidFill>
              </a:rPr>
              <a:t>thiếu</a:t>
            </a:r>
            <a:r>
              <a:rPr lang="en-US" sz="1400" i="1" dirty="0">
                <a:solidFill>
                  <a:srgbClr val="50412B"/>
                </a:solidFill>
              </a:rPr>
              <a:t> </a:t>
            </a:r>
            <a:r>
              <a:rPr lang="en-US" sz="1400" i="1" dirty="0" err="1">
                <a:solidFill>
                  <a:srgbClr val="50412B"/>
                </a:solidFill>
              </a:rPr>
              <a:t>cả</a:t>
            </a:r>
            <a:r>
              <a:rPr lang="en-US" sz="1400" i="1" dirty="0">
                <a:solidFill>
                  <a:srgbClr val="50412B"/>
                </a:solidFill>
              </a:rPr>
              <a:t> </a:t>
            </a:r>
            <a:r>
              <a:rPr lang="en-US" sz="1400" i="1" dirty="0" err="1">
                <a:solidFill>
                  <a:srgbClr val="50412B"/>
                </a:solidFill>
              </a:rPr>
              <a:t>hai</a:t>
            </a:r>
            <a:r>
              <a:rPr lang="en-US" sz="1400" i="1" dirty="0">
                <a:solidFill>
                  <a:srgbClr val="50412B"/>
                </a:solidFill>
              </a:rPr>
              <a:t> </a:t>
            </a:r>
            <a:r>
              <a:rPr lang="en-US" sz="1400" i="1" dirty="0" err="1">
                <a:solidFill>
                  <a:srgbClr val="50412B"/>
                </a:solidFill>
              </a:rPr>
              <a:t>nhân</a:t>
            </a:r>
            <a:r>
              <a:rPr lang="en-US" sz="1400" i="1" dirty="0">
                <a:solidFill>
                  <a:srgbClr val="50412B"/>
                </a:solidFill>
              </a:rPr>
              <a:t> </a:t>
            </a:r>
            <a:r>
              <a:rPr lang="en-US" sz="1400" i="1" dirty="0" err="1">
                <a:solidFill>
                  <a:srgbClr val="50412B"/>
                </a:solidFill>
              </a:rPr>
              <a:t>tố</a:t>
            </a:r>
            <a:r>
              <a:rPr lang="hu-HU" sz="1400" i="1" dirty="0">
                <a:solidFill>
                  <a:srgbClr val="50412B"/>
                </a:solidFill>
              </a:rPr>
              <a:t>.</a:t>
            </a:r>
          </a:p>
        </p:txBody>
      </p:sp>
      <p:sp>
        <p:nvSpPr>
          <p:cNvPr id="6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988"/>
          </a:xfrm>
        </p:spPr>
        <p:txBody>
          <a:bodyPr>
            <a:noAutofit/>
          </a:bodyPr>
          <a:lstStyle/>
          <a:p>
            <a:r>
              <a:rPr lang="en-GB" sz="2200" dirty="0">
                <a:solidFill>
                  <a:srgbClr val="8D503B"/>
                </a:solidFill>
              </a:rPr>
              <a:t>“</a:t>
            </a:r>
            <a:r>
              <a:rPr lang="en-GB" sz="2200" dirty="0" err="1">
                <a:solidFill>
                  <a:srgbClr val="8D503B"/>
                </a:solidFill>
              </a:rPr>
              <a:t>Rủi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ro</a:t>
            </a:r>
            <a:r>
              <a:rPr lang="en-GB" sz="2200" dirty="0">
                <a:solidFill>
                  <a:srgbClr val="8D503B"/>
                </a:solidFill>
              </a:rPr>
              <a:t>” </a:t>
            </a:r>
            <a:r>
              <a:rPr lang="en-GB" sz="2200" dirty="0" err="1">
                <a:solidFill>
                  <a:srgbClr val="8D503B"/>
                </a:solidFill>
              </a:rPr>
              <a:t>tham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nhũng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trong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mua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sắm</a:t>
            </a:r>
            <a:r>
              <a:rPr lang="en-GB" sz="2200" dirty="0">
                <a:solidFill>
                  <a:srgbClr val="8D503B"/>
                </a:solidFill>
              </a:rPr>
              <a:t> </a:t>
            </a:r>
            <a:r>
              <a:rPr lang="en-GB" sz="2200" dirty="0" err="1">
                <a:solidFill>
                  <a:srgbClr val="8D503B"/>
                </a:solidFill>
              </a:rPr>
              <a:t>công</a:t>
            </a:r>
            <a:r>
              <a:rPr lang="en-GB" sz="2200" dirty="0">
                <a:solidFill>
                  <a:srgbClr val="8D503B"/>
                </a:solidFill>
              </a:rPr>
              <a:t> Hungary, 2009–2015</a:t>
            </a:r>
            <a:endParaRPr lang="hu-HU" sz="2200" dirty="0">
              <a:solidFill>
                <a:srgbClr val="8D503B"/>
              </a:solidFill>
            </a:endParaRPr>
          </a:p>
        </p:txBody>
      </p:sp>
      <p:sp>
        <p:nvSpPr>
          <p:cNvPr id="9" name="Téglalap 16"/>
          <p:cNvSpPr/>
          <p:nvPr/>
        </p:nvSpPr>
        <p:spPr>
          <a:xfrm>
            <a:off x="6444208" y="4835723"/>
            <a:ext cx="26970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8D503B"/>
                </a:solidFill>
              </a:rPr>
              <a:t>(N: 118,843; </a:t>
            </a:r>
            <a:r>
              <a:rPr lang="hu-HU" sz="1400" b="1" dirty="0">
                <a:solidFill>
                  <a:srgbClr val="8D503B"/>
                </a:solidFill>
              </a:rPr>
              <a:t>nguồn: </a:t>
            </a:r>
            <a:r>
              <a:rPr lang="fr-FR" sz="1400" b="1" dirty="0">
                <a:solidFill>
                  <a:srgbClr val="8D503B"/>
                </a:solidFill>
              </a:rPr>
              <a:t>CRCB 2016)</a:t>
            </a:r>
          </a:p>
        </p:txBody>
      </p:sp>
    </p:spTree>
    <p:extLst>
      <p:ext uri="{BB962C8B-B14F-4D97-AF65-F5344CB8AC3E}">
        <p14:creationId xmlns:p14="http://schemas.microsoft.com/office/powerpoint/2010/main" val="866660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Open Sans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6494</TotalTime>
  <Words>3265</Words>
  <Application>Microsoft Office PowerPoint</Application>
  <PresentationFormat>On-screen Show (16:9)</PresentationFormat>
  <Paragraphs>497</Paragraphs>
  <Slides>27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SimSun</vt:lpstr>
      <vt:lpstr>Aptos</vt:lpstr>
      <vt:lpstr>Arial</vt:lpstr>
      <vt:lpstr>Calibri</vt:lpstr>
      <vt:lpstr>Open Sans</vt:lpstr>
      <vt:lpstr>Times New Roman</vt:lpstr>
      <vt:lpstr>Wingdings</vt:lpstr>
      <vt:lpstr>Office-téma</vt:lpstr>
      <vt:lpstr>PowerPoint Presentation</vt:lpstr>
      <vt:lpstr>Những vấn đề của sự đo lường tham nhũng</vt:lpstr>
      <vt:lpstr>Các hình thức tham nhũng mức thấp nhất (kiểu “từ dưới lên”) rút lui ở Hungary</vt:lpstr>
      <vt:lpstr>PowerPoint Presentation</vt:lpstr>
      <vt:lpstr>Các đặc trưng chính của 6 hình mẫu tham nhũng</vt:lpstr>
      <vt:lpstr>Các nguồn và các công cụ nhà nước của sự tước đoạt thu nhập và tài sản cho mục đích tư</vt:lpstr>
      <vt:lpstr>Mua sắm công</vt:lpstr>
      <vt:lpstr>Thị trường mua sắm công Hungary</vt:lpstr>
      <vt:lpstr>“Rủi ro” tham nhũng trong mua sắm công Hungary, 2009–2015</vt:lpstr>
      <vt:lpstr>Tỷ lệ mua sắm công được tiến hành mà không có thông báo trên tổng mua sắm công (%) ở Hungary, 2009–2015 </vt:lpstr>
      <vt:lpstr>Sự bóp méo giá trong mua sắm công Hungary, 2009–2015</vt:lpstr>
      <vt:lpstr>Sự thay đổi odds của các doanh nghiệp xây dựng chính tham gia thầu mua sắm công ở Hungary, 2011-2018</vt:lpstr>
      <vt:lpstr>Cướp doanh nghiệp đơn lẻ</vt:lpstr>
      <vt:lpstr>PowerPoint Presentation</vt:lpstr>
      <vt:lpstr>Sự săn mồi và động lực kinh tế: giá trị bám sát, săn và con mồi</vt:lpstr>
      <vt:lpstr>Biên độ độc đoán</vt:lpstr>
      <vt:lpstr>Đánh thuế như công cụ quấy rầy của nhà nước</vt:lpstr>
      <vt:lpstr>Những kỹ thuật chống sự săn mồi</vt:lpstr>
      <vt:lpstr>Cướp mạng lưới</vt:lpstr>
      <vt:lpstr>Các vụ cướp đơn lẻ và mạng lưới do trung ương chỉ huy (các trường hợp Hungary)</vt:lpstr>
      <vt:lpstr>Kinh tế học quan hệ như thách thức đối với sự tổng hợp tân cổ điển</vt:lpstr>
      <vt:lpstr>Các Nền kinh tế thị trường, quan hệ, kế hoạch</vt:lpstr>
      <vt:lpstr>Loại hình học (typology) của các nền kinh tế quan hệ (các chủ nghĩa tư bản chính trị)</vt:lpstr>
      <vt:lpstr>Hệ sinh thái tội phạm: được phép vs. bất hợp pháp không có giấy phép</vt:lpstr>
      <vt:lpstr>Tham nhũng</vt:lpstr>
      <vt:lpstr>Sự phụ thuộc của cơ chế kinh tế chi phối vào kiểu chế độ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Magyar Bálint</dc:creator>
  <cp:lastModifiedBy>nguyen quang a</cp:lastModifiedBy>
  <cp:revision>896</cp:revision>
  <dcterms:created xsi:type="dcterms:W3CDTF">2017-05-01T09:52:15Z</dcterms:created>
  <dcterms:modified xsi:type="dcterms:W3CDTF">2025-06-11T13:38:52Z</dcterms:modified>
</cp:coreProperties>
</file>