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676" r:id="rId3"/>
  </p:sldMasterIdLst>
  <p:notesMasterIdLst>
    <p:notesMasterId r:id="rId36"/>
  </p:notesMasterIdLst>
  <p:sldIdLst>
    <p:sldId id="256" r:id="rId4"/>
    <p:sldId id="358" r:id="rId5"/>
    <p:sldId id="353" r:id="rId6"/>
    <p:sldId id="359" r:id="rId7"/>
    <p:sldId id="360" r:id="rId8"/>
    <p:sldId id="367" r:id="rId9"/>
    <p:sldId id="368" r:id="rId10"/>
    <p:sldId id="369" r:id="rId11"/>
    <p:sldId id="370" r:id="rId12"/>
    <p:sldId id="410" r:id="rId13"/>
    <p:sldId id="373" r:id="rId14"/>
    <p:sldId id="372" r:id="rId15"/>
    <p:sldId id="378" r:id="rId16"/>
    <p:sldId id="379" r:id="rId17"/>
    <p:sldId id="377" r:id="rId18"/>
    <p:sldId id="381" r:id="rId19"/>
    <p:sldId id="386" r:id="rId20"/>
    <p:sldId id="387" r:id="rId21"/>
    <p:sldId id="352" r:id="rId22"/>
    <p:sldId id="338" r:id="rId23"/>
    <p:sldId id="416" r:id="rId24"/>
    <p:sldId id="341" r:id="rId25"/>
    <p:sldId id="342" r:id="rId26"/>
    <p:sldId id="343" r:id="rId27"/>
    <p:sldId id="344" r:id="rId28"/>
    <p:sldId id="417" r:id="rId29"/>
    <p:sldId id="364" r:id="rId30"/>
    <p:sldId id="365" r:id="rId31"/>
    <p:sldId id="361" r:id="rId32"/>
    <p:sldId id="383" r:id="rId33"/>
    <p:sldId id="384" r:id="rId34"/>
    <p:sldId id="382" r:id="rId35"/>
  </p:sldIdLst>
  <p:sldSz cx="9144000" cy="5143500" type="screen16x9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5511" userDrawn="1">
          <p15:clr>
            <a:srgbClr val="A4A3A4"/>
          </p15:clr>
        </p15:guide>
        <p15:guide id="3" pos="68" userDrawn="1">
          <p15:clr>
            <a:srgbClr val="A4A3A4"/>
          </p15:clr>
        </p15:guide>
        <p15:guide id="4" pos="5692" userDrawn="1">
          <p15:clr>
            <a:srgbClr val="A4A3A4"/>
          </p15:clr>
        </p15:guide>
        <p15:guide id="5" orient="horz" pos="3162" userDrawn="1">
          <p15:clr>
            <a:srgbClr val="A4A3A4"/>
          </p15:clr>
        </p15:guide>
        <p15:guide id="6" orient="horz" pos="577" userDrawn="1">
          <p15:clr>
            <a:srgbClr val="A4A3A4"/>
          </p15:clr>
        </p15:guide>
        <p15:guide id="7" orient="horz" pos="622" userDrawn="1">
          <p15:clr>
            <a:srgbClr val="A4A3A4"/>
          </p15:clr>
        </p15:guide>
        <p15:guide id="8" pos="249" userDrawn="1">
          <p15:clr>
            <a:srgbClr val="A4A3A4"/>
          </p15:clr>
        </p15:guide>
        <p15:guide id="9" orient="horz" pos="1711" userDrawn="1">
          <p15:clr>
            <a:srgbClr val="A4A3A4"/>
          </p15:clr>
        </p15:guide>
        <p15:guide id="10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95A1"/>
    <a:srgbClr val="CD5F50"/>
    <a:srgbClr val="BCC8C5"/>
    <a:srgbClr val="8D503B"/>
    <a:srgbClr val="B3A99D"/>
    <a:srgbClr val="996633"/>
    <a:srgbClr val="504131"/>
    <a:srgbClr val="3691AC"/>
    <a:srgbClr val="4D7C85"/>
    <a:srgbClr val="EFEA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15ED22-97B8-40AE-9685-A5CA9BC9E7E8}" v="1" dt="2025-06-17T03:05:33.5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Közepesen sötét stílu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incs stílus, csak rács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Világos stílus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98" autoAdjust="0"/>
    <p:restoredTop sz="91925" autoAdjust="0"/>
  </p:normalViewPr>
  <p:slideViewPr>
    <p:cSldViewPr>
      <p:cViewPr varScale="1">
        <p:scale>
          <a:sx n="135" d="100"/>
          <a:sy n="135" d="100"/>
        </p:scale>
        <p:origin x="756" y="126"/>
      </p:cViewPr>
      <p:guideLst>
        <p:guide orient="horz" pos="1620"/>
        <p:guide pos="5511"/>
        <p:guide pos="68"/>
        <p:guide pos="5692"/>
        <p:guide orient="horz" pos="3162"/>
        <p:guide orient="horz" pos="577"/>
        <p:guide orient="horz" pos="622"/>
        <p:guide pos="249"/>
        <p:guide orient="horz" pos="171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microsoft.com/office/2015/10/relationships/revisionInfo" Target="revisionInfo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guyen quang a" userId="81c76a5d4aabd278" providerId="LiveId" clId="{AF15ED22-97B8-40AE-9685-A5CA9BC9E7E8}"/>
    <pc:docChg chg="custSel modSld">
      <pc:chgData name="nguyen quang a" userId="81c76a5d4aabd278" providerId="LiveId" clId="{AF15ED22-97B8-40AE-9685-A5CA9BC9E7E8}" dt="2025-06-17T03:07:02.592" v="156" actId="20577"/>
      <pc:docMkLst>
        <pc:docMk/>
      </pc:docMkLst>
      <pc:sldChg chg="modSp mod">
        <pc:chgData name="nguyen quang a" userId="81c76a5d4aabd278" providerId="LiveId" clId="{AF15ED22-97B8-40AE-9685-A5CA9BC9E7E8}" dt="2025-06-09T10:59:46.861" v="16" actId="27636"/>
        <pc:sldMkLst>
          <pc:docMk/>
          <pc:sldMk cId="0" sldId="256"/>
        </pc:sldMkLst>
        <pc:spChg chg="mod">
          <ac:chgData name="nguyen quang a" userId="81c76a5d4aabd278" providerId="LiveId" clId="{AF15ED22-97B8-40AE-9685-A5CA9BC9E7E8}" dt="2025-06-09T10:59:46.861" v="16" actId="27636"/>
          <ac:spMkLst>
            <pc:docMk/>
            <pc:sldMk cId="0" sldId="256"/>
            <ac:spMk id="5" creationId="{00000000-0000-0000-0000-000000000000}"/>
          </ac:spMkLst>
        </pc:spChg>
      </pc:sldChg>
      <pc:sldChg chg="modSp mod">
        <pc:chgData name="nguyen quang a" userId="81c76a5d4aabd278" providerId="LiveId" clId="{AF15ED22-97B8-40AE-9685-A5CA9BC9E7E8}" dt="2025-06-11T13:04:19.180" v="59" actId="20577"/>
        <pc:sldMkLst>
          <pc:docMk/>
          <pc:sldMk cId="3179315863" sldId="341"/>
        </pc:sldMkLst>
        <pc:graphicFrameChg chg="modGraphic">
          <ac:chgData name="nguyen quang a" userId="81c76a5d4aabd278" providerId="LiveId" clId="{AF15ED22-97B8-40AE-9685-A5CA9BC9E7E8}" dt="2025-06-11T13:04:19.180" v="59" actId="20577"/>
          <ac:graphicFrameMkLst>
            <pc:docMk/>
            <pc:sldMk cId="3179315863" sldId="341"/>
            <ac:graphicFrameMk id="2" creationId="{00000000-0000-0000-0000-000000000000}"/>
          </ac:graphicFrameMkLst>
        </pc:graphicFrameChg>
      </pc:sldChg>
      <pc:sldChg chg="modSp mod">
        <pc:chgData name="nguyen quang a" userId="81c76a5d4aabd278" providerId="LiveId" clId="{AF15ED22-97B8-40AE-9685-A5CA9BC9E7E8}" dt="2025-06-09T03:29:48.435" v="5" actId="20577"/>
        <pc:sldMkLst>
          <pc:docMk/>
          <pc:sldMk cId="1591195183" sldId="359"/>
        </pc:sldMkLst>
        <pc:spChg chg="mod">
          <ac:chgData name="nguyen quang a" userId="81c76a5d4aabd278" providerId="LiveId" clId="{AF15ED22-97B8-40AE-9685-A5CA9BC9E7E8}" dt="2025-06-09T03:29:48.435" v="5" actId="20577"/>
          <ac:spMkLst>
            <pc:docMk/>
            <pc:sldMk cId="1591195183" sldId="359"/>
            <ac:spMk id="4" creationId="{00000000-0000-0000-0000-000000000000}"/>
          </ac:spMkLst>
        </pc:spChg>
      </pc:sldChg>
      <pc:sldChg chg="modSp mod">
        <pc:chgData name="nguyen quang a" userId="81c76a5d4aabd278" providerId="LiveId" clId="{AF15ED22-97B8-40AE-9685-A5CA9BC9E7E8}" dt="2025-06-09T03:33:42.711" v="10" actId="20577"/>
        <pc:sldMkLst>
          <pc:docMk/>
          <pc:sldMk cId="2423582559" sldId="367"/>
        </pc:sldMkLst>
        <pc:spChg chg="mod">
          <ac:chgData name="nguyen quang a" userId="81c76a5d4aabd278" providerId="LiveId" clId="{AF15ED22-97B8-40AE-9685-A5CA9BC9E7E8}" dt="2025-06-09T03:32:07.886" v="6" actId="255"/>
          <ac:spMkLst>
            <pc:docMk/>
            <pc:sldMk cId="2423582559" sldId="367"/>
            <ac:spMk id="2" creationId="{00000000-0000-0000-0000-000000000000}"/>
          </ac:spMkLst>
        </pc:spChg>
        <pc:graphicFrameChg chg="modGraphic">
          <ac:chgData name="nguyen quang a" userId="81c76a5d4aabd278" providerId="LiveId" clId="{AF15ED22-97B8-40AE-9685-A5CA9BC9E7E8}" dt="2025-06-09T03:33:42.711" v="10" actId="20577"/>
          <ac:graphicFrameMkLst>
            <pc:docMk/>
            <pc:sldMk cId="2423582559" sldId="367"/>
            <ac:graphicFrameMk id="4" creationId="{00000000-0000-0000-0000-000000000000}"/>
          </ac:graphicFrameMkLst>
        </pc:graphicFrameChg>
      </pc:sldChg>
      <pc:sldChg chg="modSp mod">
        <pc:chgData name="nguyen quang a" userId="81c76a5d4aabd278" providerId="LiveId" clId="{AF15ED22-97B8-40AE-9685-A5CA9BC9E7E8}" dt="2025-06-09T03:39:13.405" v="14" actId="20577"/>
        <pc:sldMkLst>
          <pc:docMk/>
          <pc:sldMk cId="3292095427" sldId="372"/>
        </pc:sldMkLst>
        <pc:spChg chg="mod">
          <ac:chgData name="nguyen quang a" userId="81c76a5d4aabd278" providerId="LiveId" clId="{AF15ED22-97B8-40AE-9685-A5CA9BC9E7E8}" dt="2025-06-09T03:39:13.405" v="14" actId="20577"/>
          <ac:spMkLst>
            <pc:docMk/>
            <pc:sldMk cId="3292095427" sldId="372"/>
            <ac:spMk id="2" creationId="{00000000-0000-0000-0000-000000000000}"/>
          </ac:spMkLst>
        </pc:spChg>
      </pc:sldChg>
      <pc:sldChg chg="modSp mod">
        <pc:chgData name="nguyen quang a" userId="81c76a5d4aabd278" providerId="LiveId" clId="{AF15ED22-97B8-40AE-9685-A5CA9BC9E7E8}" dt="2025-06-09T03:38:36.765" v="13" actId="255"/>
        <pc:sldMkLst>
          <pc:docMk/>
          <pc:sldMk cId="14642749" sldId="373"/>
        </pc:sldMkLst>
        <pc:spChg chg="mod">
          <ac:chgData name="nguyen quang a" userId="81c76a5d4aabd278" providerId="LiveId" clId="{AF15ED22-97B8-40AE-9685-A5CA9BC9E7E8}" dt="2025-06-09T03:38:36.765" v="13" actId="255"/>
          <ac:spMkLst>
            <pc:docMk/>
            <pc:sldMk cId="14642749" sldId="373"/>
            <ac:spMk id="2" creationId="{00000000-0000-0000-0000-000000000000}"/>
          </ac:spMkLst>
        </pc:spChg>
      </pc:sldChg>
      <pc:sldChg chg="modSp mod">
        <pc:chgData name="nguyen quang a" userId="81c76a5d4aabd278" providerId="LiveId" clId="{AF15ED22-97B8-40AE-9685-A5CA9BC9E7E8}" dt="2025-06-11T13:02:35.885" v="36" actId="207"/>
        <pc:sldMkLst>
          <pc:docMk/>
          <pc:sldMk cId="2035634169" sldId="377"/>
        </pc:sldMkLst>
        <pc:spChg chg="mod">
          <ac:chgData name="nguyen quang a" userId="81c76a5d4aabd278" providerId="LiveId" clId="{AF15ED22-97B8-40AE-9685-A5CA9BC9E7E8}" dt="2025-06-11T13:02:25.995" v="35" actId="207"/>
          <ac:spMkLst>
            <pc:docMk/>
            <pc:sldMk cId="2035634169" sldId="377"/>
            <ac:spMk id="4" creationId="{00000000-0000-0000-0000-000000000000}"/>
          </ac:spMkLst>
        </pc:spChg>
        <pc:spChg chg="mod">
          <ac:chgData name="nguyen quang a" userId="81c76a5d4aabd278" providerId="LiveId" clId="{AF15ED22-97B8-40AE-9685-A5CA9BC9E7E8}" dt="2025-06-11T13:02:13.074" v="34" actId="207"/>
          <ac:spMkLst>
            <pc:docMk/>
            <pc:sldMk cId="2035634169" sldId="377"/>
            <ac:spMk id="26" creationId="{00000000-0000-0000-0000-000000000000}"/>
          </ac:spMkLst>
        </pc:spChg>
        <pc:spChg chg="mod">
          <ac:chgData name="nguyen quang a" userId="81c76a5d4aabd278" providerId="LiveId" clId="{AF15ED22-97B8-40AE-9685-A5CA9BC9E7E8}" dt="2025-06-11T13:01:36.467" v="31" actId="207"/>
          <ac:spMkLst>
            <pc:docMk/>
            <pc:sldMk cId="2035634169" sldId="377"/>
            <ac:spMk id="27" creationId="{00000000-0000-0000-0000-000000000000}"/>
          </ac:spMkLst>
        </pc:spChg>
        <pc:graphicFrameChg chg="modGraphic">
          <ac:chgData name="nguyen quang a" userId="81c76a5d4aabd278" providerId="LiveId" clId="{AF15ED22-97B8-40AE-9685-A5CA9BC9E7E8}" dt="2025-06-11T13:02:35.885" v="36" actId="207"/>
          <ac:graphicFrameMkLst>
            <pc:docMk/>
            <pc:sldMk cId="2035634169" sldId="377"/>
            <ac:graphicFrameMk id="22" creationId="{00000000-0000-0000-0000-000000000000}"/>
          </ac:graphicFrameMkLst>
        </pc:graphicFrameChg>
      </pc:sldChg>
      <pc:sldChg chg="modSp mod">
        <pc:chgData name="nguyen quang a" userId="81c76a5d4aabd278" providerId="LiveId" clId="{AF15ED22-97B8-40AE-9685-A5CA9BC9E7E8}" dt="2025-06-11T23:40:38.698" v="60" actId="207"/>
        <pc:sldMkLst>
          <pc:docMk/>
          <pc:sldMk cId="1902683224" sldId="378"/>
        </pc:sldMkLst>
        <pc:spChg chg="mod">
          <ac:chgData name="nguyen quang a" userId="81c76a5d4aabd278" providerId="LiveId" clId="{AF15ED22-97B8-40AE-9685-A5CA9BC9E7E8}" dt="2025-06-11T12:59:13.055" v="24" actId="207"/>
          <ac:spMkLst>
            <pc:docMk/>
            <pc:sldMk cId="1902683224" sldId="378"/>
            <ac:spMk id="4" creationId="{00000000-0000-0000-0000-000000000000}"/>
          </ac:spMkLst>
        </pc:spChg>
        <pc:spChg chg="mod">
          <ac:chgData name="nguyen quang a" userId="81c76a5d4aabd278" providerId="LiveId" clId="{AF15ED22-97B8-40AE-9685-A5CA9BC9E7E8}" dt="2025-06-11T12:58:44.463" v="22" actId="207"/>
          <ac:spMkLst>
            <pc:docMk/>
            <pc:sldMk cId="1902683224" sldId="378"/>
            <ac:spMk id="26" creationId="{00000000-0000-0000-0000-000000000000}"/>
          </ac:spMkLst>
        </pc:spChg>
        <pc:spChg chg="mod">
          <ac:chgData name="nguyen quang a" userId="81c76a5d4aabd278" providerId="LiveId" clId="{AF15ED22-97B8-40AE-9685-A5CA9BC9E7E8}" dt="2025-06-11T12:58:56.150" v="23" actId="207"/>
          <ac:spMkLst>
            <pc:docMk/>
            <pc:sldMk cId="1902683224" sldId="378"/>
            <ac:spMk id="27" creationId="{00000000-0000-0000-0000-000000000000}"/>
          </ac:spMkLst>
        </pc:spChg>
        <pc:graphicFrameChg chg="modGraphic">
          <ac:chgData name="nguyen quang a" userId="81c76a5d4aabd278" providerId="LiveId" clId="{AF15ED22-97B8-40AE-9685-A5CA9BC9E7E8}" dt="2025-06-11T23:40:38.698" v="60" actId="207"/>
          <ac:graphicFrameMkLst>
            <pc:docMk/>
            <pc:sldMk cId="1902683224" sldId="378"/>
            <ac:graphicFrameMk id="22" creationId="{00000000-0000-0000-0000-000000000000}"/>
          </ac:graphicFrameMkLst>
        </pc:graphicFrameChg>
      </pc:sldChg>
      <pc:sldChg chg="modSp mod">
        <pc:chgData name="nguyen quang a" userId="81c76a5d4aabd278" providerId="LiveId" clId="{AF15ED22-97B8-40AE-9685-A5CA9BC9E7E8}" dt="2025-06-11T13:00:55.845" v="30" actId="207"/>
        <pc:sldMkLst>
          <pc:docMk/>
          <pc:sldMk cId="1860109913" sldId="379"/>
        </pc:sldMkLst>
        <pc:spChg chg="mod">
          <ac:chgData name="nguyen quang a" userId="81c76a5d4aabd278" providerId="LiveId" clId="{AF15ED22-97B8-40AE-9685-A5CA9BC9E7E8}" dt="2025-06-11T12:59:39.959" v="25" actId="207"/>
          <ac:spMkLst>
            <pc:docMk/>
            <pc:sldMk cId="1860109913" sldId="379"/>
            <ac:spMk id="4" creationId="{00000000-0000-0000-0000-000000000000}"/>
          </ac:spMkLst>
        </pc:spChg>
        <pc:spChg chg="mod">
          <ac:chgData name="nguyen quang a" userId="81c76a5d4aabd278" providerId="LiveId" clId="{AF15ED22-97B8-40AE-9685-A5CA9BC9E7E8}" dt="2025-06-11T13:00:14.832" v="27" actId="207"/>
          <ac:spMkLst>
            <pc:docMk/>
            <pc:sldMk cId="1860109913" sldId="379"/>
            <ac:spMk id="26" creationId="{00000000-0000-0000-0000-000000000000}"/>
          </ac:spMkLst>
        </pc:spChg>
        <pc:spChg chg="mod">
          <ac:chgData name="nguyen quang a" userId="81c76a5d4aabd278" providerId="LiveId" clId="{AF15ED22-97B8-40AE-9685-A5CA9BC9E7E8}" dt="2025-06-11T12:59:54.318" v="26" actId="207"/>
          <ac:spMkLst>
            <pc:docMk/>
            <pc:sldMk cId="1860109913" sldId="379"/>
            <ac:spMk id="27" creationId="{00000000-0000-0000-0000-000000000000}"/>
          </ac:spMkLst>
        </pc:spChg>
        <pc:graphicFrameChg chg="modGraphic">
          <ac:chgData name="nguyen quang a" userId="81c76a5d4aabd278" providerId="LiveId" clId="{AF15ED22-97B8-40AE-9685-A5CA9BC9E7E8}" dt="2025-06-11T13:00:55.845" v="30" actId="207"/>
          <ac:graphicFrameMkLst>
            <pc:docMk/>
            <pc:sldMk cId="1860109913" sldId="379"/>
            <ac:graphicFrameMk id="22" creationId="{00000000-0000-0000-0000-000000000000}"/>
          </ac:graphicFrameMkLst>
        </pc:graphicFrameChg>
      </pc:sldChg>
      <pc:sldChg chg="modSp mod">
        <pc:chgData name="nguyen quang a" userId="81c76a5d4aabd278" providerId="LiveId" clId="{AF15ED22-97B8-40AE-9685-A5CA9BC9E7E8}" dt="2025-06-17T03:07:02.592" v="156" actId="20577"/>
        <pc:sldMkLst>
          <pc:docMk/>
          <pc:sldMk cId="3514413961" sldId="381"/>
        </pc:sldMkLst>
        <pc:spChg chg="mod">
          <ac:chgData name="nguyen quang a" userId="81c76a5d4aabd278" providerId="LiveId" clId="{AF15ED22-97B8-40AE-9685-A5CA9BC9E7E8}" dt="2025-06-17T03:05:52.462" v="153" actId="1076"/>
          <ac:spMkLst>
            <pc:docMk/>
            <pc:sldMk cId="3514413961" sldId="381"/>
            <ac:spMk id="4" creationId="{00000000-0000-0000-0000-000000000000}"/>
          </ac:spMkLst>
        </pc:spChg>
        <pc:spChg chg="mod">
          <ac:chgData name="nguyen quang a" userId="81c76a5d4aabd278" providerId="LiveId" clId="{AF15ED22-97B8-40AE-9685-A5CA9BC9E7E8}" dt="2025-06-17T03:05:17.086" v="150" actId="1076"/>
          <ac:spMkLst>
            <pc:docMk/>
            <pc:sldMk cId="3514413961" sldId="381"/>
            <ac:spMk id="26" creationId="{00000000-0000-0000-0000-000000000000}"/>
          </ac:spMkLst>
        </pc:spChg>
        <pc:spChg chg="mod">
          <ac:chgData name="nguyen quang a" userId="81c76a5d4aabd278" providerId="LiveId" clId="{AF15ED22-97B8-40AE-9685-A5CA9BC9E7E8}" dt="2025-06-17T03:06:20.372" v="154" actId="1076"/>
          <ac:spMkLst>
            <pc:docMk/>
            <pc:sldMk cId="3514413961" sldId="381"/>
            <ac:spMk id="27" creationId="{00000000-0000-0000-0000-000000000000}"/>
          </ac:spMkLst>
        </pc:spChg>
        <pc:graphicFrameChg chg="modGraphic">
          <ac:chgData name="nguyen quang a" userId="81c76a5d4aabd278" providerId="LiveId" clId="{AF15ED22-97B8-40AE-9685-A5CA9BC9E7E8}" dt="2025-06-17T03:07:02.592" v="156" actId="20577"/>
          <ac:graphicFrameMkLst>
            <pc:docMk/>
            <pc:sldMk cId="3514413961" sldId="381"/>
            <ac:graphicFrameMk id="22" creationId="{00000000-0000-0000-0000-000000000000}"/>
          </ac:graphicFrameMkLst>
        </pc:graphicFrameChg>
        <pc:graphicFrameChg chg="mod">
          <ac:chgData name="nguyen quang a" userId="81c76a5d4aabd278" providerId="LiveId" clId="{AF15ED22-97B8-40AE-9685-A5CA9BC9E7E8}" dt="2025-06-17T03:05:33.547" v="151"/>
          <ac:graphicFrameMkLst>
            <pc:docMk/>
            <pc:sldMk cId="3514413961" sldId="381"/>
            <ac:graphicFrameMk id="25" creationId="{00000000-0000-0000-0000-000000000000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Munka1!$B$1</c:f>
              <c:strCache>
                <c:ptCount val="1"/>
                <c:pt idx="0">
                  <c:v>MSZP-piramis</c:v>
                </c:pt>
              </c:strCache>
            </c:strRef>
          </c:tx>
          <c:spPr>
            <a:ln w="50800" cap="rnd">
              <a:solidFill>
                <a:srgbClr val="CD5F50"/>
              </a:solidFill>
              <a:round/>
            </a:ln>
            <a:effectLst/>
          </c:spPr>
          <c:marker>
            <c:symbol val="none"/>
          </c:marker>
          <c:cat>
            <c:numRef>
              <c:f>Munka1!$A$2:$A$18</c:f>
              <c:numCache>
                <c:formatCode>General</c:formatCode>
                <c:ptCount val="17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</c:numCache>
            </c:numRef>
          </c:cat>
          <c:val>
            <c:numRef>
              <c:f>Munka1!$B$2:$B$18</c:f>
              <c:numCache>
                <c:formatCode>General</c:formatCode>
                <c:ptCount val="17"/>
                <c:pt idx="0">
                  <c:v>22</c:v>
                </c:pt>
                <c:pt idx="1">
                  <c:v>18</c:v>
                </c:pt>
                <c:pt idx="2">
                  <c:v>19</c:v>
                </c:pt>
                <c:pt idx="3">
                  <c:v>14</c:v>
                </c:pt>
                <c:pt idx="4">
                  <c:v>15</c:v>
                </c:pt>
                <c:pt idx="5">
                  <c:v>15</c:v>
                </c:pt>
                <c:pt idx="6">
                  <c:v>16</c:v>
                </c:pt>
                <c:pt idx="7">
                  <c:v>16</c:v>
                </c:pt>
                <c:pt idx="8">
                  <c:v>16</c:v>
                </c:pt>
                <c:pt idx="9">
                  <c:v>11</c:v>
                </c:pt>
                <c:pt idx="10">
                  <c:v>6</c:v>
                </c:pt>
                <c:pt idx="11">
                  <c:v>6</c:v>
                </c:pt>
                <c:pt idx="12">
                  <c:v>5</c:v>
                </c:pt>
                <c:pt idx="13">
                  <c:v>5</c:v>
                </c:pt>
                <c:pt idx="14">
                  <c:v>6</c:v>
                </c:pt>
                <c:pt idx="15">
                  <c:v>7</c:v>
                </c:pt>
                <c:pt idx="16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A02-444F-83E6-5D923C503BC6}"/>
            </c:ext>
          </c:extLst>
        </c:ser>
        <c:ser>
          <c:idx val="1"/>
          <c:order val="1"/>
          <c:tx>
            <c:strRef>
              <c:f>Munka1!$C$1</c:f>
              <c:strCache>
                <c:ptCount val="1"/>
                <c:pt idx="0">
                  <c:v>Fidesz-piramis</c:v>
                </c:pt>
              </c:strCache>
            </c:strRef>
          </c:tx>
          <c:spPr>
            <a:ln w="50800" cap="rnd">
              <a:solidFill>
                <a:srgbClr val="6B95A1"/>
              </a:solidFill>
              <a:round/>
            </a:ln>
            <a:effectLst/>
          </c:spPr>
          <c:marker>
            <c:symbol val="none"/>
          </c:marker>
          <c:cat>
            <c:numRef>
              <c:f>Munka1!$A$2:$A$18</c:f>
              <c:numCache>
                <c:formatCode>General</c:formatCode>
                <c:ptCount val="17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  <c:pt idx="12">
                  <c:v>2014</c:v>
                </c:pt>
                <c:pt idx="13">
                  <c:v>2015</c:v>
                </c:pt>
                <c:pt idx="14">
                  <c:v>2016</c:v>
                </c:pt>
                <c:pt idx="15">
                  <c:v>2017</c:v>
                </c:pt>
                <c:pt idx="16">
                  <c:v>2018</c:v>
                </c:pt>
              </c:numCache>
            </c:numRef>
          </c:cat>
          <c:val>
            <c:numRef>
              <c:f>Munka1!$C$2:$C$18</c:f>
              <c:numCache>
                <c:formatCode>General</c:formatCode>
                <c:ptCount val="17"/>
                <c:pt idx="0">
                  <c:v>16</c:v>
                </c:pt>
                <c:pt idx="1">
                  <c:v>18</c:v>
                </c:pt>
                <c:pt idx="2">
                  <c:v>17</c:v>
                </c:pt>
                <c:pt idx="3">
                  <c:v>18</c:v>
                </c:pt>
                <c:pt idx="4">
                  <c:v>21</c:v>
                </c:pt>
                <c:pt idx="5">
                  <c:v>21</c:v>
                </c:pt>
                <c:pt idx="6">
                  <c:v>20</c:v>
                </c:pt>
                <c:pt idx="7">
                  <c:v>19</c:v>
                </c:pt>
                <c:pt idx="8">
                  <c:v>28</c:v>
                </c:pt>
                <c:pt idx="9">
                  <c:v>30</c:v>
                </c:pt>
                <c:pt idx="10">
                  <c:v>28</c:v>
                </c:pt>
                <c:pt idx="11">
                  <c:v>28</c:v>
                </c:pt>
                <c:pt idx="12">
                  <c:v>31</c:v>
                </c:pt>
                <c:pt idx="13">
                  <c:v>35</c:v>
                </c:pt>
                <c:pt idx="14">
                  <c:v>36</c:v>
                </c:pt>
                <c:pt idx="15">
                  <c:v>37</c:v>
                </c:pt>
                <c:pt idx="16">
                  <c:v>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A02-444F-83E6-5D923C503B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75724264"/>
        <c:axId val="475725048"/>
      </c:lineChart>
      <c:catAx>
        <c:axId val="475724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50412C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5725048"/>
        <c:crosses val="autoZero"/>
        <c:auto val="1"/>
        <c:lblAlgn val="ctr"/>
        <c:lblOffset val="100"/>
        <c:noMultiLvlLbl val="0"/>
      </c:catAx>
      <c:valAx>
        <c:axId val="475725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B3AA9D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rgbClr val="50412C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5724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463936156456202"/>
          <c:y val="0.91563063505764319"/>
          <c:w val="0.33048217775438432"/>
          <c:h val="5.72356276653021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rgbClr val="50412C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err="1">
              <a:solidFill>
                <a:srgbClr val="4D7C85"/>
              </a:solidFill>
            </a:rPr>
            <a:t>DCtd</a:t>
          </a:r>
          <a:endParaRPr lang="hu-HU" sz="1200" b="1" dirty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CQbtr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ĐTcs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3" custAng="0" custScaleX="39248" custScaleY="11764" custLinFactNeighborX="42517" custLinFactNeighborY="-41112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3" custScaleX="35098" custScaleY="11774" custLinFactX="-23359" custLinFactY="-16913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3" custScaleX="48373" custScaleY="10560" custLinFactY="9450" custLinFactNeighborX="-40117" custLinFactNeighborY="1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E3181905-5E87-4839-8088-9702A409488C}" type="presOf" srcId="{94EAB1EC-7FE9-40F9-8691-7534F2D2D13B}" destId="{AA40EDB2-9616-491E-8997-90DC3C7C7F8E}" srcOrd="0" destOrd="0" presId="urn:microsoft.com/office/officeart/2005/8/layout/pyramid2"/>
    <dgm:cxn modelId="{1E863024-E998-4314-A01C-ECE5CCB7B718}" type="presOf" srcId="{D75FEE30-628B-4BCD-B8C9-2BF3180BA3C0}" destId="{F9260225-45E3-4E83-A7B5-93BF7662486D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D2D97230-FF8D-4F81-809D-067032199AAA}" type="presOf" srcId="{497908DE-4C30-428A-A555-3A6C2F4ADF7D}" destId="{C15E22B3-3295-4532-9D6A-325D45E50C1C}" srcOrd="0" destOrd="0" presId="urn:microsoft.com/office/officeart/2005/8/layout/pyramid2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1E10EA56-518B-4138-B624-9274F80D29B4}" type="presOf" srcId="{3CA4390E-8AEC-4EA2-A3EC-8DD042504D56}" destId="{585EDA03-E1D1-49E2-ABCC-D095A33C60CB}" srcOrd="0" destOrd="0" presId="urn:microsoft.com/office/officeart/2005/8/layout/pyramid2"/>
    <dgm:cxn modelId="{BC773CC5-FCA5-43F1-842E-843CFCE0AC47}" type="presParOf" srcId="{F9260225-45E3-4E83-A7B5-93BF7662486D}" destId="{2CAB7AE0-F53F-477F-8596-08683A702DA4}" srcOrd="0" destOrd="0" presId="urn:microsoft.com/office/officeart/2005/8/layout/pyramid2"/>
    <dgm:cxn modelId="{6D6B29A7-E6D3-4CD8-BDE4-E0DDEFD63797}" type="presParOf" srcId="{F9260225-45E3-4E83-A7B5-93BF7662486D}" destId="{54982EDE-BA38-419C-8C90-E7DF88B50825}" srcOrd="1" destOrd="0" presId="urn:microsoft.com/office/officeart/2005/8/layout/pyramid2"/>
    <dgm:cxn modelId="{0ED02A14-1045-4536-93CF-5B2472B1C4F9}" type="presParOf" srcId="{54982EDE-BA38-419C-8C90-E7DF88B50825}" destId="{C15E22B3-3295-4532-9D6A-325D45E50C1C}" srcOrd="0" destOrd="0" presId="urn:microsoft.com/office/officeart/2005/8/layout/pyramid2"/>
    <dgm:cxn modelId="{A042ACED-3343-4FD3-AF99-6103B4EDDA65}" type="presParOf" srcId="{54982EDE-BA38-419C-8C90-E7DF88B50825}" destId="{E349127E-BD40-4FFD-98F7-AE53232D3317}" srcOrd="1" destOrd="0" presId="urn:microsoft.com/office/officeart/2005/8/layout/pyramid2"/>
    <dgm:cxn modelId="{9032FE20-49B7-4C78-AF4F-8D637359A93C}" type="presParOf" srcId="{54982EDE-BA38-419C-8C90-E7DF88B50825}" destId="{585EDA03-E1D1-49E2-ABCC-D095A33C60CB}" srcOrd="2" destOrd="0" presId="urn:microsoft.com/office/officeart/2005/8/layout/pyramid2"/>
    <dgm:cxn modelId="{CE34CD63-22B6-4586-967C-5D2C0CB14A19}" type="presParOf" srcId="{54982EDE-BA38-419C-8C90-E7DF88B50825}" destId="{689CAA53-9D6E-44E6-B0D8-615A6D07FB5B}" srcOrd="3" destOrd="0" presId="urn:microsoft.com/office/officeart/2005/8/layout/pyramid2"/>
    <dgm:cxn modelId="{F490F982-ACCD-4640-B852-B1525D6B5277}" type="presParOf" srcId="{54982EDE-BA38-419C-8C90-E7DF88B50825}" destId="{AA40EDB2-9616-491E-8997-90DC3C7C7F8E}" srcOrd="4" destOrd="0" presId="urn:microsoft.com/office/officeart/2005/8/layout/pyramid2"/>
    <dgm:cxn modelId="{E043974F-DDF0-4FA8-84DF-C31D497CF6C6}" type="presParOf" srcId="{54982EDE-BA38-419C-8C90-E7DF88B50825}" destId="{9055E23A-F0BC-4AAF-9FF4-F780F02DFD21}" srcOrd="5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err="1">
              <a:solidFill>
                <a:srgbClr val="4D7C85"/>
              </a:solidFill>
            </a:rPr>
            <a:t>DCtd</a:t>
          </a:r>
          <a:endParaRPr lang="hu-HU" sz="1200" b="1" dirty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CQbtr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ĐTcs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3" custAng="0" custScaleX="39248" custScaleY="11764" custLinFactNeighborX="42517" custLinFactNeighborY="-41112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3" custScaleX="35098" custScaleY="11774" custLinFactX="-23359" custLinFactY="-16913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3" custScaleX="48373" custScaleY="10560" custLinFactY="9450" custLinFactNeighborX="-40117" custLinFactNeighborY="1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8CAAE511-BF9E-480F-A6CB-FA22915D92CE}" type="presOf" srcId="{D75FEE30-628B-4BCD-B8C9-2BF3180BA3C0}" destId="{F9260225-45E3-4E83-A7B5-93BF7662486D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500CBA6A-8CB2-4129-BDCE-01BB1BC4DA66}" type="presOf" srcId="{3CA4390E-8AEC-4EA2-A3EC-8DD042504D56}" destId="{585EDA03-E1D1-49E2-ABCC-D095A33C60CB}" srcOrd="0" destOrd="0" presId="urn:microsoft.com/office/officeart/2005/8/layout/pyramid2"/>
    <dgm:cxn modelId="{1E416E4D-C638-428C-86EA-6E3677A51331}" type="presOf" srcId="{94EAB1EC-7FE9-40F9-8691-7534F2D2D13B}" destId="{AA40EDB2-9616-491E-8997-90DC3C7C7F8E}" srcOrd="0" destOrd="0" presId="urn:microsoft.com/office/officeart/2005/8/layout/pyramid2"/>
    <dgm:cxn modelId="{CDCD98A2-1660-4C67-921A-627058792CE1}" type="presOf" srcId="{497908DE-4C30-428A-A555-3A6C2F4ADF7D}" destId="{C15E22B3-3295-4532-9D6A-325D45E50C1C}" srcOrd="0" destOrd="0" presId="urn:microsoft.com/office/officeart/2005/8/layout/pyramid2"/>
    <dgm:cxn modelId="{9563603B-9EFE-45F1-8177-289ACC6376A9}" type="presParOf" srcId="{F9260225-45E3-4E83-A7B5-93BF7662486D}" destId="{2CAB7AE0-F53F-477F-8596-08683A702DA4}" srcOrd="0" destOrd="0" presId="urn:microsoft.com/office/officeart/2005/8/layout/pyramid2"/>
    <dgm:cxn modelId="{AF35E884-D8CA-4E88-A1F4-F98EA8DD296C}" type="presParOf" srcId="{F9260225-45E3-4E83-A7B5-93BF7662486D}" destId="{54982EDE-BA38-419C-8C90-E7DF88B50825}" srcOrd="1" destOrd="0" presId="urn:microsoft.com/office/officeart/2005/8/layout/pyramid2"/>
    <dgm:cxn modelId="{788632D8-843B-4D28-A66E-EE2DE02ADFA6}" type="presParOf" srcId="{54982EDE-BA38-419C-8C90-E7DF88B50825}" destId="{C15E22B3-3295-4532-9D6A-325D45E50C1C}" srcOrd="0" destOrd="0" presId="urn:microsoft.com/office/officeart/2005/8/layout/pyramid2"/>
    <dgm:cxn modelId="{F09AE0D1-88D9-4361-949B-7F00477566F2}" type="presParOf" srcId="{54982EDE-BA38-419C-8C90-E7DF88B50825}" destId="{E349127E-BD40-4FFD-98F7-AE53232D3317}" srcOrd="1" destOrd="0" presId="urn:microsoft.com/office/officeart/2005/8/layout/pyramid2"/>
    <dgm:cxn modelId="{5CD4954E-ECAF-40EF-B502-71B1EB5973E9}" type="presParOf" srcId="{54982EDE-BA38-419C-8C90-E7DF88B50825}" destId="{585EDA03-E1D1-49E2-ABCC-D095A33C60CB}" srcOrd="2" destOrd="0" presId="urn:microsoft.com/office/officeart/2005/8/layout/pyramid2"/>
    <dgm:cxn modelId="{3AE1EAD2-EF0F-4F75-8E34-BAB560A319FA}" type="presParOf" srcId="{54982EDE-BA38-419C-8C90-E7DF88B50825}" destId="{689CAA53-9D6E-44E6-B0D8-615A6D07FB5B}" srcOrd="3" destOrd="0" presId="urn:microsoft.com/office/officeart/2005/8/layout/pyramid2"/>
    <dgm:cxn modelId="{57DC31D2-1429-4520-8922-43A91652EF66}" type="presParOf" srcId="{54982EDE-BA38-419C-8C90-E7DF88B50825}" destId="{AA40EDB2-9616-491E-8997-90DC3C7C7F8E}" srcOrd="4" destOrd="0" presId="urn:microsoft.com/office/officeart/2005/8/layout/pyramid2"/>
    <dgm:cxn modelId="{7FC03D83-6E4D-47E5-87EE-14AA11392FD5}" type="presParOf" srcId="{54982EDE-BA38-419C-8C90-E7DF88B50825}" destId="{9055E23A-F0BC-4AAF-9FF4-F780F02DFD21}" srcOrd="5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err="1">
              <a:solidFill>
                <a:srgbClr val="4D7C85"/>
              </a:solidFill>
            </a:rPr>
            <a:t>DCtd</a:t>
          </a:r>
          <a:endParaRPr lang="hu-HU" sz="1200" b="1" dirty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CQbtr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ĐTcs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784" custLinFactNeighborY="-355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3" custAng="0" custScaleX="39248" custScaleY="11764" custLinFactNeighborX="42517" custLinFactNeighborY="-41112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3" custScaleX="35098" custScaleY="11774" custLinFactX="-23359" custLinFactY="-16913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3" custScaleX="48373" custScaleY="10560" custLinFactY="9450" custLinFactNeighborX="-40117" custLinFactNeighborY="1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12CBF409-EF96-445B-9BE9-1333776E3841}" type="presOf" srcId="{3CA4390E-8AEC-4EA2-A3EC-8DD042504D56}" destId="{585EDA03-E1D1-49E2-ABCC-D095A33C60CB}" srcOrd="0" destOrd="0" presId="urn:microsoft.com/office/officeart/2005/8/layout/pyramid2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73018CAA-2EE7-4DC5-8B77-66FB2B4D18C7}" type="presOf" srcId="{497908DE-4C30-428A-A555-3A6C2F4ADF7D}" destId="{C15E22B3-3295-4532-9D6A-325D45E50C1C}" srcOrd="0" destOrd="0" presId="urn:microsoft.com/office/officeart/2005/8/layout/pyramid2"/>
    <dgm:cxn modelId="{63087FB4-3459-4764-B6DF-56525454DFC4}" type="presOf" srcId="{94EAB1EC-7FE9-40F9-8691-7534F2D2D13B}" destId="{AA40EDB2-9616-491E-8997-90DC3C7C7F8E}" srcOrd="0" destOrd="0" presId="urn:microsoft.com/office/officeart/2005/8/layout/pyramid2"/>
    <dgm:cxn modelId="{C7FDD7E9-1081-4DFF-BCF0-2A56AF06771F}" type="presOf" srcId="{D75FEE30-628B-4BCD-B8C9-2BF3180BA3C0}" destId="{F9260225-45E3-4E83-A7B5-93BF7662486D}" srcOrd="0" destOrd="0" presId="urn:microsoft.com/office/officeart/2005/8/layout/pyramid2"/>
    <dgm:cxn modelId="{53D9BB5D-3846-4DF8-949F-F287B5D32759}" type="presParOf" srcId="{F9260225-45E3-4E83-A7B5-93BF7662486D}" destId="{2CAB7AE0-F53F-477F-8596-08683A702DA4}" srcOrd="0" destOrd="0" presId="urn:microsoft.com/office/officeart/2005/8/layout/pyramid2"/>
    <dgm:cxn modelId="{52485A0A-FB4E-43B9-A1F5-6B0C50D7C9A5}" type="presParOf" srcId="{F9260225-45E3-4E83-A7B5-93BF7662486D}" destId="{54982EDE-BA38-419C-8C90-E7DF88B50825}" srcOrd="1" destOrd="0" presId="urn:microsoft.com/office/officeart/2005/8/layout/pyramid2"/>
    <dgm:cxn modelId="{C782AF6D-CDCE-486F-BDA9-AB70E94CF8AC}" type="presParOf" srcId="{54982EDE-BA38-419C-8C90-E7DF88B50825}" destId="{C15E22B3-3295-4532-9D6A-325D45E50C1C}" srcOrd="0" destOrd="0" presId="urn:microsoft.com/office/officeart/2005/8/layout/pyramid2"/>
    <dgm:cxn modelId="{DF2534B8-E7E2-49E7-AD92-358F617CDE54}" type="presParOf" srcId="{54982EDE-BA38-419C-8C90-E7DF88B50825}" destId="{E349127E-BD40-4FFD-98F7-AE53232D3317}" srcOrd="1" destOrd="0" presId="urn:microsoft.com/office/officeart/2005/8/layout/pyramid2"/>
    <dgm:cxn modelId="{9A8A0819-9888-4D9F-B1DE-4CF7A9372F35}" type="presParOf" srcId="{54982EDE-BA38-419C-8C90-E7DF88B50825}" destId="{585EDA03-E1D1-49E2-ABCC-D095A33C60CB}" srcOrd="2" destOrd="0" presId="urn:microsoft.com/office/officeart/2005/8/layout/pyramid2"/>
    <dgm:cxn modelId="{F23D06F8-FD0A-436D-83AA-DFFBE3F20E33}" type="presParOf" srcId="{54982EDE-BA38-419C-8C90-E7DF88B50825}" destId="{689CAA53-9D6E-44E6-B0D8-615A6D07FB5B}" srcOrd="3" destOrd="0" presId="urn:microsoft.com/office/officeart/2005/8/layout/pyramid2"/>
    <dgm:cxn modelId="{37F03907-19C9-4DDA-BDD4-FA3314C4A6AF}" type="presParOf" srcId="{54982EDE-BA38-419C-8C90-E7DF88B50825}" destId="{AA40EDB2-9616-491E-8997-90DC3C7C7F8E}" srcOrd="4" destOrd="0" presId="urn:microsoft.com/office/officeart/2005/8/layout/pyramid2"/>
    <dgm:cxn modelId="{BF6A5779-2A03-4ED8-AA59-6329E4F029E0}" type="presParOf" srcId="{54982EDE-BA38-419C-8C90-E7DF88B50825}" destId="{9055E23A-F0BC-4AAF-9FF4-F780F02DFD21}" srcOrd="5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75FEE30-628B-4BCD-B8C9-2BF3180BA3C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u-HU"/>
        </a:p>
      </dgm:t>
    </dgm:pt>
    <dgm:pt modelId="{3CA4390E-8AEC-4EA2-A3EC-8DD042504D56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en-GB" sz="1200" b="1" dirty="0" err="1">
              <a:solidFill>
                <a:srgbClr val="4D7C85"/>
              </a:solidFill>
            </a:rPr>
            <a:t>DCtd</a:t>
          </a:r>
          <a:endParaRPr lang="hu-HU" sz="1200" b="1" dirty="0">
            <a:solidFill>
              <a:srgbClr val="4D7C85"/>
            </a:solidFill>
          </a:endParaRPr>
        </a:p>
      </dgm:t>
    </dgm:pt>
    <dgm:pt modelId="{A4B2B83E-EB6A-4359-B43A-DBC5C5DFCAEB}" type="parTrans" cxnId="{238E8032-8D87-408E-A872-7A74B256EB7F}">
      <dgm:prSet/>
      <dgm:spPr/>
      <dgm:t>
        <a:bodyPr/>
        <a:lstStyle/>
        <a:p>
          <a:endParaRPr lang="hu-HU"/>
        </a:p>
      </dgm:t>
    </dgm:pt>
    <dgm:pt modelId="{9BCEB788-24BE-4063-82CD-6618D9E746C1}" type="sibTrans" cxnId="{238E8032-8D87-408E-A872-7A74B256EB7F}">
      <dgm:prSet/>
      <dgm:spPr/>
      <dgm:t>
        <a:bodyPr/>
        <a:lstStyle/>
        <a:p>
          <a:endParaRPr lang="hu-HU"/>
        </a:p>
      </dgm:t>
    </dgm:pt>
    <dgm:pt modelId="{94EAB1EC-7FE9-40F9-8691-7534F2D2D13B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CQbtr</a:t>
          </a:r>
        </a:p>
      </dgm:t>
    </dgm:pt>
    <dgm:pt modelId="{AC170853-3C5A-498C-AB0E-62BD539BDACB}" type="parTrans" cxnId="{6116BD2D-F084-49B0-AC36-AC05B9CE156D}">
      <dgm:prSet/>
      <dgm:spPr/>
      <dgm:t>
        <a:bodyPr/>
        <a:lstStyle/>
        <a:p>
          <a:endParaRPr lang="hu-HU"/>
        </a:p>
      </dgm:t>
    </dgm:pt>
    <dgm:pt modelId="{6F2BECE1-1D30-4F39-BBB4-35324958AB70}" type="sibTrans" cxnId="{6116BD2D-F084-49B0-AC36-AC05B9CE156D}">
      <dgm:prSet/>
      <dgm:spPr/>
      <dgm:t>
        <a:bodyPr/>
        <a:lstStyle/>
        <a:p>
          <a:endParaRPr lang="hu-HU"/>
        </a:p>
      </dgm:t>
    </dgm:pt>
    <dgm:pt modelId="{497908DE-4C30-428A-A555-3A6C2F4ADF7D}">
      <dgm:prSet phldrT="[Szöveg]" custT="1"/>
      <dgm:spPr>
        <a:solidFill>
          <a:srgbClr val="C7B09A">
            <a:alpha val="50000"/>
          </a:srgbClr>
        </a:solidFill>
        <a:ln w="12700">
          <a:noFill/>
        </a:ln>
        <a:effectLst/>
      </dgm:spPr>
      <dgm:t>
        <a:bodyPr/>
        <a:lstStyle/>
        <a:p>
          <a:r>
            <a:rPr lang="hu-HU" sz="1200" b="1" dirty="0">
              <a:solidFill>
                <a:srgbClr val="4D7C85"/>
              </a:solidFill>
            </a:rPr>
            <a:t>ĐTcs</a:t>
          </a:r>
        </a:p>
      </dgm:t>
    </dgm:pt>
    <dgm:pt modelId="{62CDFBF8-8475-41D6-A92F-79B3295FBB46}" type="sibTrans" cxnId="{7F3FE700-1B5C-4D5E-A6DA-C2C295341AB0}">
      <dgm:prSet/>
      <dgm:spPr/>
      <dgm:t>
        <a:bodyPr/>
        <a:lstStyle/>
        <a:p>
          <a:endParaRPr lang="hu-HU"/>
        </a:p>
      </dgm:t>
    </dgm:pt>
    <dgm:pt modelId="{271AECFB-B758-4170-9A56-A7A2099BC3ED}" type="parTrans" cxnId="{7F3FE700-1B5C-4D5E-A6DA-C2C295341AB0}">
      <dgm:prSet/>
      <dgm:spPr/>
      <dgm:t>
        <a:bodyPr/>
        <a:lstStyle/>
        <a:p>
          <a:endParaRPr lang="hu-HU"/>
        </a:p>
      </dgm:t>
    </dgm:pt>
    <dgm:pt modelId="{F9260225-45E3-4E83-A7B5-93BF7662486D}" type="pres">
      <dgm:prSet presAssocID="{D75FEE30-628B-4BCD-B8C9-2BF3180BA3C0}" presName="compositeShape" presStyleCnt="0">
        <dgm:presLayoutVars>
          <dgm:dir/>
          <dgm:resizeHandles/>
        </dgm:presLayoutVars>
      </dgm:prSet>
      <dgm:spPr/>
    </dgm:pt>
    <dgm:pt modelId="{2CAB7AE0-F53F-477F-8596-08683A702DA4}" type="pres">
      <dgm:prSet presAssocID="{D75FEE30-628B-4BCD-B8C9-2BF3180BA3C0}" presName="pyramid" presStyleLbl="node1" presStyleIdx="0" presStyleCnt="1" custAng="10800000" custScaleX="83182" custScaleY="57062" custLinFactNeighborX="5637" custLinFactNeighborY="-2993"/>
      <dgm:spPr>
        <a:solidFill>
          <a:srgbClr val="EFEAE4"/>
        </a:solidFill>
        <a:ln w="31750">
          <a:solidFill>
            <a:srgbClr val="B3A99D"/>
          </a:solidFill>
        </a:ln>
      </dgm:spPr>
    </dgm:pt>
    <dgm:pt modelId="{54982EDE-BA38-419C-8C90-E7DF88B50825}" type="pres">
      <dgm:prSet presAssocID="{D75FEE30-628B-4BCD-B8C9-2BF3180BA3C0}" presName="theList" presStyleCnt="0"/>
      <dgm:spPr/>
    </dgm:pt>
    <dgm:pt modelId="{C15E22B3-3295-4532-9D6A-325D45E50C1C}" type="pres">
      <dgm:prSet presAssocID="{497908DE-4C30-428A-A555-3A6C2F4ADF7D}" presName="aNode" presStyleLbl="fgAcc1" presStyleIdx="0" presStyleCnt="3" custAng="0" custScaleX="39248" custScaleY="11764" custLinFactNeighborX="42517" custLinFactNeighborY="-41112">
        <dgm:presLayoutVars>
          <dgm:bulletEnabled val="1"/>
        </dgm:presLayoutVars>
      </dgm:prSet>
      <dgm:spPr/>
    </dgm:pt>
    <dgm:pt modelId="{E349127E-BD40-4FFD-98F7-AE53232D3317}" type="pres">
      <dgm:prSet presAssocID="{497908DE-4C30-428A-A555-3A6C2F4ADF7D}" presName="aSpace" presStyleCnt="0"/>
      <dgm:spPr/>
    </dgm:pt>
    <dgm:pt modelId="{585EDA03-E1D1-49E2-ABCC-D095A33C60CB}" type="pres">
      <dgm:prSet presAssocID="{3CA4390E-8AEC-4EA2-A3EC-8DD042504D56}" presName="aNode" presStyleLbl="fgAcc1" presStyleIdx="1" presStyleCnt="3" custScaleX="35098" custScaleY="11774" custLinFactX="-23359" custLinFactY="-16913" custLinFactNeighborX="-100000" custLinFactNeighborY="-100000">
        <dgm:presLayoutVars>
          <dgm:bulletEnabled val="1"/>
        </dgm:presLayoutVars>
      </dgm:prSet>
      <dgm:spPr/>
    </dgm:pt>
    <dgm:pt modelId="{689CAA53-9D6E-44E6-B0D8-615A6D07FB5B}" type="pres">
      <dgm:prSet presAssocID="{3CA4390E-8AEC-4EA2-A3EC-8DD042504D56}" presName="aSpace" presStyleCnt="0"/>
      <dgm:spPr/>
    </dgm:pt>
    <dgm:pt modelId="{AA40EDB2-9616-491E-8997-90DC3C7C7F8E}" type="pres">
      <dgm:prSet presAssocID="{94EAB1EC-7FE9-40F9-8691-7534F2D2D13B}" presName="aNode" presStyleLbl="fgAcc1" presStyleIdx="2" presStyleCnt="3" custScaleX="48373" custScaleY="10560" custLinFactY="9450" custLinFactNeighborX="-40117" custLinFactNeighborY="100000">
        <dgm:presLayoutVars>
          <dgm:bulletEnabled val="1"/>
        </dgm:presLayoutVars>
      </dgm:prSet>
      <dgm:spPr/>
    </dgm:pt>
    <dgm:pt modelId="{9055E23A-F0BC-4AAF-9FF4-F780F02DFD21}" type="pres">
      <dgm:prSet presAssocID="{94EAB1EC-7FE9-40F9-8691-7534F2D2D13B}" presName="aSpace" presStyleCnt="0"/>
      <dgm:spPr/>
    </dgm:pt>
  </dgm:ptLst>
  <dgm:cxnLst>
    <dgm:cxn modelId="{7F3FE700-1B5C-4D5E-A6DA-C2C295341AB0}" srcId="{D75FEE30-628B-4BCD-B8C9-2BF3180BA3C0}" destId="{497908DE-4C30-428A-A555-3A6C2F4ADF7D}" srcOrd="0" destOrd="0" parTransId="{271AECFB-B758-4170-9A56-A7A2099BC3ED}" sibTransId="{62CDFBF8-8475-41D6-A92F-79B3295FBB46}"/>
    <dgm:cxn modelId="{6116BD2D-F084-49B0-AC36-AC05B9CE156D}" srcId="{D75FEE30-628B-4BCD-B8C9-2BF3180BA3C0}" destId="{94EAB1EC-7FE9-40F9-8691-7534F2D2D13B}" srcOrd="2" destOrd="0" parTransId="{AC170853-3C5A-498C-AB0E-62BD539BDACB}" sibTransId="{6F2BECE1-1D30-4F39-BBB4-35324958AB70}"/>
    <dgm:cxn modelId="{238E8032-8D87-408E-A872-7A74B256EB7F}" srcId="{D75FEE30-628B-4BCD-B8C9-2BF3180BA3C0}" destId="{3CA4390E-8AEC-4EA2-A3EC-8DD042504D56}" srcOrd="1" destOrd="0" parTransId="{A4B2B83E-EB6A-4359-B43A-DBC5C5DFCAEB}" sibTransId="{9BCEB788-24BE-4063-82CD-6618D9E746C1}"/>
    <dgm:cxn modelId="{8BA266AA-DB95-408E-AF6A-8109E6E3CD77}" type="presOf" srcId="{3CA4390E-8AEC-4EA2-A3EC-8DD042504D56}" destId="{585EDA03-E1D1-49E2-ABCC-D095A33C60CB}" srcOrd="0" destOrd="0" presId="urn:microsoft.com/office/officeart/2005/8/layout/pyramid2"/>
    <dgm:cxn modelId="{1BB12FC0-906E-4159-BA85-AFCB481AA0F9}" type="presOf" srcId="{D75FEE30-628B-4BCD-B8C9-2BF3180BA3C0}" destId="{F9260225-45E3-4E83-A7B5-93BF7662486D}" srcOrd="0" destOrd="0" presId="urn:microsoft.com/office/officeart/2005/8/layout/pyramid2"/>
    <dgm:cxn modelId="{C927C8D3-C29C-4832-82A0-6657AF3B541A}" type="presOf" srcId="{94EAB1EC-7FE9-40F9-8691-7534F2D2D13B}" destId="{AA40EDB2-9616-491E-8997-90DC3C7C7F8E}" srcOrd="0" destOrd="0" presId="urn:microsoft.com/office/officeart/2005/8/layout/pyramid2"/>
    <dgm:cxn modelId="{521F64F6-C2FE-4465-B53A-BB8F5498D9C2}" type="presOf" srcId="{497908DE-4C30-428A-A555-3A6C2F4ADF7D}" destId="{C15E22B3-3295-4532-9D6A-325D45E50C1C}" srcOrd="0" destOrd="0" presId="urn:microsoft.com/office/officeart/2005/8/layout/pyramid2"/>
    <dgm:cxn modelId="{CEFB666A-58B9-41AD-9062-5DE8AD754CBA}" type="presParOf" srcId="{F9260225-45E3-4E83-A7B5-93BF7662486D}" destId="{2CAB7AE0-F53F-477F-8596-08683A702DA4}" srcOrd="0" destOrd="0" presId="urn:microsoft.com/office/officeart/2005/8/layout/pyramid2"/>
    <dgm:cxn modelId="{3E872B62-D428-4755-AD74-512663F4A50B}" type="presParOf" srcId="{F9260225-45E3-4E83-A7B5-93BF7662486D}" destId="{54982EDE-BA38-419C-8C90-E7DF88B50825}" srcOrd="1" destOrd="0" presId="urn:microsoft.com/office/officeart/2005/8/layout/pyramid2"/>
    <dgm:cxn modelId="{035AECBD-8FBB-4AD5-BC56-C77D37BDB1F7}" type="presParOf" srcId="{54982EDE-BA38-419C-8C90-E7DF88B50825}" destId="{C15E22B3-3295-4532-9D6A-325D45E50C1C}" srcOrd="0" destOrd="0" presId="urn:microsoft.com/office/officeart/2005/8/layout/pyramid2"/>
    <dgm:cxn modelId="{C98039EF-10A7-41B5-86F0-6193FC096A0B}" type="presParOf" srcId="{54982EDE-BA38-419C-8C90-E7DF88B50825}" destId="{E349127E-BD40-4FFD-98F7-AE53232D3317}" srcOrd="1" destOrd="0" presId="urn:microsoft.com/office/officeart/2005/8/layout/pyramid2"/>
    <dgm:cxn modelId="{4B6F993D-3385-4DA4-B6DF-B96539C3B516}" type="presParOf" srcId="{54982EDE-BA38-419C-8C90-E7DF88B50825}" destId="{585EDA03-E1D1-49E2-ABCC-D095A33C60CB}" srcOrd="2" destOrd="0" presId="urn:microsoft.com/office/officeart/2005/8/layout/pyramid2"/>
    <dgm:cxn modelId="{4773514A-6DDA-452C-9CC4-CD59A9E1E726}" type="presParOf" srcId="{54982EDE-BA38-419C-8C90-E7DF88B50825}" destId="{689CAA53-9D6E-44E6-B0D8-615A6D07FB5B}" srcOrd="3" destOrd="0" presId="urn:microsoft.com/office/officeart/2005/8/layout/pyramid2"/>
    <dgm:cxn modelId="{8658A053-B2E4-41A2-AAB8-3B06704D160A}" type="presParOf" srcId="{54982EDE-BA38-419C-8C90-E7DF88B50825}" destId="{AA40EDB2-9616-491E-8997-90DC3C7C7F8E}" srcOrd="4" destOrd="0" presId="urn:microsoft.com/office/officeart/2005/8/layout/pyramid2"/>
    <dgm:cxn modelId="{0004D3CC-8542-4974-9A46-4A48A1FF0852}" type="presParOf" srcId="{54982EDE-BA38-419C-8C90-E7DF88B50825}" destId="{9055E23A-F0BC-4AAF-9FF4-F780F02DFD21}" srcOrd="5" destOrd="0" presId="urn:microsoft.com/office/officeart/2005/8/layout/pyramid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59242" y="684441"/>
          <a:ext cx="2696468" cy="1849749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755888" y="559171"/>
          <a:ext cx="826983" cy="30507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ĐTcs</a:t>
          </a:r>
        </a:p>
      </dsp:txBody>
      <dsp:txXfrm>
        <a:off x="3770781" y="574064"/>
        <a:ext cx="797197" cy="275292"/>
      </dsp:txXfrm>
    </dsp:sp>
    <dsp:sp modelId="{585EDA03-E1D1-49E2-ABCC-D095A33C60CB}">
      <dsp:nvSpPr>
        <dsp:cNvPr id="0" name=""/>
        <dsp:cNvSpPr/>
      </dsp:nvSpPr>
      <dsp:spPr>
        <a:xfrm>
          <a:off x="304483" y="558912"/>
          <a:ext cx="739540" cy="30533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 err="1">
              <a:solidFill>
                <a:srgbClr val="4D7C85"/>
              </a:solidFill>
            </a:rPr>
            <a:t>DCtd</a:t>
          </a:r>
          <a:endParaRPr lang="hu-HU" sz="1200" b="1" kern="1200" dirty="0">
            <a:solidFill>
              <a:srgbClr val="4D7C85"/>
            </a:solidFill>
          </a:endParaRPr>
        </a:p>
      </dsp:txBody>
      <dsp:txXfrm>
        <a:off x="319388" y="573817"/>
        <a:ext cx="709730" cy="275527"/>
      </dsp:txXfrm>
    </dsp:sp>
    <dsp:sp modelId="{AA40EDB2-9616-491E-8997-90DC3C7C7F8E}">
      <dsp:nvSpPr>
        <dsp:cNvPr id="0" name=""/>
        <dsp:cNvSpPr/>
      </dsp:nvSpPr>
      <dsp:spPr>
        <a:xfrm>
          <a:off x="1918595" y="2520420"/>
          <a:ext cx="1019253" cy="273854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CQbtr</a:t>
          </a:r>
        </a:p>
      </dsp:txBody>
      <dsp:txXfrm>
        <a:off x="1931963" y="2533788"/>
        <a:ext cx="992517" cy="2471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59242" y="684441"/>
          <a:ext cx="2696468" cy="1849749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755888" y="559171"/>
          <a:ext cx="826983" cy="30507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ĐTcs</a:t>
          </a:r>
        </a:p>
      </dsp:txBody>
      <dsp:txXfrm>
        <a:off x="3770781" y="574064"/>
        <a:ext cx="797197" cy="275292"/>
      </dsp:txXfrm>
    </dsp:sp>
    <dsp:sp modelId="{585EDA03-E1D1-49E2-ABCC-D095A33C60CB}">
      <dsp:nvSpPr>
        <dsp:cNvPr id="0" name=""/>
        <dsp:cNvSpPr/>
      </dsp:nvSpPr>
      <dsp:spPr>
        <a:xfrm>
          <a:off x="304483" y="558912"/>
          <a:ext cx="739540" cy="30533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 err="1">
              <a:solidFill>
                <a:srgbClr val="4D7C85"/>
              </a:solidFill>
            </a:rPr>
            <a:t>DCtd</a:t>
          </a:r>
          <a:endParaRPr lang="hu-HU" sz="1200" b="1" kern="1200" dirty="0">
            <a:solidFill>
              <a:srgbClr val="4D7C85"/>
            </a:solidFill>
          </a:endParaRPr>
        </a:p>
      </dsp:txBody>
      <dsp:txXfrm>
        <a:off x="319388" y="573817"/>
        <a:ext cx="709730" cy="275527"/>
      </dsp:txXfrm>
    </dsp:sp>
    <dsp:sp modelId="{AA40EDB2-9616-491E-8997-90DC3C7C7F8E}">
      <dsp:nvSpPr>
        <dsp:cNvPr id="0" name=""/>
        <dsp:cNvSpPr/>
      </dsp:nvSpPr>
      <dsp:spPr>
        <a:xfrm>
          <a:off x="1918595" y="2520420"/>
          <a:ext cx="1019253" cy="273854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CQbtr</a:t>
          </a:r>
        </a:p>
      </dsp:txBody>
      <dsp:txXfrm>
        <a:off x="1931963" y="2533788"/>
        <a:ext cx="992517" cy="2471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59242" y="684441"/>
          <a:ext cx="2696468" cy="1849749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755888" y="559171"/>
          <a:ext cx="826983" cy="30507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ĐTcs</a:t>
          </a:r>
        </a:p>
      </dsp:txBody>
      <dsp:txXfrm>
        <a:off x="3770781" y="574064"/>
        <a:ext cx="797197" cy="275292"/>
      </dsp:txXfrm>
    </dsp:sp>
    <dsp:sp modelId="{585EDA03-E1D1-49E2-ABCC-D095A33C60CB}">
      <dsp:nvSpPr>
        <dsp:cNvPr id="0" name=""/>
        <dsp:cNvSpPr/>
      </dsp:nvSpPr>
      <dsp:spPr>
        <a:xfrm>
          <a:off x="304483" y="558912"/>
          <a:ext cx="739540" cy="30533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 err="1">
              <a:solidFill>
                <a:srgbClr val="4D7C85"/>
              </a:solidFill>
            </a:rPr>
            <a:t>DCtd</a:t>
          </a:r>
          <a:endParaRPr lang="hu-HU" sz="1200" b="1" kern="1200" dirty="0">
            <a:solidFill>
              <a:srgbClr val="4D7C85"/>
            </a:solidFill>
          </a:endParaRPr>
        </a:p>
      </dsp:txBody>
      <dsp:txXfrm>
        <a:off x="319388" y="573817"/>
        <a:ext cx="709730" cy="275527"/>
      </dsp:txXfrm>
    </dsp:sp>
    <dsp:sp modelId="{AA40EDB2-9616-491E-8997-90DC3C7C7F8E}">
      <dsp:nvSpPr>
        <dsp:cNvPr id="0" name=""/>
        <dsp:cNvSpPr/>
      </dsp:nvSpPr>
      <dsp:spPr>
        <a:xfrm>
          <a:off x="1918595" y="2520420"/>
          <a:ext cx="1019253" cy="273854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CQbtr</a:t>
          </a:r>
        </a:p>
      </dsp:txBody>
      <dsp:txXfrm>
        <a:off x="1931963" y="2533788"/>
        <a:ext cx="992517" cy="2471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AB7AE0-F53F-477F-8596-08683A702DA4}">
      <dsp:nvSpPr>
        <dsp:cNvPr id="0" name=""/>
        <dsp:cNvSpPr/>
      </dsp:nvSpPr>
      <dsp:spPr>
        <a:xfrm rot="10800000">
          <a:off x="1054477" y="598927"/>
          <a:ext cx="2696468" cy="1849749"/>
        </a:xfrm>
        <a:prstGeom prst="triangle">
          <a:avLst/>
        </a:prstGeom>
        <a:solidFill>
          <a:srgbClr val="EFEAE4"/>
        </a:solidFill>
        <a:ln w="31750" cap="flat" cmpd="sng" algn="ctr">
          <a:solidFill>
            <a:srgbClr val="B3A99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5E22B3-3295-4532-9D6A-325D45E50C1C}">
      <dsp:nvSpPr>
        <dsp:cNvPr id="0" name=""/>
        <dsp:cNvSpPr/>
      </dsp:nvSpPr>
      <dsp:spPr>
        <a:xfrm>
          <a:off x="3755888" y="559171"/>
          <a:ext cx="826983" cy="305078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ĐTcs</a:t>
          </a:r>
        </a:p>
      </dsp:txBody>
      <dsp:txXfrm>
        <a:off x="3770781" y="574064"/>
        <a:ext cx="797197" cy="275292"/>
      </dsp:txXfrm>
    </dsp:sp>
    <dsp:sp modelId="{585EDA03-E1D1-49E2-ABCC-D095A33C60CB}">
      <dsp:nvSpPr>
        <dsp:cNvPr id="0" name=""/>
        <dsp:cNvSpPr/>
      </dsp:nvSpPr>
      <dsp:spPr>
        <a:xfrm>
          <a:off x="304483" y="558912"/>
          <a:ext cx="739540" cy="305337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 err="1">
              <a:solidFill>
                <a:srgbClr val="4D7C85"/>
              </a:solidFill>
            </a:rPr>
            <a:t>DCtd</a:t>
          </a:r>
          <a:endParaRPr lang="hu-HU" sz="1200" b="1" kern="1200" dirty="0">
            <a:solidFill>
              <a:srgbClr val="4D7C85"/>
            </a:solidFill>
          </a:endParaRPr>
        </a:p>
      </dsp:txBody>
      <dsp:txXfrm>
        <a:off x="319388" y="573817"/>
        <a:ext cx="709730" cy="275527"/>
      </dsp:txXfrm>
    </dsp:sp>
    <dsp:sp modelId="{AA40EDB2-9616-491E-8997-90DC3C7C7F8E}">
      <dsp:nvSpPr>
        <dsp:cNvPr id="0" name=""/>
        <dsp:cNvSpPr/>
      </dsp:nvSpPr>
      <dsp:spPr>
        <a:xfrm>
          <a:off x="1918595" y="2520420"/>
          <a:ext cx="1019253" cy="273854"/>
        </a:xfrm>
        <a:prstGeom prst="roundRect">
          <a:avLst/>
        </a:prstGeom>
        <a:solidFill>
          <a:srgbClr val="C7B09A">
            <a:alpha val="50000"/>
          </a:srgbClr>
        </a:solid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u-HU" sz="1200" b="1" kern="1200" dirty="0">
              <a:solidFill>
                <a:srgbClr val="4D7C85"/>
              </a:solidFill>
            </a:rPr>
            <a:t>CQbtr</a:t>
          </a:r>
        </a:p>
      </dsp:txBody>
      <dsp:txXfrm>
        <a:off x="1931963" y="2533788"/>
        <a:ext cx="992517" cy="2471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DF1B6C-BCD4-42B0-88F5-C5E258B8D2BC}" type="datetimeFigureOut">
              <a:rPr lang="hu-HU" smtClean="0"/>
              <a:pPr/>
              <a:t>2025. 06. 17.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4A179-5995-42C8-A8DD-75973595F132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47078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994845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>
                <a:solidFill>
                  <a:prstClr val="black"/>
                </a:solidFill>
              </a:rPr>
              <a:pPr/>
              <a:t>18</a:t>
            </a:fld>
            <a:endParaRPr lang="hu-H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1418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20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338978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21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15290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22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787518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23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140126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24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090816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baseline="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25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069703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69C8E1-7FD2-4FF5-87B7-6BA787EFBDD0}" type="slidenum">
              <a:rPr lang="hu-HU" smtClean="0"/>
              <a:pPr/>
              <a:t>26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375039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27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942170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>
                <a:solidFill>
                  <a:prstClr val="black"/>
                </a:solidFill>
              </a:rPr>
              <a:pPr/>
              <a:t>32</a:t>
            </a:fld>
            <a:endParaRPr lang="hu-H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055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03287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/>
              <a:t>alulról jön, eseti, rendszertelen vs. felülről</a:t>
            </a:r>
            <a:r>
              <a:rPr lang="hu-HU" baseline="0" dirty="0"/>
              <a:t> jön, szervezett, rendszerszerű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94204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baseline="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4CF1B-70C8-40BB-8183-1B2286461483}" type="slidenum">
              <a:rPr lang="hu-HU" smtClean="0"/>
              <a:pPr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010579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895265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063552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>
                <a:solidFill>
                  <a:prstClr val="black"/>
                </a:solidFill>
              </a:rPr>
              <a:pPr/>
              <a:t>15</a:t>
            </a:fld>
            <a:endParaRPr lang="hu-H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4163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/>
              <a:pPr/>
              <a:t>16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01917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4A179-5995-42C8-A8DD-75973595F132}" type="slidenum">
              <a:rPr lang="hu-HU" smtClean="0">
                <a:solidFill>
                  <a:prstClr val="black"/>
                </a:solidFill>
              </a:rPr>
              <a:pPr/>
              <a:t>17</a:t>
            </a:fld>
            <a:endParaRPr lang="hu-H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936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2025. 06. 17.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2025. 06. 17.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63911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28655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8572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hu-HU" dirty="0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3134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4803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1922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2624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888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200"/>
            </a:lvl1pPr>
          </a:lstStyle>
          <a:p>
            <a:r>
              <a:rPr lang="hu-HU" dirty="0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2025. 06. 17.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7685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799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6860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4063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1852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59361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51607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0852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hu-HU" dirty="0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2513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659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2025. 06. 17.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277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0801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960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8755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9635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3554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2332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3090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94589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6769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2025. 06. 17.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2025. 06. 17.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2025. 06. 17.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2025. 06. 17.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2025. 06. 17.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279A9B-E3FB-4FD3-A5B2-9BF015E5B4AB}" type="datetimeFigureOut">
              <a:rPr lang="hu-HU" smtClean="0"/>
              <a:pPr/>
              <a:t>2025. 06. 17.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9F92712-BF39-4E0E-BDA3-AE39BD0ACF9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881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79A9B-E3FB-4FD3-A5B2-9BF015E5B4AB}" type="datetimeFigureOut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2025. 06. 17.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F92712-BF39-4E0E-BDA3-AE39BD0ACF9D}" type="slidenum">
              <a:rPr lang="hu-H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hu-H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567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-2032000" ty="-444500" sx="35000" sy="3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388424" y="4371950"/>
            <a:ext cx="647626" cy="662010"/>
          </a:xfrm>
          <a:prstGeom prst="rect">
            <a:avLst/>
          </a:prstGeom>
          <a:solidFill>
            <a:srgbClr val="D1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8526957" y="4266337"/>
            <a:ext cx="370559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5100" b="1" dirty="0">
                <a:solidFill>
                  <a:srgbClr val="EFEA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  <a:endParaRPr lang="en-GB" sz="5100" b="1" dirty="0">
              <a:solidFill>
                <a:srgbClr val="EFEA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Cím 1"/>
          <p:cNvSpPr txBox="1">
            <a:spLocks/>
          </p:cNvSpPr>
          <p:nvPr/>
        </p:nvSpPr>
        <p:spPr>
          <a:xfrm>
            <a:off x="107950" y="627534"/>
            <a:ext cx="8928100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GIẢI </a:t>
            </a:r>
            <a:r>
              <a:rPr lang="en-US" sz="36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PHẪU</a:t>
            </a:r>
            <a:r>
              <a:rPr lang="en-US" sz="3600" b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CÁC </a:t>
            </a:r>
            <a:r>
              <a:rPr lang="en-US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CHẾ ĐỘ HẬU CỘNG SẢN</a:t>
            </a:r>
          </a:p>
          <a:p>
            <a:r>
              <a:rPr lang="en-US" sz="36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Những</a:t>
            </a:r>
            <a:r>
              <a:rPr lang="en-US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khái</a:t>
            </a:r>
            <a:r>
              <a:rPr lang="en-US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niệm</a:t>
            </a:r>
            <a:r>
              <a:rPr lang="en-US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cơ</a:t>
            </a:r>
            <a:r>
              <a:rPr lang="en-US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bản</a:t>
            </a:r>
            <a:r>
              <a:rPr lang="hu-HU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  <a:endParaRPr lang="en-GB" sz="36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Tính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phi-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chính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thức</a:t>
            </a:r>
            <a:r>
              <a:rPr lang="hu-HU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chủ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nghĩa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bảo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trợ</a:t>
            </a:r>
            <a:r>
              <a:rPr lang="hu-HU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</a:t>
            </a:r>
            <a:r>
              <a:rPr lang="vi-VN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hà nước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mafia</a:t>
            </a:r>
            <a:endParaRPr lang="en-US" sz="28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hu-HU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https://www.postcommunistregimes.com/talks-magyar-hungarian/</a:t>
            </a:r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id="{94424518-1B0B-1262-5A6B-B3CD82D963A3}"/>
              </a:ext>
            </a:extLst>
          </p:cNvPr>
          <p:cNvSpPr txBox="1">
            <a:spLocks/>
          </p:cNvSpPr>
          <p:nvPr/>
        </p:nvSpPr>
        <p:spPr>
          <a:xfrm>
            <a:off x="107950" y="2571750"/>
            <a:ext cx="8928100" cy="24622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hu-HU" sz="20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hu-HU" sz="20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hu-HU" sz="20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hu-HU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Magyar Bálint – </a:t>
            </a:r>
            <a:r>
              <a:rPr lang="hu-HU" sz="20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Madlovics</a:t>
            </a:r>
            <a:r>
              <a:rPr lang="hu-HU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Bálint</a:t>
            </a:r>
          </a:p>
          <a:p>
            <a:r>
              <a:rPr lang="hu-HU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CEU Demokrácia Intézet</a:t>
            </a:r>
          </a:p>
          <a:p>
            <a:endParaRPr lang="hu-HU" sz="20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hu-HU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Bibó István Szabadegyetem, 2024. március 11.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23478"/>
            <a:ext cx="8928100" cy="576064"/>
          </a:xfrm>
        </p:spPr>
        <p:txBody>
          <a:bodyPr>
            <a:normAutofit/>
          </a:bodyPr>
          <a:lstStyle/>
          <a:p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Vị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trí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quyền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lực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của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 nhà tài phiệt 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ở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nước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Nga</a:t>
            </a:r>
            <a:endParaRPr lang="hu-HU" sz="28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3" name="Tábláza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140489"/>
              </p:ext>
            </p:extLst>
          </p:nvPr>
        </p:nvGraphicFramePr>
        <p:xfrm>
          <a:off x="359755" y="758887"/>
          <a:ext cx="8424489" cy="455102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19957">
                  <a:extLst>
                    <a:ext uri="{9D8B030D-6E8A-4147-A177-3AD203B41FA5}">
                      <a16:colId xmlns:a16="http://schemas.microsoft.com/office/drawing/2014/main" val="1081086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74726195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943722208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790665046"/>
                    </a:ext>
                  </a:extLst>
                </a:gridCol>
                <a:gridCol w="1619956">
                  <a:extLst>
                    <a:ext uri="{9D8B030D-6E8A-4147-A177-3AD203B41FA5}">
                      <a16:colId xmlns:a16="http://schemas.microsoft.com/office/drawing/2014/main" val="2182224538"/>
                    </a:ext>
                  </a:extLst>
                </a:gridCol>
              </a:tblGrid>
              <a:tr h="483400"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b="1" i="1" kern="1200" noProof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800" b="1" i="1" kern="1200" baseline="0" noProof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i="1" kern="1200" baseline="0" noProof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nhóm</a:t>
                      </a:r>
                      <a:r>
                        <a:rPr lang="en-US" sz="1800" b="1" i="1" kern="1200" baseline="0" noProof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i="1" kern="1200" baseline="0" noProof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800" b="1" i="1" kern="1200" baseline="0" noProof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i="1" kern="1200" baseline="0" noProof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r>
                        <a:rPr lang="en-US" sz="1800" b="1" i="1" kern="1200" baseline="0" noProof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i="1" kern="1200" baseline="0" noProof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</a:t>
                      </a:r>
                      <a:endParaRPr lang="hu-HU" sz="1800" b="1" i="1" kern="1200" noProof="0" dirty="0">
                        <a:solidFill>
                          <a:srgbClr val="4D7C8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hu-HU" sz="1800" b="1" i="1" kern="1200" noProof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1996-1998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hu-HU" sz="1800" b="1" i="1" kern="1200" noProof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1999-2003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hu-HU" sz="1800" b="1" i="1" kern="1200" noProof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2004-2011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i="1" kern="1200" noProof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từ</a:t>
                      </a:r>
                      <a:r>
                        <a:rPr lang="en-US" sz="1800" b="1" i="1" kern="1200" noProof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800" b="1" i="1" kern="1200" noProof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0397753"/>
                  </a:ext>
                </a:extLst>
              </a:tr>
              <a:tr h="101408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hu-HU" sz="2000" b="1" i="1" kern="1200" noProof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 nhà tài phiệt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b="1" kern="120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Phía</a:t>
                      </a:r>
                      <a:r>
                        <a:rPr lang="en-US" sz="1800" b="1" kern="1200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chi </a:t>
                      </a:r>
                      <a:r>
                        <a:rPr lang="en-US" sz="1800" b="1" kern="1200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phối</a:t>
                      </a:r>
                      <a:endParaRPr lang="hu-HU" sz="1800" b="1" kern="1200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5F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hu-HU" sz="18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Đối tác chính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hu-HU" sz="18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Phía lệ thuộc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18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Ảnh hưởng hạn chế</a:t>
                      </a:r>
                      <a:endParaRPr lang="hu-HU" sz="1800" b="1" kern="1200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91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4667663"/>
                  </a:ext>
                </a:extLst>
              </a:tr>
              <a:tr h="130485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i="1" kern="1200" noProof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Bộ</a:t>
                      </a:r>
                      <a:r>
                        <a:rPr lang="en-US" sz="2000" b="1" i="1" kern="1200" baseline="0" noProof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i="1" kern="1200" baseline="0" noProof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máy</a:t>
                      </a:r>
                      <a:r>
                        <a:rPr lang="en-US" sz="2000" b="1" i="1" kern="1200" baseline="0" noProof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i="1" kern="1200" baseline="0" noProof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quan</a:t>
                      </a:r>
                      <a:r>
                        <a:rPr lang="en-US" sz="2000" b="1" i="1" kern="1200" baseline="0" noProof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i="1" kern="1200" baseline="0" noProof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liêu</a:t>
                      </a:r>
                      <a:r>
                        <a:rPr lang="en-US" sz="2000" b="1" i="1" kern="1200" baseline="0" noProof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i="1" kern="1200" baseline="0" noProof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liên</a:t>
                      </a:r>
                      <a:r>
                        <a:rPr lang="en-US" sz="2000" b="1" i="1" kern="1200" baseline="0" noProof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bang </a:t>
                      </a:r>
                      <a:r>
                        <a:rPr lang="en-US" sz="2000" b="1" i="1" kern="1200" baseline="0" noProof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cấp</a:t>
                      </a:r>
                      <a:r>
                        <a:rPr lang="en-US" sz="2000" b="1" i="1" kern="1200" baseline="0" noProof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i="1" kern="1200" baseline="0" noProof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cao</a:t>
                      </a:r>
                      <a:endParaRPr lang="hu-HU" sz="2000" b="1" i="1" kern="1200" noProof="0" dirty="0">
                        <a:solidFill>
                          <a:srgbClr val="4D7C8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hu-HU" sz="18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Phía lệ thuộc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hu-HU" sz="18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Đối tác chính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hu-HU" sz="18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Đối tác chính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hu-HU" sz="18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Phía lệ thuộc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934513"/>
                  </a:ext>
                </a:extLst>
              </a:tr>
              <a:tr h="101408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i="0" kern="1200" noProof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2000" b="1" i="0" kern="1200" baseline="0" noProof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2000" b="1" i="0" kern="1200" noProof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Silovik</a:t>
                      </a:r>
                      <a:r>
                        <a:rPr lang="en-US" sz="2000" b="1" i="0" kern="1200" noProof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az-Cyrl-AZ" sz="1800" b="0" i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силовик</a:t>
                      </a:r>
                      <a:r>
                        <a:rPr lang="en-US" sz="1800" b="0" i="0" kern="1200" baseline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</a:t>
                      </a:r>
                      <a:r>
                        <a:rPr lang="vi-VN" sz="1800" b="0" i="0" kern="1200" baseline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ực lượng</a:t>
                      </a:r>
                      <a:r>
                        <a:rPr lang="en-US" sz="1800" b="0" i="0" kern="1200" baseline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baseline="0" dirty="0" err="1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sức</a:t>
                      </a:r>
                      <a:r>
                        <a:rPr lang="en-US" sz="1800" b="0" i="0" kern="1200" baseline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kern="1200" baseline="0" dirty="0" err="1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mạnh</a:t>
                      </a:r>
                      <a:r>
                        <a:rPr lang="en-US" sz="1800" b="0" i="0" kern="120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hu-HU" sz="2000" b="1" i="1" kern="1200" noProof="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18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Ảnh hưởng hạn chế</a:t>
                      </a:r>
                      <a:endParaRPr lang="hu-HU" sz="1800" b="1" kern="1200" noProof="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91A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hu-HU" sz="18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Phía lệ thuộc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hu-HU" sz="18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Đối tác chính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3A99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hu-HU" sz="1800" b="1" kern="120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Phía chi phối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5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1207610"/>
                  </a:ext>
                </a:extLst>
              </a:tr>
            </a:tbl>
          </a:graphicData>
        </a:graphic>
      </p:graphicFrame>
      <p:sp>
        <p:nvSpPr>
          <p:cNvPr id="4" name="Szövegdoboz 4">
            <a:extLst>
              <a:ext uri="{FF2B5EF4-FFF2-40B4-BE49-F238E27FC236}">
                <a16:creationId xmlns:a16="http://schemas.microsoft.com/office/drawing/2014/main" id="{EE9B2347-BD8B-9D2B-187E-34F4BF384BEF}"/>
              </a:ext>
            </a:extLst>
          </p:cNvPr>
          <p:cNvSpPr txBox="1"/>
          <p:nvPr/>
        </p:nvSpPr>
        <p:spPr>
          <a:xfrm>
            <a:off x="3635896" y="4791335"/>
            <a:ext cx="51504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err="1">
                <a:solidFill>
                  <a:srgbClr val="8D503B"/>
                </a:solidFill>
              </a:rPr>
              <a:t>Nguồn</a:t>
            </a:r>
            <a:r>
              <a:rPr lang="hu-HU" sz="1600" b="1" dirty="0">
                <a:solidFill>
                  <a:srgbClr val="8D503B"/>
                </a:solidFill>
              </a:rPr>
              <a:t>: Petrov (2023) và Yakovlev (2021) </a:t>
            </a:r>
            <a:r>
              <a:rPr lang="en-US" sz="1600" b="1" dirty="0" err="1">
                <a:solidFill>
                  <a:srgbClr val="8D503B"/>
                </a:solidFill>
              </a:rPr>
              <a:t>có</a:t>
            </a:r>
            <a:r>
              <a:rPr lang="en-US" sz="1600" b="1" dirty="0">
                <a:solidFill>
                  <a:srgbClr val="8D503B"/>
                </a:solidFill>
              </a:rPr>
              <a:t> </a:t>
            </a:r>
            <a:r>
              <a:rPr lang="en-US" sz="1600" b="1" dirty="0" err="1">
                <a:solidFill>
                  <a:srgbClr val="8D503B"/>
                </a:solidFill>
              </a:rPr>
              <a:t>sửa</a:t>
            </a:r>
            <a:r>
              <a:rPr lang="en-US" sz="1600" b="1" dirty="0">
                <a:solidFill>
                  <a:srgbClr val="8D503B"/>
                </a:solidFill>
              </a:rPr>
              <a:t> </a:t>
            </a:r>
            <a:r>
              <a:rPr lang="en-US" sz="1600" b="1" dirty="0" err="1">
                <a:solidFill>
                  <a:srgbClr val="8D503B"/>
                </a:solidFill>
              </a:rPr>
              <a:t>đôi</a:t>
            </a:r>
            <a:r>
              <a:rPr lang="en-US" sz="1600" b="1" dirty="0">
                <a:solidFill>
                  <a:srgbClr val="8D503B"/>
                </a:solidFill>
              </a:rPr>
              <a:t>.</a:t>
            </a:r>
            <a:endParaRPr lang="hu-HU" sz="1600" b="1" dirty="0">
              <a:solidFill>
                <a:srgbClr val="8D50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7267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598795"/>
          </a:xfrm>
        </p:spPr>
        <p:txBody>
          <a:bodyPr>
            <a:noAutofit/>
          </a:bodyPr>
          <a:lstStyle/>
          <a:p>
            <a:r>
              <a:rPr lang="hu-HU" sz="2400" b="1" dirty="0">
                <a:solidFill>
                  <a:srgbClr val="8B52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nhà tài phiệt</a:t>
            </a:r>
            <a:r>
              <a:rPr lang="en-US" sz="2400" b="1" dirty="0">
                <a:solidFill>
                  <a:srgbClr val="8B52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lang="en-US" sz="2400" b="1" dirty="0" err="1">
                <a:solidFill>
                  <a:srgbClr val="8B52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olicharch</a:t>
            </a:r>
            <a:r>
              <a:rPr lang="en-US" sz="2400" b="1" dirty="0">
                <a:solidFill>
                  <a:srgbClr val="8B52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r>
              <a:rPr lang="hu-HU" sz="2400" b="1" dirty="0">
                <a:solidFill>
                  <a:srgbClr val="8B52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và nhà chính phiệt (poliarch)</a:t>
            </a:r>
          </a:p>
        </p:txBody>
      </p:sp>
      <p:sp>
        <p:nvSpPr>
          <p:cNvPr id="4" name="Szövegdoboz 3"/>
          <p:cNvSpPr txBox="1"/>
          <p:nvPr/>
        </p:nvSpPr>
        <p:spPr>
          <a:xfrm>
            <a:off x="107950" y="598795"/>
            <a:ext cx="8928100" cy="736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spcAft>
                <a:spcPts val="700"/>
              </a:spcAft>
              <a:buClr>
                <a:srgbClr val="4D7C84"/>
              </a:buClr>
              <a:buSzPct val="120000"/>
              <a:buFont typeface="Arial" panose="020B0604020202020204" pitchFamily="34" charset="0"/>
              <a:buChar char="•"/>
            </a:pPr>
            <a:r>
              <a:rPr lang="hu-HU" b="1" dirty="0">
                <a:solidFill>
                  <a:srgbClr val="CD5F50"/>
                </a:solidFill>
              </a:rPr>
              <a:t>nhà tài phiệt</a:t>
            </a:r>
            <a:r>
              <a:rPr lang="hu-HU" b="1" dirty="0">
                <a:solidFill>
                  <a:srgbClr val="50412C"/>
                </a:solidFill>
              </a:rPr>
              <a:t> = </a:t>
            </a:r>
            <a:r>
              <a:rPr lang="en-US" b="1" dirty="0" err="1">
                <a:solidFill>
                  <a:srgbClr val="50412C"/>
                </a:solidFill>
              </a:rPr>
              <a:t>quyền</a:t>
            </a:r>
            <a:r>
              <a:rPr lang="en-US" b="1" dirty="0">
                <a:solidFill>
                  <a:srgbClr val="50412C"/>
                </a:solidFill>
              </a:rPr>
              <a:t> </a:t>
            </a:r>
            <a:r>
              <a:rPr lang="en-US" b="1" dirty="0" err="1">
                <a:solidFill>
                  <a:srgbClr val="50412C"/>
                </a:solidFill>
              </a:rPr>
              <a:t>lực</a:t>
            </a:r>
            <a:r>
              <a:rPr lang="en-US" b="1" dirty="0">
                <a:solidFill>
                  <a:srgbClr val="50412C"/>
                </a:solidFill>
              </a:rPr>
              <a:t> </a:t>
            </a:r>
            <a:r>
              <a:rPr lang="hu-HU" b="1" dirty="0">
                <a:solidFill>
                  <a:srgbClr val="50412C"/>
                </a:solidFill>
              </a:rPr>
              <a:t>kinh tế chính thức + </a:t>
            </a:r>
            <a:r>
              <a:rPr lang="en-US" b="1" dirty="0" err="1">
                <a:solidFill>
                  <a:srgbClr val="50412C"/>
                </a:solidFill>
              </a:rPr>
              <a:t>quyền</a:t>
            </a:r>
            <a:r>
              <a:rPr lang="en-US" b="1" dirty="0">
                <a:solidFill>
                  <a:srgbClr val="50412C"/>
                </a:solidFill>
              </a:rPr>
              <a:t> </a:t>
            </a:r>
            <a:r>
              <a:rPr lang="en-US" b="1" dirty="0" err="1">
                <a:solidFill>
                  <a:srgbClr val="50412C"/>
                </a:solidFill>
              </a:rPr>
              <a:t>lực</a:t>
            </a:r>
            <a:r>
              <a:rPr lang="en-US" b="1" dirty="0">
                <a:solidFill>
                  <a:srgbClr val="50412C"/>
                </a:solidFill>
              </a:rPr>
              <a:t> </a:t>
            </a:r>
            <a:r>
              <a:rPr lang="hu-HU" b="1" dirty="0">
                <a:solidFill>
                  <a:srgbClr val="50412C"/>
                </a:solidFill>
              </a:rPr>
              <a:t>chính trị phi-chính thức </a:t>
            </a:r>
          </a:p>
          <a:p>
            <a:pPr marL="182563" indent="-182563">
              <a:spcAft>
                <a:spcPts val="700"/>
              </a:spcAft>
              <a:buClr>
                <a:srgbClr val="4D7C84"/>
              </a:buClr>
              <a:buSzPct val="120000"/>
              <a:buFont typeface="Arial" panose="020B0604020202020204" pitchFamily="34" charset="0"/>
              <a:buChar char="•"/>
            </a:pPr>
            <a:r>
              <a:rPr lang="hu-HU" b="1" dirty="0">
                <a:solidFill>
                  <a:srgbClr val="CD5F50"/>
                </a:solidFill>
              </a:rPr>
              <a:t>nhà chính phiệt </a:t>
            </a:r>
            <a:r>
              <a:rPr lang="hu-HU" b="1" dirty="0">
                <a:solidFill>
                  <a:srgbClr val="50412C"/>
                </a:solidFill>
              </a:rPr>
              <a:t>= </a:t>
            </a:r>
            <a:r>
              <a:rPr lang="en-US" b="1" dirty="0" err="1">
                <a:solidFill>
                  <a:srgbClr val="50412C"/>
                </a:solidFill>
              </a:rPr>
              <a:t>quyền</a:t>
            </a:r>
            <a:r>
              <a:rPr lang="en-US" b="1" dirty="0">
                <a:solidFill>
                  <a:srgbClr val="50412C"/>
                </a:solidFill>
              </a:rPr>
              <a:t> </a:t>
            </a:r>
            <a:r>
              <a:rPr lang="en-US" b="1" dirty="0" err="1">
                <a:solidFill>
                  <a:srgbClr val="50412C"/>
                </a:solidFill>
              </a:rPr>
              <a:t>lực</a:t>
            </a:r>
            <a:r>
              <a:rPr lang="en-US" b="1" dirty="0">
                <a:solidFill>
                  <a:srgbClr val="50412C"/>
                </a:solidFill>
              </a:rPr>
              <a:t> </a:t>
            </a:r>
            <a:r>
              <a:rPr lang="hu-HU" b="1" dirty="0">
                <a:solidFill>
                  <a:srgbClr val="50412C"/>
                </a:solidFill>
              </a:rPr>
              <a:t>chính trị chính thức +</a:t>
            </a:r>
            <a:r>
              <a:rPr lang="en-US" b="1" dirty="0">
                <a:solidFill>
                  <a:srgbClr val="50412C"/>
                </a:solidFill>
              </a:rPr>
              <a:t> </a:t>
            </a:r>
            <a:r>
              <a:rPr lang="en-US" b="1" dirty="0" err="1">
                <a:solidFill>
                  <a:srgbClr val="50412C"/>
                </a:solidFill>
              </a:rPr>
              <a:t>quyền</a:t>
            </a:r>
            <a:r>
              <a:rPr lang="en-US" b="1" dirty="0">
                <a:solidFill>
                  <a:srgbClr val="50412C"/>
                </a:solidFill>
              </a:rPr>
              <a:t> </a:t>
            </a:r>
            <a:r>
              <a:rPr lang="en-US" b="1" dirty="0" err="1">
                <a:solidFill>
                  <a:srgbClr val="50412C"/>
                </a:solidFill>
              </a:rPr>
              <a:t>lực</a:t>
            </a:r>
            <a:r>
              <a:rPr lang="en-US" b="1" dirty="0">
                <a:solidFill>
                  <a:srgbClr val="50412C"/>
                </a:solidFill>
              </a:rPr>
              <a:t> </a:t>
            </a:r>
            <a:r>
              <a:rPr lang="en-US" b="1" dirty="0" err="1">
                <a:solidFill>
                  <a:srgbClr val="50412C"/>
                </a:solidFill>
              </a:rPr>
              <a:t>kinh</a:t>
            </a:r>
            <a:r>
              <a:rPr lang="en-US" b="1" dirty="0">
                <a:solidFill>
                  <a:srgbClr val="50412C"/>
                </a:solidFill>
              </a:rPr>
              <a:t> </a:t>
            </a:r>
            <a:r>
              <a:rPr lang="en-US" b="1" dirty="0" err="1">
                <a:solidFill>
                  <a:srgbClr val="50412C"/>
                </a:solidFill>
              </a:rPr>
              <a:t>tế</a:t>
            </a:r>
            <a:r>
              <a:rPr lang="hu-HU" b="1" dirty="0">
                <a:solidFill>
                  <a:srgbClr val="50412C"/>
                </a:solidFill>
              </a:rPr>
              <a:t> phi-chính thức</a:t>
            </a:r>
            <a:endParaRPr lang="hu-HU" sz="2400" b="1" dirty="0">
              <a:solidFill>
                <a:srgbClr val="50412C"/>
              </a:solidFill>
            </a:endParaRPr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244367"/>
              </p:ext>
            </p:extLst>
          </p:nvPr>
        </p:nvGraphicFramePr>
        <p:xfrm>
          <a:off x="107950" y="1491630"/>
          <a:ext cx="8928100" cy="356211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799754">
                  <a:extLst>
                    <a:ext uri="{9D8B030D-6E8A-4147-A177-3AD203B41FA5}">
                      <a16:colId xmlns:a16="http://schemas.microsoft.com/office/drawing/2014/main" val="2145176193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525116599"/>
                    </a:ext>
                  </a:extLst>
                </a:gridCol>
                <a:gridCol w="4032002">
                  <a:extLst>
                    <a:ext uri="{9D8B030D-6E8A-4147-A177-3AD203B41FA5}">
                      <a16:colId xmlns:a16="http://schemas.microsoft.com/office/drawing/2014/main" val="1131458295"/>
                    </a:ext>
                  </a:extLst>
                </a:gridCol>
              </a:tblGrid>
              <a:tr h="4446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 </a:t>
                      </a:r>
                      <a:endParaRPr lang="hu-HU" sz="20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</a:t>
                      </a:r>
                      <a:r>
                        <a:rPr lang="en-US" sz="18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trị</a:t>
                      </a:r>
                      <a:r>
                        <a:rPr lang="en-US" sz="18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gia</a:t>
                      </a:r>
                      <a:r>
                        <a:rPr lang="en-US" sz="18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tham</a:t>
                      </a:r>
                      <a:r>
                        <a:rPr lang="en-US" sz="18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nhũng</a:t>
                      </a:r>
                      <a:endParaRPr lang="hu-HU" sz="1800" b="1" kern="1200" dirty="0">
                        <a:solidFill>
                          <a:srgbClr val="4D7C8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nhà chính phiệt (poliarch)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6172000"/>
                  </a:ext>
                </a:extLst>
              </a:tr>
              <a:tr h="6111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1" noProof="0" dirty="0" err="1">
                          <a:solidFill>
                            <a:srgbClr val="4D7C8B"/>
                          </a:solidFill>
                          <a:effectLst/>
                        </a:rPr>
                        <a:t>Cầu</a:t>
                      </a:r>
                      <a:r>
                        <a:rPr lang="en-US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lang="hu-HU" sz="1600" b="1" i="1" noProof="0" dirty="0">
                          <a:solidFill>
                            <a:srgbClr val="4D7C8B"/>
                          </a:solidFill>
                          <a:effectLst/>
                        </a:rPr>
                        <a:t>tham nhũng</a:t>
                      </a:r>
                      <a:endParaRPr lang="hu-HU" sz="2400" b="1" i="1" dirty="0">
                        <a:solidFill>
                          <a:srgbClr val="4D7C8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vi-VN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từ lĩnh vực tư nhân</a:t>
                      </a:r>
                      <a:b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6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6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từ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dưới</a:t>
                      </a:r>
                      <a:r>
                        <a:rPr lang="en-US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lên</a:t>
                      </a:r>
                      <a:r>
                        <a:rPr lang="hu-HU" sz="16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hu-HU" sz="1600" b="1" i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bottom-up)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</a:rPr>
                        <a:t>từ lĩnh vực chín trị</a:t>
                      </a:r>
                      <a:b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</a:rPr>
                      </a:b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</a:rPr>
                        <a:t>(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</a:rPr>
                        <a:t>từ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trên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xuống</a:t>
                      </a:r>
                      <a:r>
                        <a:rPr lang="hu-HU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, </a:t>
                      </a:r>
                      <a:r>
                        <a:rPr lang="hu-HU" sz="1600" b="1" i="1" baseline="0" noProof="0" dirty="0">
                          <a:solidFill>
                            <a:srgbClr val="50412B"/>
                          </a:solidFill>
                          <a:effectLst/>
                        </a:rPr>
                        <a:t>top-down</a:t>
                      </a:r>
                      <a:r>
                        <a:rPr lang="hu-HU" sz="1600" b="1" i="0" baseline="0" noProof="0" dirty="0">
                          <a:solidFill>
                            <a:srgbClr val="50412B"/>
                          </a:solidFill>
                          <a:effectLst/>
                        </a:rPr>
                        <a:t>)</a:t>
                      </a:r>
                      <a:endParaRPr lang="hu-HU" sz="2400" b="1" dirty="0">
                        <a:solidFill>
                          <a:srgbClr val="CD5F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1379204"/>
                  </a:ext>
                </a:extLst>
              </a:tr>
              <a:tr h="868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1" noProof="0" dirty="0" err="1">
                          <a:solidFill>
                            <a:srgbClr val="4D7C8B"/>
                          </a:solidFill>
                          <a:effectLst/>
                        </a:rPr>
                        <a:t>Lợi</a:t>
                      </a:r>
                      <a:r>
                        <a:rPr lang="en-US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lang="en-US" sz="1600" b="1" i="1" baseline="0" noProof="0" dirty="0" err="1">
                          <a:solidFill>
                            <a:srgbClr val="4D7C8B"/>
                          </a:solidFill>
                          <a:effectLst/>
                        </a:rPr>
                        <a:t>nhuận</a:t>
                      </a:r>
                      <a:r>
                        <a:rPr lang="en-US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lang="en-US" sz="1600" b="1" i="1" baseline="0" noProof="0" dirty="0" err="1">
                          <a:solidFill>
                            <a:srgbClr val="4D7C8B"/>
                          </a:solidFill>
                          <a:effectLst/>
                        </a:rPr>
                        <a:t>của</a:t>
                      </a:r>
                      <a:r>
                        <a:rPr lang="en-US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lang="en-US" sz="1600" b="1" i="1" baseline="0" noProof="0" dirty="0" err="1">
                          <a:solidFill>
                            <a:srgbClr val="4D7C8B"/>
                          </a:solidFill>
                          <a:effectLst/>
                        </a:rPr>
                        <a:t>diễn</a:t>
                      </a:r>
                      <a:r>
                        <a:rPr lang="en-US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lang="en-US" sz="1600" b="1" i="1" baseline="0" noProof="0" dirty="0" err="1">
                          <a:solidFill>
                            <a:srgbClr val="4D7C8B"/>
                          </a:solidFill>
                          <a:effectLst/>
                        </a:rPr>
                        <a:t>viên</a:t>
                      </a:r>
                      <a:r>
                        <a:rPr lang="hu-HU" sz="1600" b="1" i="1" noProof="0" dirty="0">
                          <a:solidFill>
                            <a:srgbClr val="4D7C8B"/>
                          </a:solidFill>
                          <a:effectLst/>
                        </a:rPr>
                        <a:t> chính trị</a:t>
                      </a:r>
                      <a:endParaRPr lang="hu-HU" sz="2400" b="1" i="1" dirty="0">
                        <a:solidFill>
                          <a:srgbClr val="4D7C8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Tiền</a:t>
                      </a:r>
                      <a:r>
                        <a:rPr lang="en-US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bôi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trơn</a:t>
                      </a: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tự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nguyện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từ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doanh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nhân</a:t>
                      </a: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2400" b="1" i="0" noProof="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</a:rPr>
                        <a:t>Tiền</a:t>
                      </a:r>
                      <a:r>
                        <a:rPr lang="en-US" sz="1600" b="1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</a:rPr>
                        <a:t>bảo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kê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</a:rPr>
                        <a:t>(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</a:rPr>
                        <a:t>ép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buộc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từ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các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thành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viên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của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mạng</a:t>
                      </a:r>
                      <a:r>
                        <a:rPr lang="hu-HU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qua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kẻ được bảo trợ</a:t>
                      </a:r>
                      <a:r>
                        <a:rPr lang="hu-HU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hu-HU" sz="1100" b="1" baseline="0" noProof="0" dirty="0">
                        <a:solidFill>
                          <a:srgbClr val="50412B"/>
                        </a:solidFill>
                        <a:effectLst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7156473"/>
                  </a:ext>
                </a:extLst>
              </a:tr>
              <a:tr h="6709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1" noProof="0" dirty="0" err="1">
                          <a:solidFill>
                            <a:srgbClr val="4D7C8B"/>
                          </a:solidFill>
                          <a:effectLst/>
                        </a:rPr>
                        <a:t>Lợi</a:t>
                      </a:r>
                      <a:r>
                        <a:rPr lang="en-US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lang="en-US" sz="1600" b="1" i="1" baseline="0" noProof="0" dirty="0" err="1">
                          <a:solidFill>
                            <a:srgbClr val="4D7C8B"/>
                          </a:solidFill>
                          <a:effectLst/>
                        </a:rPr>
                        <a:t>nhuận</a:t>
                      </a:r>
                      <a:r>
                        <a:rPr lang="en-US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lang="en-US" sz="1600" b="1" i="1" baseline="0" noProof="0" dirty="0" err="1">
                          <a:solidFill>
                            <a:srgbClr val="4D7C8B"/>
                          </a:solidFill>
                          <a:effectLst/>
                        </a:rPr>
                        <a:t>của</a:t>
                      </a:r>
                      <a:r>
                        <a:rPr lang="en-US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lang="en-US" sz="1600" b="1" i="1" baseline="0" noProof="0" dirty="0" err="1">
                          <a:solidFill>
                            <a:srgbClr val="4D7C8B"/>
                          </a:solidFill>
                          <a:effectLst/>
                        </a:rPr>
                        <a:t>diễn</a:t>
                      </a:r>
                      <a:r>
                        <a:rPr lang="en-US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lang="en-US" sz="1600" b="1" i="1" baseline="0" noProof="0" dirty="0" err="1">
                          <a:solidFill>
                            <a:srgbClr val="4D7C8B"/>
                          </a:solidFill>
                          <a:effectLst/>
                        </a:rPr>
                        <a:t>viên</a:t>
                      </a:r>
                      <a:r>
                        <a:rPr lang="hu-HU" sz="1600" b="1" i="1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kumimoji="0" lang="hu-H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D7C8B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kinh tế</a:t>
                      </a:r>
                      <a:endParaRPr kumimoji="0" lang="hu-HU" sz="16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D7C8B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Cũng</a:t>
                      </a:r>
                      <a:r>
                        <a:rPr lang="en-US" sz="1600" b="1" i="0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1600" b="1" i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ăng</a:t>
                      </a:r>
                      <a:r>
                        <a:rPr lang="en-US" sz="1600" b="1" i="0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cường</a:t>
                      </a:r>
                      <a:r>
                        <a:rPr lang="en-US" sz="1600" b="1" i="0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diễn</a:t>
                      </a:r>
                      <a:r>
                        <a:rPr lang="en-US" sz="1600" b="1" i="0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viên</a:t>
                      </a:r>
                      <a:r>
                        <a:rPr lang="en-US" sz="1600" b="1" i="0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kinh</a:t>
                      </a:r>
                      <a:r>
                        <a:rPr lang="en-US" sz="1600" b="1" i="0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tế</a:t>
                      </a:r>
                      <a:r>
                        <a:rPr lang="en-US" sz="1600" b="1" i="0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600" b="1" i="1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jure</a:t>
                      </a:r>
                      <a:r>
                        <a:rPr lang="hu-HU" sz="1600" b="1" i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600" b="1" i="0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hu-HU" sz="1600" b="1" i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de facto</a:t>
                      </a:r>
                      <a:endParaRPr lang="en-US" sz="1600" b="1" noProof="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0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1600" b="1" i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ăng</a:t>
                      </a:r>
                      <a:r>
                        <a:rPr lang="en-US" sz="1600" b="1" i="0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cường</a:t>
                      </a:r>
                      <a:r>
                        <a:rPr lang="en-US" sz="1600" b="1" i="0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diễn</a:t>
                      </a:r>
                      <a:r>
                        <a:rPr lang="en-US" sz="1600" b="1" i="0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viên</a:t>
                      </a:r>
                      <a:r>
                        <a:rPr lang="en-US" sz="1600" b="1" i="0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kinh</a:t>
                      </a:r>
                      <a:r>
                        <a:rPr lang="en-US" sz="1600" b="1" i="0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tế</a:t>
                      </a:r>
                      <a:r>
                        <a:rPr lang="en-US" sz="1600" b="1" i="0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600" b="1" i="1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jure</a:t>
                      </a:r>
                      <a:r>
                        <a:rPr lang="hu-HU" sz="1600" b="1" i="0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600" b="1" i="0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mà</a:t>
                      </a:r>
                      <a:r>
                        <a:rPr lang="en-US" sz="1600" b="1" i="0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1600" b="1" i="0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cấp</a:t>
                      </a:r>
                      <a:r>
                        <a:rPr lang="en-US" sz="1600" b="1" i="0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dưới</a:t>
                      </a:r>
                      <a:r>
                        <a:rPr lang="en-US" sz="1600" b="1" i="0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0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600" b="1" i="0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600" b="1" i="0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nhà chính phiệt </a:t>
                      </a:r>
                      <a:r>
                        <a:rPr lang="hu-HU" sz="1600" b="1" i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facto</a:t>
                      </a:r>
                      <a:endParaRPr lang="en-US" sz="1600" b="1" i="1" noProof="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68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solidFill>
                            <a:srgbClr val="4D7C8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Vị</a:t>
                      </a:r>
                      <a:r>
                        <a:rPr lang="en-US" sz="1600" b="1" i="1" baseline="0" dirty="0">
                          <a:solidFill>
                            <a:srgbClr val="4D7C8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1" baseline="0" dirty="0" err="1">
                          <a:solidFill>
                            <a:srgbClr val="4D7C8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trí</a:t>
                      </a:r>
                      <a:r>
                        <a:rPr lang="en-US" sz="1600" b="1" i="1" baseline="0" dirty="0">
                          <a:solidFill>
                            <a:srgbClr val="4D7C8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1" baseline="0" dirty="0" err="1">
                          <a:solidFill>
                            <a:srgbClr val="4D7C8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xã</a:t>
                      </a:r>
                      <a:r>
                        <a:rPr lang="en-US" sz="1600" b="1" i="1" baseline="0" dirty="0">
                          <a:solidFill>
                            <a:srgbClr val="4D7C8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1" baseline="0" dirty="0" err="1">
                          <a:solidFill>
                            <a:srgbClr val="4D7C8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hội</a:t>
                      </a:r>
                      <a:r>
                        <a:rPr lang="en-US" sz="1600" b="1" i="1" baseline="0" dirty="0">
                          <a:solidFill>
                            <a:srgbClr val="4D7C8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1" baseline="0" dirty="0" err="1">
                          <a:solidFill>
                            <a:srgbClr val="4D7C8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1600" b="1" i="1" baseline="0" dirty="0">
                          <a:solidFill>
                            <a:srgbClr val="4D7C8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1" baseline="0" dirty="0" err="1">
                          <a:solidFill>
                            <a:srgbClr val="4D7C8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600" b="1" i="1" baseline="0" dirty="0">
                          <a:solidFill>
                            <a:srgbClr val="4D7C8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i="1" baseline="0" dirty="0" err="1">
                          <a:solidFill>
                            <a:srgbClr val="4D7C8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vi-VN" sz="1600" b="1" i="1" baseline="0" dirty="0">
                          <a:solidFill>
                            <a:srgbClr val="4D7C8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diễn viên</a:t>
                      </a:r>
                      <a:endParaRPr lang="hu-HU" sz="1600" b="1" i="1" dirty="0">
                        <a:solidFill>
                          <a:srgbClr val="4D7C8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600" b="1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trị</a:t>
                      </a:r>
                      <a:r>
                        <a:rPr lang="en-US" sz="1600" b="1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lang="en-US" sz="1600" b="1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trở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diễn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viên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kinh tế,</a:t>
                      </a:r>
                      <a:r>
                        <a:rPr lang="en-US" sz="1600" b="1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trở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nên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tham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nhũng</a:t>
                      </a:r>
                      <a:endParaRPr lang="en-US" sz="1600" b="1" noProof="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600" b="1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trị</a:t>
                      </a:r>
                      <a:r>
                        <a:rPr lang="en-US" sz="1600" b="1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lang="en-US" sz="1600" b="1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cũng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trở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diễn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viên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kinh tế,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giúp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lợi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ích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riêng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mình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lĩnh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vực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hu-HU" sz="1600" b="1" baseline="0" noProof="0" dirty="0">
                          <a:solidFill>
                            <a:srgbClr val="50412B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kinh tế</a:t>
                      </a:r>
                      <a:endParaRPr lang="en-US" sz="1600" b="1" noProof="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427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1" y="51471"/>
            <a:ext cx="8928100" cy="576064"/>
          </a:xfrm>
        </p:spPr>
        <p:txBody>
          <a:bodyPr>
            <a:noAutofit/>
          </a:bodyPr>
          <a:lstStyle/>
          <a:p>
            <a:r>
              <a:rPr lang="en-US" sz="2400" b="1" dirty="0" err="1">
                <a:solidFill>
                  <a:srgbClr val="8D503B"/>
                </a:solidFill>
              </a:rPr>
              <a:t>Sự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khác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biệt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của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các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quyền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tài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en-US" sz="2400" b="1" dirty="0" err="1">
                <a:solidFill>
                  <a:srgbClr val="8D503B"/>
                </a:solidFill>
              </a:rPr>
              <a:t>sản</a:t>
            </a:r>
            <a:r>
              <a:rPr lang="en-US" sz="2400" b="1" dirty="0">
                <a:solidFill>
                  <a:srgbClr val="8D503B"/>
                </a:solidFill>
              </a:rPr>
              <a:t> </a:t>
            </a:r>
            <a:r>
              <a:rPr lang="hu-HU" sz="2400" b="1" i="1" dirty="0">
                <a:solidFill>
                  <a:srgbClr val="8D503B"/>
                </a:solidFill>
              </a:rPr>
              <a:t>de jure và </a:t>
            </a:r>
            <a:r>
              <a:rPr lang="hu-HU" sz="2400" b="1" i="1">
                <a:solidFill>
                  <a:srgbClr val="8D503B"/>
                </a:solidFill>
              </a:rPr>
              <a:t>de facto</a:t>
            </a:r>
            <a:endParaRPr lang="en-US" sz="1800" b="1" i="1" dirty="0">
              <a:solidFill>
                <a:srgbClr val="8D503B"/>
              </a:solidFill>
            </a:endParaRPr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6986428"/>
              </p:ext>
            </p:extLst>
          </p:nvPr>
        </p:nvGraphicFramePr>
        <p:xfrm>
          <a:off x="107951" y="772116"/>
          <a:ext cx="8928097" cy="4275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7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04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04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04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504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504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25003">
                <a:tc rowSpan="3" grid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hu-HU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hu-HU" sz="1400" b="1" noProof="0" dirty="0">
                          <a:solidFill>
                            <a:srgbClr val="50412B"/>
                          </a:solidFill>
                        </a:rPr>
                        <a:t>Dân chủ tự do</a:t>
                      </a:r>
                      <a:endParaRPr lang="en-US" sz="14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hu-HU" sz="1400" b="1" noProof="0" dirty="0">
                          <a:solidFill>
                            <a:srgbClr val="50412B"/>
                          </a:solidFill>
                        </a:rPr>
                        <a:t>Chuyên quyền bảo trợ</a:t>
                      </a:r>
                      <a:endParaRPr lang="en-US" sz="14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1389">
                <a:tc gridSpan="3"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hu-HU" sz="14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hu-HU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b="1" i="1" u="none" noProof="0" dirty="0" err="1">
                          <a:solidFill>
                            <a:srgbClr val="50412B"/>
                          </a:solidFill>
                        </a:rPr>
                        <a:t>Ông</a:t>
                      </a:r>
                      <a:r>
                        <a:rPr lang="en-US" sz="1400" b="1" i="1" u="none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400" b="1" i="1" u="none" baseline="0" noProof="0" dirty="0" err="1">
                          <a:solidFill>
                            <a:srgbClr val="50412B"/>
                          </a:solidFill>
                        </a:rPr>
                        <a:t>c</a:t>
                      </a:r>
                      <a:r>
                        <a:rPr lang="en-US" sz="1400" b="1" i="1" u="none" noProof="0" dirty="0" err="1">
                          <a:solidFill>
                            <a:srgbClr val="50412B"/>
                          </a:solidFill>
                        </a:rPr>
                        <a:t>hủ</a:t>
                      </a:r>
                      <a:r>
                        <a:rPr lang="en-US" sz="1400" b="1" i="1" u="none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400" b="1" i="1" u="none" noProof="0" dirty="0">
                          <a:solidFill>
                            <a:srgbClr val="50412B"/>
                          </a:solidFill>
                        </a:rPr>
                        <a:t>de jure </a:t>
                      </a:r>
                      <a:r>
                        <a:rPr lang="en-US" sz="1400" b="1" noProof="0" dirty="0">
                          <a:solidFill>
                            <a:srgbClr val="50412B"/>
                          </a:solidFill>
                        </a:rPr>
                        <a:t>= </a:t>
                      </a:r>
                      <a:r>
                        <a:rPr lang="en-US" sz="1400" b="1" noProof="0" dirty="0" err="1">
                          <a:solidFill>
                            <a:srgbClr val="50412B"/>
                          </a:solidFill>
                        </a:rPr>
                        <a:t>ông</a:t>
                      </a:r>
                      <a:r>
                        <a:rPr lang="en-US" sz="14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400" b="1" noProof="0" dirty="0" err="1">
                          <a:solidFill>
                            <a:srgbClr val="50412B"/>
                          </a:solidFill>
                        </a:rPr>
                        <a:t>chủ</a:t>
                      </a:r>
                      <a:r>
                        <a:rPr lang="en-US" sz="14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400" b="1" i="1" noProof="0" dirty="0">
                          <a:solidFill>
                            <a:srgbClr val="50412B"/>
                          </a:solidFill>
                        </a:rPr>
                        <a:t>de facto</a:t>
                      </a:r>
                      <a:endParaRPr lang="en-US" sz="14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400" b="1" i="1" u="none" noProof="0" dirty="0" err="1">
                          <a:solidFill>
                            <a:srgbClr val="50412B"/>
                          </a:solidFill>
                        </a:rPr>
                        <a:t>Ông</a:t>
                      </a:r>
                      <a:r>
                        <a:rPr lang="en-US" sz="1400" b="1" i="1" u="none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400" b="1" i="1" u="none" baseline="0" noProof="0" dirty="0" err="1">
                          <a:solidFill>
                            <a:srgbClr val="50412B"/>
                          </a:solidFill>
                        </a:rPr>
                        <a:t>c</a:t>
                      </a:r>
                      <a:r>
                        <a:rPr lang="en-US" sz="1400" b="1" i="1" u="none" noProof="0" dirty="0" err="1">
                          <a:solidFill>
                            <a:srgbClr val="50412B"/>
                          </a:solidFill>
                        </a:rPr>
                        <a:t>hủ</a:t>
                      </a:r>
                      <a:r>
                        <a:rPr lang="en-US" sz="1400" b="1" i="1" u="none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400" b="1" i="1" u="none" noProof="0" dirty="0">
                          <a:solidFill>
                            <a:srgbClr val="50412B"/>
                          </a:solidFill>
                        </a:rPr>
                        <a:t>de jure</a:t>
                      </a:r>
                      <a:r>
                        <a:rPr lang="hu-HU" sz="1400" b="1" i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hu-HU" sz="1400" b="1" dirty="0">
                          <a:solidFill>
                            <a:srgbClr val="504131"/>
                          </a:solidFill>
                        </a:rPr>
                        <a:t>≠</a:t>
                      </a:r>
                      <a:r>
                        <a:rPr lang="en-US" sz="14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400" b="1" baseline="0" noProof="0" dirty="0" err="1">
                          <a:solidFill>
                            <a:srgbClr val="50412B"/>
                          </a:solidFill>
                        </a:rPr>
                        <a:t>ông</a:t>
                      </a:r>
                      <a:r>
                        <a:rPr lang="en-US" sz="14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400" b="1" noProof="0" dirty="0" err="1">
                          <a:solidFill>
                            <a:srgbClr val="50412B"/>
                          </a:solidFill>
                        </a:rPr>
                        <a:t>chủ</a:t>
                      </a:r>
                      <a:r>
                        <a:rPr lang="en-US" sz="14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400" b="1" i="1" noProof="0" dirty="0">
                          <a:solidFill>
                            <a:srgbClr val="50412B"/>
                          </a:solidFill>
                        </a:rPr>
                        <a:t>de facto</a:t>
                      </a:r>
                      <a:endParaRPr lang="en-US" sz="1200" b="1" i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049">
                <a:tc gridSpan="3"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hu-HU" sz="14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hu-HU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noProof="0" dirty="0" err="1">
                          <a:solidFill>
                            <a:srgbClr val="50412B"/>
                          </a:solidFill>
                        </a:rPr>
                        <a:t>Sự</a:t>
                      </a:r>
                      <a:r>
                        <a:rPr lang="en-US" sz="1200" b="1" noProof="0" dirty="0">
                          <a:solidFill>
                            <a:srgbClr val="50412B"/>
                          </a:solidFill>
                        </a:rPr>
                        <a:t> can </a:t>
                      </a:r>
                      <a:r>
                        <a:rPr lang="en-US" sz="1200" b="1" noProof="0" dirty="0" err="1">
                          <a:solidFill>
                            <a:srgbClr val="50412B"/>
                          </a:solidFill>
                        </a:rPr>
                        <a:t>thiệp</a:t>
                      </a:r>
                      <a:r>
                        <a:rPr lang="en-US" sz="12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hu-HU" sz="1200" b="1" noProof="0" dirty="0">
                          <a:solidFill>
                            <a:srgbClr val="50412B"/>
                          </a:solidFill>
                        </a:rPr>
                        <a:t>chuẩn tắc,</a:t>
                      </a:r>
                      <a:r>
                        <a:rPr lang="hu-HU" sz="12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200" b="1" baseline="0" noProof="0" dirty="0" err="1">
                          <a:solidFill>
                            <a:srgbClr val="50412B"/>
                          </a:solidFill>
                        </a:rPr>
                        <a:t>lâu</a:t>
                      </a:r>
                      <a:r>
                        <a:rPr lang="en-US" sz="12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200" b="1" baseline="0" noProof="0" dirty="0" err="1">
                          <a:solidFill>
                            <a:srgbClr val="50412B"/>
                          </a:solidFill>
                        </a:rPr>
                        <a:t>dài</a:t>
                      </a:r>
                      <a:endParaRPr lang="en-US" sz="12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sz="1200" b="1" noProof="0" dirty="0" err="1">
                          <a:solidFill>
                            <a:srgbClr val="50412B"/>
                          </a:solidFill>
                        </a:rPr>
                        <a:t>Sự</a:t>
                      </a:r>
                      <a:r>
                        <a:rPr lang="en-US" sz="1200" b="1" noProof="0" dirty="0">
                          <a:solidFill>
                            <a:srgbClr val="50412B"/>
                          </a:solidFill>
                        </a:rPr>
                        <a:t> can </a:t>
                      </a:r>
                      <a:r>
                        <a:rPr lang="en-US" sz="1200" b="1" noProof="0" dirty="0" err="1">
                          <a:solidFill>
                            <a:srgbClr val="50412B"/>
                          </a:solidFill>
                        </a:rPr>
                        <a:t>thiệp</a:t>
                      </a:r>
                      <a:r>
                        <a:rPr lang="en-US" sz="1200" b="1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200" b="1" noProof="0" dirty="0" err="1">
                          <a:solidFill>
                            <a:srgbClr val="50412B"/>
                          </a:solidFill>
                        </a:rPr>
                        <a:t>tùy</a:t>
                      </a:r>
                      <a:r>
                        <a:rPr lang="en-US" sz="1200" b="1" baseline="0" noProof="0" dirty="0">
                          <a:solidFill>
                            <a:srgbClr val="50412B"/>
                          </a:solidFill>
                        </a:rPr>
                        <a:t> ý</a:t>
                      </a:r>
                      <a:r>
                        <a:rPr lang="hu-HU" sz="1200" b="1" noProof="0" dirty="0">
                          <a:solidFill>
                            <a:srgbClr val="50412B"/>
                          </a:solidFill>
                        </a:rPr>
                        <a:t>,</a:t>
                      </a:r>
                      <a:r>
                        <a:rPr lang="hu-HU" sz="12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hu-HU" sz="1200" b="1" i="1" baseline="0" noProof="0" dirty="0">
                          <a:solidFill>
                            <a:srgbClr val="50412B"/>
                          </a:solidFill>
                        </a:rPr>
                        <a:t>ad hoc</a:t>
                      </a:r>
                      <a:endParaRPr lang="en-US" sz="12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70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noProof="0" dirty="0">
                          <a:solidFill>
                            <a:srgbClr val="50412B"/>
                          </a:solidFill>
                        </a:rPr>
                        <a:t>Các quyền tài sản</a:t>
                      </a:r>
                      <a:endParaRPr lang="en-US" sz="1400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hu-H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noProof="0" dirty="0" err="1">
                          <a:solidFill>
                            <a:srgbClr val="50412B"/>
                          </a:solidFill>
                        </a:rPr>
                        <a:t>Quyền</a:t>
                      </a:r>
                      <a:endParaRPr lang="en-US" sz="14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 err="1">
                          <a:solidFill>
                            <a:srgbClr val="50412B"/>
                          </a:solidFill>
                        </a:rPr>
                        <a:t>Chính</a:t>
                      </a:r>
                      <a:r>
                        <a:rPr lang="en-US" sz="1200" b="1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200" b="1" noProof="0" dirty="0" err="1">
                          <a:solidFill>
                            <a:srgbClr val="50412B"/>
                          </a:solidFill>
                        </a:rPr>
                        <a:t>trị</a:t>
                      </a:r>
                      <a:r>
                        <a:rPr lang="en-US" sz="1200" b="1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200" b="1" noProof="0" dirty="0" err="1">
                          <a:solidFill>
                            <a:srgbClr val="50412B"/>
                          </a:solidFill>
                        </a:rPr>
                        <a:t>gia</a:t>
                      </a:r>
                      <a:endParaRPr lang="en-US" sz="12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 err="1">
                          <a:solidFill>
                            <a:srgbClr val="50412B"/>
                          </a:solidFill>
                        </a:rPr>
                        <a:t>Doanh</a:t>
                      </a:r>
                      <a:r>
                        <a:rPr lang="en-US" sz="1200" b="1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200" b="1" noProof="0" dirty="0" err="1">
                          <a:solidFill>
                            <a:srgbClr val="50412B"/>
                          </a:solidFill>
                        </a:rPr>
                        <a:t>nhân</a:t>
                      </a:r>
                      <a:endParaRPr lang="en-US" sz="12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200" b="1" noProof="0" dirty="0">
                          <a:solidFill>
                            <a:srgbClr val="50412B"/>
                          </a:solidFill>
                        </a:rPr>
                        <a:t>nhà chính phiệt</a:t>
                      </a:r>
                      <a:endParaRPr lang="en-US" sz="12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200" b="1" noProof="0" dirty="0">
                          <a:solidFill>
                            <a:srgbClr val="50412B"/>
                          </a:solidFill>
                        </a:rPr>
                        <a:t>nhà tài phiệt</a:t>
                      </a:r>
                      <a:endParaRPr lang="en-US" sz="12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noProof="0" dirty="0" err="1">
                          <a:solidFill>
                            <a:srgbClr val="50412B"/>
                          </a:solidFill>
                        </a:rPr>
                        <a:t>Bù</a:t>
                      </a:r>
                      <a:r>
                        <a:rPr lang="en-US" sz="12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200" b="1" baseline="0" noProof="0" dirty="0" err="1">
                          <a:solidFill>
                            <a:srgbClr val="50412B"/>
                          </a:solidFill>
                        </a:rPr>
                        <a:t>nhìn</a:t>
                      </a:r>
                      <a:endParaRPr lang="en-US" sz="12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5F50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9379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noProof="0" dirty="0">
                          <a:solidFill>
                            <a:srgbClr val="50412B"/>
                          </a:solidFill>
                        </a:rPr>
                        <a:t>các quyền sử dụng</a:t>
                      </a:r>
                      <a:endParaRPr lang="en-US" sz="14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baseline="0" noProof="0" dirty="0" err="1">
                          <a:solidFill>
                            <a:srgbClr val="50412B"/>
                          </a:solidFill>
                        </a:rPr>
                        <a:t>T</a:t>
                      </a:r>
                      <a:r>
                        <a:rPr lang="en-US" sz="1200" b="1" noProof="0" dirty="0" err="1">
                          <a:solidFill>
                            <a:srgbClr val="50412B"/>
                          </a:solidFill>
                        </a:rPr>
                        <a:t>iếp</a:t>
                      </a:r>
                      <a:r>
                        <a:rPr lang="en-US" sz="12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200" b="1" baseline="0" noProof="0" dirty="0" err="1">
                          <a:solidFill>
                            <a:srgbClr val="50412B"/>
                          </a:solidFill>
                        </a:rPr>
                        <a:t>cận</a:t>
                      </a:r>
                      <a:endParaRPr lang="en-US" sz="12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hu-HU" sz="1100" b="1" noProof="0" dirty="0" err="1">
                          <a:solidFill>
                            <a:srgbClr val="50412B"/>
                          </a:solidFill>
                        </a:rPr>
                        <a:t>Sự</a:t>
                      </a:r>
                      <a:r>
                        <a:rPr lang="en-US" altLang="hu-HU" sz="1100" b="1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>
                          <a:solidFill>
                            <a:srgbClr val="50412B"/>
                          </a:solidFill>
                        </a:rPr>
                        <a:t>bước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vào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một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tài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sản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vật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lý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xác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định</a:t>
                      </a:r>
                      <a:endParaRPr lang="en-US" sz="11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-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+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+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+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+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5F50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9379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hu-H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noProof="0" dirty="0" err="1">
                          <a:solidFill>
                            <a:srgbClr val="50412B"/>
                          </a:solidFill>
                        </a:rPr>
                        <a:t>Trích</a:t>
                      </a:r>
                      <a:r>
                        <a:rPr lang="en-US" sz="12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200" b="1" baseline="0" noProof="0" dirty="0" err="1">
                          <a:solidFill>
                            <a:srgbClr val="50412B"/>
                          </a:solidFill>
                        </a:rPr>
                        <a:t>ra</a:t>
                      </a:r>
                      <a:endParaRPr lang="en-US" sz="12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hu-HU" sz="1100" b="1" noProof="0" dirty="0" err="1">
                          <a:solidFill>
                            <a:srgbClr val="50412B"/>
                          </a:solidFill>
                        </a:rPr>
                        <a:t>Sự</a:t>
                      </a:r>
                      <a:r>
                        <a:rPr lang="en-US" altLang="hu-HU" sz="1100" b="1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>
                          <a:solidFill>
                            <a:srgbClr val="50412B"/>
                          </a:solidFill>
                        </a:rPr>
                        <a:t>kiếm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được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>
                          <a:solidFill>
                            <a:srgbClr val="50412B"/>
                          </a:solidFill>
                        </a:rPr>
                        <a:t>“</a:t>
                      </a:r>
                      <a:r>
                        <a:rPr lang="en-US" altLang="hu-HU" sz="1100" b="1" noProof="0" dirty="0" err="1">
                          <a:solidFill>
                            <a:srgbClr val="50412B"/>
                          </a:solidFill>
                        </a:rPr>
                        <a:t>các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sản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phẩm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” (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lợi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nhuận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)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của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tài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sản</a:t>
                      </a:r>
                      <a:endParaRPr lang="en-US" sz="11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-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+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+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+ -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-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5F50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8064"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noProof="0" dirty="0">
                          <a:solidFill>
                            <a:srgbClr val="50412B"/>
                          </a:solidFill>
                        </a:rPr>
                        <a:t>các quyền kiểm soát</a:t>
                      </a:r>
                      <a:endParaRPr lang="en-US" sz="14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noProof="0" dirty="0" err="1">
                          <a:solidFill>
                            <a:srgbClr val="50412B"/>
                          </a:solidFill>
                        </a:rPr>
                        <a:t>Quản</a:t>
                      </a:r>
                      <a:r>
                        <a:rPr lang="en-US" sz="12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200" b="1" baseline="0" noProof="0" dirty="0" err="1">
                          <a:solidFill>
                            <a:srgbClr val="50412B"/>
                          </a:solidFill>
                        </a:rPr>
                        <a:t>lý</a:t>
                      </a:r>
                      <a:endParaRPr lang="en-US" sz="12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hu-HU" sz="1100" b="1" noProof="0" dirty="0" err="1">
                          <a:solidFill>
                            <a:srgbClr val="50412B"/>
                          </a:solidFill>
                        </a:rPr>
                        <a:t>Việc</a:t>
                      </a:r>
                      <a:r>
                        <a:rPr lang="en-US" altLang="hu-HU" sz="1100" b="1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>
                          <a:solidFill>
                            <a:srgbClr val="50412B"/>
                          </a:solidFill>
                        </a:rPr>
                        <a:t>tổ</a:t>
                      </a:r>
                      <a:r>
                        <a:rPr lang="en-US" altLang="hu-HU" sz="1100" b="1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>
                          <a:solidFill>
                            <a:srgbClr val="50412B"/>
                          </a:solidFill>
                        </a:rPr>
                        <a:t>chức</a:t>
                      </a:r>
                      <a:r>
                        <a:rPr lang="en-US" altLang="hu-HU" sz="1100" b="1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>
                          <a:solidFill>
                            <a:srgbClr val="50412B"/>
                          </a:solidFill>
                        </a:rPr>
                        <a:t>quy</a:t>
                      </a:r>
                      <a:r>
                        <a:rPr lang="en-US" altLang="hu-HU" sz="1100" b="1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>
                          <a:solidFill>
                            <a:srgbClr val="50412B"/>
                          </a:solidFill>
                        </a:rPr>
                        <a:t>định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các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hình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thức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sử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dụng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nội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bộ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của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tài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sản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>
                          <a:solidFill>
                            <a:srgbClr val="50412B"/>
                          </a:solidFill>
                        </a:rPr>
                        <a:t>và </a:t>
                      </a:r>
                      <a:r>
                        <a:rPr lang="en-US" altLang="hu-HU" sz="1100" b="1" noProof="0" dirty="0" err="1">
                          <a:solidFill>
                            <a:srgbClr val="50412B"/>
                          </a:solidFill>
                        </a:rPr>
                        <a:t>sự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phát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triển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tài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sản</a:t>
                      </a:r>
                      <a:endParaRPr lang="en-US" sz="11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-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+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+ -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+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(+)</a:t>
                      </a:r>
                      <a:r>
                        <a:rPr lang="en-US" sz="2000" b="0" noProof="0" dirty="0">
                          <a:solidFill>
                            <a:srgbClr val="50412B"/>
                          </a:solidFill>
                        </a:rPr>
                        <a:t> -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5F50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98064">
                <a:tc vMerge="1">
                  <a:txBody>
                    <a:bodyPr/>
                    <a:lstStyle/>
                    <a:p>
                      <a:endParaRPr lang="hu-H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noProof="0" dirty="0" err="1">
                          <a:solidFill>
                            <a:srgbClr val="50412B"/>
                          </a:solidFill>
                        </a:rPr>
                        <a:t>Loại</a:t>
                      </a:r>
                      <a:r>
                        <a:rPr lang="en-US" sz="1200" b="1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200" b="1" noProof="0" dirty="0" err="1">
                          <a:solidFill>
                            <a:srgbClr val="50412B"/>
                          </a:solidFill>
                        </a:rPr>
                        <a:t>trừ</a:t>
                      </a:r>
                      <a:endParaRPr lang="en-US" sz="12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hu-HU" sz="1100" b="1" noProof="0" dirty="0" err="1">
                          <a:solidFill>
                            <a:srgbClr val="50412B"/>
                          </a:solidFill>
                        </a:rPr>
                        <a:t>Việc</a:t>
                      </a:r>
                      <a:r>
                        <a:rPr lang="en-US" altLang="hu-HU" sz="1100" b="1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>
                          <a:solidFill>
                            <a:srgbClr val="50412B"/>
                          </a:solidFill>
                        </a:rPr>
                        <a:t>xác</a:t>
                      </a:r>
                      <a:r>
                        <a:rPr lang="en-US" altLang="hu-HU" sz="1100" b="1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>
                          <a:solidFill>
                            <a:srgbClr val="50412B"/>
                          </a:solidFill>
                        </a:rPr>
                        <a:t>định</a:t>
                      </a:r>
                      <a:r>
                        <a:rPr lang="en-US" altLang="hu-HU" sz="1100" b="1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>
                          <a:solidFill>
                            <a:srgbClr val="50412B"/>
                          </a:solidFill>
                        </a:rPr>
                        <a:t>ai</a:t>
                      </a:r>
                      <a:r>
                        <a:rPr lang="en-US" altLang="hu-HU" sz="1100" b="1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>
                          <a:solidFill>
                            <a:srgbClr val="50412B"/>
                          </a:solidFill>
                        </a:rPr>
                        <a:t>có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quyền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tiếp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cận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đến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tài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sản</a:t>
                      </a:r>
                      <a:r>
                        <a:rPr lang="en-US" altLang="hu-HU" sz="1100" b="1" noProof="0" dirty="0">
                          <a:solidFill>
                            <a:srgbClr val="50412B"/>
                          </a:solidFill>
                        </a:rPr>
                        <a:t>, và </a:t>
                      </a:r>
                      <a:r>
                        <a:rPr lang="en-US" altLang="hu-HU" sz="1100" b="1" noProof="0" dirty="0" err="1">
                          <a:solidFill>
                            <a:srgbClr val="50412B"/>
                          </a:solidFill>
                        </a:rPr>
                        <a:t>làm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thế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nào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có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thể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cấp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cho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ai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quyền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này</a:t>
                      </a:r>
                      <a:endParaRPr lang="en-US" sz="11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-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+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+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+ -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-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5F50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9379">
                <a:tc vMerge="1">
                  <a:txBody>
                    <a:bodyPr/>
                    <a:lstStyle/>
                    <a:p>
                      <a:endParaRPr lang="hu-H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noProof="0" dirty="0" err="1">
                          <a:solidFill>
                            <a:srgbClr val="50412B"/>
                          </a:solidFill>
                        </a:rPr>
                        <a:t>Chuyển</a:t>
                      </a:r>
                      <a:r>
                        <a:rPr lang="en-US" sz="1200" b="1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sz="1200" b="1" noProof="0" dirty="0" err="1">
                          <a:solidFill>
                            <a:srgbClr val="50412B"/>
                          </a:solidFill>
                        </a:rPr>
                        <a:t>nhượng</a:t>
                      </a:r>
                      <a:endParaRPr lang="en-US" sz="12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hu-HU" sz="1100" b="1" noProof="0" dirty="0" err="1">
                          <a:solidFill>
                            <a:srgbClr val="50412B"/>
                          </a:solidFill>
                        </a:rPr>
                        <a:t>Việc</a:t>
                      </a:r>
                      <a:r>
                        <a:rPr lang="en-US" altLang="hu-HU" sz="1100" b="1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 err="1">
                          <a:solidFill>
                            <a:srgbClr val="50412B"/>
                          </a:solidFill>
                        </a:rPr>
                        <a:t>bán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hay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cho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thuê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quyền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quản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lý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noProof="0" dirty="0">
                          <a:solidFill>
                            <a:srgbClr val="50412B"/>
                          </a:solidFill>
                        </a:rPr>
                        <a:t>và </a:t>
                      </a:r>
                      <a:r>
                        <a:rPr lang="en-US" altLang="hu-HU" sz="1100" b="1" noProof="0" dirty="0" err="1">
                          <a:solidFill>
                            <a:srgbClr val="50412B"/>
                          </a:solidFill>
                        </a:rPr>
                        <a:t>quyền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loại</a:t>
                      </a:r>
                      <a:r>
                        <a:rPr lang="en-US" altLang="hu-HU" sz="1100" b="1" baseline="0" noProof="0" dirty="0">
                          <a:solidFill>
                            <a:srgbClr val="50412B"/>
                          </a:solidFill>
                        </a:rPr>
                        <a:t> </a:t>
                      </a:r>
                      <a:r>
                        <a:rPr lang="en-US" altLang="hu-HU" sz="1100" b="1" baseline="0" noProof="0" dirty="0" err="1">
                          <a:solidFill>
                            <a:srgbClr val="50412B"/>
                          </a:solidFill>
                        </a:rPr>
                        <a:t>trừ</a:t>
                      </a:r>
                      <a:endParaRPr lang="en-US" sz="1100" b="1" noProof="0" dirty="0">
                        <a:solidFill>
                          <a:srgbClr val="50412B"/>
                        </a:solidFill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-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+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+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+ -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rgbClr val="50412B"/>
                          </a:solidFill>
                        </a:rPr>
                        <a:t>-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5F50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2095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87425"/>
          </a:xfrm>
        </p:spPr>
        <p:txBody>
          <a:bodyPr>
            <a:normAutofit/>
          </a:bodyPr>
          <a:lstStyle/>
          <a:p>
            <a:r>
              <a:rPr lang="en-US" sz="3600" dirty="0" err="1">
                <a:solidFill>
                  <a:srgbClr val="8D503B"/>
                </a:solidFill>
              </a:rPr>
              <a:t>Các</a:t>
            </a:r>
            <a:r>
              <a:rPr lang="en-US" sz="3600" dirty="0">
                <a:solidFill>
                  <a:srgbClr val="8D503B"/>
                </a:solidFill>
              </a:rPr>
              <a:t> </a:t>
            </a:r>
            <a:r>
              <a:rPr lang="en-US" sz="3600" dirty="0" err="1">
                <a:solidFill>
                  <a:srgbClr val="8D503B"/>
                </a:solidFill>
              </a:rPr>
              <a:t>vai</a:t>
            </a:r>
            <a:r>
              <a:rPr lang="en-US" sz="3600" dirty="0">
                <a:solidFill>
                  <a:srgbClr val="8D503B"/>
                </a:solidFill>
              </a:rPr>
              <a:t> c</a:t>
            </a:r>
            <a:r>
              <a:rPr lang="hu-HU" sz="3600" dirty="0">
                <a:solidFill>
                  <a:srgbClr val="8D503B"/>
                </a:solidFill>
              </a:rPr>
              <a:t>hính trị: </a:t>
            </a:r>
            <a:r>
              <a:rPr lang="en-US" sz="3600" dirty="0" err="1">
                <a:solidFill>
                  <a:srgbClr val="8D503B"/>
                </a:solidFill>
              </a:rPr>
              <a:t>nhà</a:t>
            </a:r>
            <a:r>
              <a:rPr lang="en-US" sz="3600" dirty="0">
                <a:solidFill>
                  <a:srgbClr val="8D503B"/>
                </a:solidFill>
              </a:rPr>
              <a:t> </a:t>
            </a:r>
            <a:r>
              <a:rPr lang="en-US" sz="3600" dirty="0" err="1">
                <a:solidFill>
                  <a:srgbClr val="8D503B"/>
                </a:solidFill>
              </a:rPr>
              <a:t>lãnh</a:t>
            </a:r>
            <a:r>
              <a:rPr lang="en-US" sz="3600" dirty="0">
                <a:solidFill>
                  <a:srgbClr val="8D503B"/>
                </a:solidFill>
              </a:rPr>
              <a:t> </a:t>
            </a:r>
            <a:r>
              <a:rPr lang="en-US" sz="3600" dirty="0" err="1">
                <a:solidFill>
                  <a:srgbClr val="8D503B"/>
                </a:solidFill>
              </a:rPr>
              <a:t>đạo</a:t>
            </a:r>
            <a:r>
              <a:rPr lang="en-US" sz="3600" dirty="0">
                <a:solidFill>
                  <a:srgbClr val="8D503B"/>
                </a:solidFill>
              </a:rPr>
              <a:t> </a:t>
            </a:r>
            <a:r>
              <a:rPr lang="en-US" sz="3600" dirty="0" err="1">
                <a:solidFill>
                  <a:srgbClr val="8D503B"/>
                </a:solidFill>
              </a:rPr>
              <a:t>số</a:t>
            </a:r>
            <a:r>
              <a:rPr lang="en-US" sz="3600" dirty="0">
                <a:solidFill>
                  <a:srgbClr val="8D503B"/>
                </a:solidFill>
              </a:rPr>
              <a:t> </a:t>
            </a:r>
            <a:r>
              <a:rPr lang="en-US" sz="3600" dirty="0" err="1">
                <a:solidFill>
                  <a:srgbClr val="8D503B"/>
                </a:solidFill>
              </a:rPr>
              <a:t>một</a:t>
            </a:r>
            <a:r>
              <a:rPr lang="en-US" sz="3600" dirty="0">
                <a:solidFill>
                  <a:srgbClr val="8D503B"/>
                </a:solidFill>
              </a:rPr>
              <a:t> </a:t>
            </a:r>
            <a:r>
              <a:rPr lang="en-US" sz="2000" dirty="0">
                <a:solidFill>
                  <a:srgbClr val="8D503B"/>
                </a:solidFill>
              </a:rPr>
              <a:t>(</a:t>
            </a:r>
            <a:r>
              <a:rPr lang="en-US" sz="2000" dirty="0" err="1">
                <a:solidFill>
                  <a:srgbClr val="8D503B"/>
                </a:solidFill>
              </a:rPr>
              <a:t>trong</a:t>
            </a:r>
            <a:r>
              <a:rPr lang="en-US" sz="2000" dirty="0">
                <a:solidFill>
                  <a:srgbClr val="8D503B"/>
                </a:solidFill>
              </a:rPr>
              <a:t> </a:t>
            </a:r>
            <a:r>
              <a:rPr lang="en-US" sz="2000" dirty="0" err="1">
                <a:solidFill>
                  <a:srgbClr val="8D503B"/>
                </a:solidFill>
              </a:rPr>
              <a:t>các</a:t>
            </a:r>
            <a:r>
              <a:rPr lang="en-US" sz="2000" dirty="0">
                <a:solidFill>
                  <a:srgbClr val="8D503B"/>
                </a:solidFill>
              </a:rPr>
              <a:t> </a:t>
            </a:r>
            <a:r>
              <a:rPr lang="en-US" sz="2000" dirty="0" err="1">
                <a:solidFill>
                  <a:srgbClr val="8D503B"/>
                </a:solidFill>
              </a:rPr>
              <a:t>chế</a:t>
            </a:r>
            <a:r>
              <a:rPr lang="en-US" sz="2000" dirty="0">
                <a:solidFill>
                  <a:srgbClr val="8D503B"/>
                </a:solidFill>
              </a:rPr>
              <a:t> </a:t>
            </a:r>
            <a:r>
              <a:rPr lang="en-US" sz="2000" dirty="0" err="1">
                <a:solidFill>
                  <a:srgbClr val="8D503B"/>
                </a:solidFill>
              </a:rPr>
              <a:t>độ</a:t>
            </a:r>
            <a:r>
              <a:rPr lang="en-US" sz="2000" dirty="0">
                <a:solidFill>
                  <a:srgbClr val="8D503B"/>
                </a:solidFill>
              </a:rPr>
              <a:t> </a:t>
            </a:r>
            <a:r>
              <a:rPr lang="en-US" sz="2000" dirty="0" err="1">
                <a:solidFill>
                  <a:srgbClr val="8D503B"/>
                </a:solidFill>
              </a:rPr>
              <a:t>Dân</a:t>
            </a:r>
            <a:r>
              <a:rPr lang="en-US" sz="2000" dirty="0">
                <a:solidFill>
                  <a:srgbClr val="8D503B"/>
                </a:solidFill>
              </a:rPr>
              <a:t> </a:t>
            </a:r>
            <a:r>
              <a:rPr lang="en-US" sz="2000" dirty="0" err="1">
                <a:solidFill>
                  <a:srgbClr val="8D503B"/>
                </a:solidFill>
              </a:rPr>
              <a:t>chủ</a:t>
            </a:r>
            <a:r>
              <a:rPr lang="en-US" sz="2000" dirty="0">
                <a:solidFill>
                  <a:srgbClr val="8D503B"/>
                </a:solidFill>
              </a:rPr>
              <a:t> </a:t>
            </a:r>
            <a:r>
              <a:rPr lang="en-US" sz="2000" dirty="0" err="1">
                <a:solidFill>
                  <a:srgbClr val="8D503B"/>
                </a:solidFill>
              </a:rPr>
              <a:t>tự</a:t>
            </a:r>
            <a:r>
              <a:rPr lang="en-US" sz="2000" dirty="0">
                <a:solidFill>
                  <a:srgbClr val="8D503B"/>
                </a:solidFill>
              </a:rPr>
              <a:t> do [</a:t>
            </a:r>
            <a:r>
              <a:rPr lang="en-US" sz="2000" dirty="0" err="1">
                <a:solidFill>
                  <a:srgbClr val="8D503B"/>
                </a:solidFill>
              </a:rPr>
              <a:t>DCtd</a:t>
            </a:r>
            <a:r>
              <a:rPr lang="en-US" sz="2000" dirty="0">
                <a:solidFill>
                  <a:srgbClr val="8D503B"/>
                </a:solidFill>
              </a:rPr>
              <a:t>], </a:t>
            </a:r>
            <a:r>
              <a:rPr lang="en-US" sz="2000" dirty="0" err="1">
                <a:solidFill>
                  <a:srgbClr val="8D503B"/>
                </a:solidFill>
              </a:rPr>
              <a:t>Độc</a:t>
            </a:r>
            <a:r>
              <a:rPr lang="en-US" sz="2000" dirty="0">
                <a:solidFill>
                  <a:srgbClr val="8D503B"/>
                </a:solidFill>
              </a:rPr>
              <a:t> </a:t>
            </a:r>
            <a:r>
              <a:rPr lang="en-US" sz="2000" dirty="0" err="1">
                <a:solidFill>
                  <a:srgbClr val="8D503B"/>
                </a:solidFill>
              </a:rPr>
              <a:t>tài</a:t>
            </a:r>
            <a:r>
              <a:rPr lang="en-US" sz="2000" dirty="0">
                <a:solidFill>
                  <a:srgbClr val="8D503B"/>
                </a:solidFill>
              </a:rPr>
              <a:t> </a:t>
            </a:r>
            <a:r>
              <a:rPr lang="en-US" sz="2000" dirty="0" err="1">
                <a:solidFill>
                  <a:srgbClr val="8D503B"/>
                </a:solidFill>
              </a:rPr>
              <a:t>cộng</a:t>
            </a:r>
            <a:r>
              <a:rPr lang="en-US" sz="2000" dirty="0">
                <a:solidFill>
                  <a:srgbClr val="8D503B"/>
                </a:solidFill>
              </a:rPr>
              <a:t> </a:t>
            </a:r>
            <a:r>
              <a:rPr lang="en-US" sz="2000" dirty="0" err="1">
                <a:solidFill>
                  <a:srgbClr val="8D503B"/>
                </a:solidFill>
              </a:rPr>
              <a:t>sản</a:t>
            </a:r>
            <a:r>
              <a:rPr lang="en-US" sz="2000" dirty="0">
                <a:solidFill>
                  <a:srgbClr val="8D503B"/>
                </a:solidFill>
              </a:rPr>
              <a:t> [</a:t>
            </a:r>
            <a:r>
              <a:rPr lang="en-US" sz="2000" dirty="0" err="1">
                <a:solidFill>
                  <a:srgbClr val="8D503B"/>
                </a:solidFill>
              </a:rPr>
              <a:t>ĐTcs</a:t>
            </a:r>
            <a:r>
              <a:rPr lang="en-US" sz="2000" dirty="0">
                <a:solidFill>
                  <a:srgbClr val="8D503B"/>
                </a:solidFill>
              </a:rPr>
              <a:t>], </a:t>
            </a:r>
            <a:r>
              <a:rPr lang="en-US" sz="2000" dirty="0" err="1">
                <a:solidFill>
                  <a:srgbClr val="8D503B"/>
                </a:solidFill>
              </a:rPr>
              <a:t>Chuyên</a:t>
            </a:r>
            <a:r>
              <a:rPr lang="en-US" sz="2000" dirty="0">
                <a:solidFill>
                  <a:srgbClr val="8D503B"/>
                </a:solidFill>
              </a:rPr>
              <a:t> </a:t>
            </a:r>
            <a:r>
              <a:rPr lang="en-US" sz="2000" dirty="0" err="1">
                <a:solidFill>
                  <a:srgbClr val="8D503B"/>
                </a:solidFill>
              </a:rPr>
              <a:t>quyền</a:t>
            </a:r>
            <a:r>
              <a:rPr lang="en-US" sz="2000" dirty="0">
                <a:solidFill>
                  <a:srgbClr val="8D503B"/>
                </a:solidFill>
              </a:rPr>
              <a:t> </a:t>
            </a:r>
            <a:r>
              <a:rPr lang="en-US" sz="2000" dirty="0" err="1">
                <a:solidFill>
                  <a:srgbClr val="8D503B"/>
                </a:solidFill>
              </a:rPr>
              <a:t>bảo</a:t>
            </a:r>
            <a:r>
              <a:rPr lang="en-US" sz="2000" dirty="0">
                <a:solidFill>
                  <a:srgbClr val="8D503B"/>
                </a:solidFill>
              </a:rPr>
              <a:t> </a:t>
            </a:r>
            <a:r>
              <a:rPr lang="en-US" sz="2000" dirty="0" err="1">
                <a:solidFill>
                  <a:srgbClr val="8D503B"/>
                </a:solidFill>
              </a:rPr>
              <a:t>trợ</a:t>
            </a:r>
            <a:r>
              <a:rPr lang="en-US" sz="2000" dirty="0">
                <a:solidFill>
                  <a:srgbClr val="8D503B"/>
                </a:solidFill>
              </a:rPr>
              <a:t> [</a:t>
            </a:r>
            <a:r>
              <a:rPr lang="en-US" sz="2000" dirty="0" err="1">
                <a:solidFill>
                  <a:srgbClr val="8D503B"/>
                </a:solidFill>
              </a:rPr>
              <a:t>CQbtr</a:t>
            </a:r>
            <a:r>
              <a:rPr lang="en-US" sz="2000" dirty="0">
                <a:solidFill>
                  <a:srgbClr val="8D503B"/>
                </a:solidFill>
              </a:rPr>
              <a:t>])</a:t>
            </a:r>
            <a:endParaRPr lang="hu-HU" sz="2000" b="1" dirty="0">
              <a:solidFill>
                <a:srgbClr val="8D503B"/>
              </a:solidFill>
            </a:endParaRP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5" name="Tartalom helye 4"/>
          <p:cNvGraphicFramePr>
            <a:graphicFrameLocks noGrp="1"/>
          </p:cNvGraphicFramePr>
          <p:nvPr>
            <p:ph idx="1"/>
          </p:nvPr>
        </p:nvGraphicFramePr>
        <p:xfrm>
          <a:off x="-78413" y="987425"/>
          <a:ext cx="4654889" cy="32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2" name="Table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155992"/>
              </p:ext>
            </p:extLst>
          </p:nvPr>
        </p:nvGraphicFramePr>
        <p:xfrm>
          <a:off x="4788024" y="1203598"/>
          <a:ext cx="4248026" cy="3718140"/>
        </p:xfrm>
        <a:graphic>
          <a:graphicData uri="http://schemas.openxmlformats.org/drawingml/2006/table">
            <a:tbl>
              <a:tblPr/>
              <a:tblGrid>
                <a:gridCol w="1440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77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vi-VN" sz="1600" b="1" kern="1200" dirty="0">
                          <a:solidFill>
                            <a:schemeClr val="accent5"/>
                          </a:solidFill>
                          <a:latin typeface="+mn-lt"/>
                          <a:ea typeface="Calibri"/>
                          <a:cs typeface="Times New Roman"/>
                        </a:rPr>
                        <a:t>Tổng thống/Thủ tướng</a:t>
                      </a:r>
                      <a:endParaRPr lang="hu-HU" sz="1600" b="1" kern="1200" dirty="0">
                        <a:solidFill>
                          <a:schemeClr val="accent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Nhà</a:t>
                      </a:r>
                      <a:r>
                        <a:rPr lang="en-US" sz="1600" b="1" kern="1200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bảo</a:t>
                      </a:r>
                      <a:r>
                        <a:rPr lang="en-US" sz="1600" b="1" kern="1200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trợ</a:t>
                      </a:r>
                      <a:r>
                        <a:rPr lang="en-US" sz="1600" b="1" kern="1200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chop </a:t>
                      </a:r>
                      <a:r>
                        <a:rPr lang="en-US" sz="1600" b="1" kern="1200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bu</a:t>
                      </a:r>
                      <a:endParaRPr lang="hu-HU" sz="1600" b="1" kern="1200" dirty="0">
                        <a:solidFill>
                          <a:srgbClr val="FFC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vi-VN" sz="1600" b="1" kern="120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Tổng bí thư</a:t>
                      </a:r>
                      <a:endParaRPr lang="hu-HU" sz="1600" b="1" kern="1200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07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>
                          <a:solidFill>
                            <a:schemeClr val="accent5"/>
                          </a:solidFill>
                          <a:latin typeface="+mn-lt"/>
                          <a:ea typeface="Calibri"/>
                          <a:cs typeface="Times New Roman"/>
                        </a:rPr>
                        <a:t>chức vụ chính thức</a:t>
                      </a:r>
                      <a:br>
                        <a:rPr lang="hu-HU" sz="1600" b="1" dirty="0">
                          <a:solidFill>
                            <a:schemeClr val="accent5"/>
                          </a:solidFill>
                          <a:latin typeface="+mn-lt"/>
                          <a:ea typeface="Calibri"/>
                          <a:cs typeface="Times New Roman"/>
                        </a:rPr>
                      </a:br>
                      <a:endParaRPr lang="en-US" sz="1600" b="1" dirty="0">
                        <a:solidFill>
                          <a:schemeClr val="accent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chức vụ phi-chính thức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chức vụ chính thức</a:t>
                      </a:r>
                      <a:br>
                        <a:rPr lang="hu-HU" sz="1600" b="1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</a:br>
                      <a:endParaRPr lang="en-US" sz="1600" b="1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07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>
                          <a:solidFill>
                            <a:schemeClr val="accent5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quyền lực hạn chế</a:t>
                      </a:r>
                      <a:endParaRPr lang="en-US" sz="1600" b="1" dirty="0">
                        <a:solidFill>
                          <a:schemeClr val="accent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quyền lực không hạn chế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quyền lực toàn trị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97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chemeClr val="accent5"/>
                          </a:solidFill>
                          <a:latin typeface="+mn-lt"/>
                          <a:ea typeface="Calibri"/>
                          <a:cs typeface="Times New Roman"/>
                        </a:rPr>
                        <a:t>Cai</a:t>
                      </a:r>
                      <a:r>
                        <a:rPr lang="en-US" sz="1600" b="1" dirty="0">
                          <a:solidFill>
                            <a:schemeClr val="accent5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chemeClr val="accent5"/>
                          </a:solidFill>
                          <a:latin typeface="+mn-lt"/>
                          <a:ea typeface="Calibri"/>
                          <a:cs typeface="Times New Roman"/>
                        </a:rPr>
                        <a:t>quản</a:t>
                      </a:r>
                      <a:r>
                        <a:rPr lang="hu-HU" sz="1600" b="1" dirty="0">
                          <a:solidFill>
                            <a:schemeClr val="accent5"/>
                          </a:solidFill>
                          <a:latin typeface="+mn-lt"/>
                          <a:ea typeface="Calibri"/>
                          <a:cs typeface="Times New Roman"/>
                        </a:rPr>
                        <a:t> (bên trong sự ủy quyền chính thức)</a:t>
                      </a:r>
                      <a:endParaRPr lang="en-US" sz="1600" b="1" dirty="0">
                        <a:solidFill>
                          <a:schemeClr val="accent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sai khiến (</a:t>
                      </a: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vượt</a:t>
                      </a:r>
                      <a:r>
                        <a:rPr lang="en-US" sz="1600" b="1" baseline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quá</a:t>
                      </a:r>
                      <a:r>
                        <a:rPr lang="en-US" sz="1600" b="1" baseline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6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sự ủy quyền chính thức)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Ra </a:t>
                      </a:r>
                      <a:r>
                        <a:rPr lang="en-US" sz="1600" b="1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lệnh</a:t>
                      </a:r>
                      <a:r>
                        <a:rPr lang="hu-HU" sz="1600" b="1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(bên trong sự ủy quyền chính thức)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Lekerekített téglalap 3"/>
          <p:cNvSpPr/>
          <p:nvPr/>
        </p:nvSpPr>
        <p:spPr>
          <a:xfrm>
            <a:off x="107950" y="1851670"/>
            <a:ext cx="1007666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vi-VN" sz="1200" b="1" dirty="0">
                <a:solidFill>
                  <a:srgbClr val="00B0F0"/>
                </a:solidFill>
              </a:rPr>
              <a:t>Tổng thống/Thủ tướng</a:t>
            </a:r>
            <a:endParaRPr lang="hu-HU" sz="1200" b="1" dirty="0">
              <a:solidFill>
                <a:srgbClr val="00B0F0"/>
              </a:solidFill>
            </a:endParaRPr>
          </a:p>
        </p:txBody>
      </p:sp>
      <p:sp>
        <p:nvSpPr>
          <p:cNvPr id="26" name="Lekerekített téglalap 25"/>
          <p:cNvSpPr/>
          <p:nvPr/>
        </p:nvSpPr>
        <p:spPr>
          <a:xfrm>
            <a:off x="1475656" y="3795886"/>
            <a:ext cx="1872208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hu-HU" sz="1200" b="1" dirty="0">
                <a:solidFill>
                  <a:srgbClr val="FFC000"/>
                </a:solidFill>
              </a:rPr>
              <a:t>nhà bảo trợ</a:t>
            </a:r>
            <a:r>
              <a:rPr lang="en-US" sz="1200" b="1" dirty="0">
                <a:solidFill>
                  <a:srgbClr val="FFC000"/>
                </a:solidFill>
              </a:rPr>
              <a:t> </a:t>
            </a:r>
            <a:r>
              <a:rPr lang="en-US" sz="1200" b="1" dirty="0" err="1">
                <a:solidFill>
                  <a:srgbClr val="FFC000"/>
                </a:solidFill>
              </a:rPr>
              <a:t>chó</a:t>
            </a:r>
            <a:r>
              <a:rPr lang="en-US" sz="1200" b="1" dirty="0">
                <a:solidFill>
                  <a:srgbClr val="FFC000"/>
                </a:solidFill>
              </a:rPr>
              <a:t> </a:t>
            </a:r>
            <a:r>
              <a:rPr lang="en-US" sz="1200" b="1" dirty="0" err="1">
                <a:solidFill>
                  <a:srgbClr val="FFC000"/>
                </a:solidFill>
              </a:rPr>
              <a:t>bu</a:t>
            </a:r>
            <a:endParaRPr lang="hu-HU" sz="1200" b="1" dirty="0">
              <a:solidFill>
                <a:srgbClr val="FFC000"/>
              </a:solidFill>
            </a:endParaRPr>
          </a:p>
        </p:txBody>
      </p:sp>
      <p:sp>
        <p:nvSpPr>
          <p:cNvPr id="27" name="Lekerekített téglalap 26"/>
          <p:cNvSpPr/>
          <p:nvPr/>
        </p:nvSpPr>
        <p:spPr>
          <a:xfrm>
            <a:off x="3707904" y="1851670"/>
            <a:ext cx="792088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vi-VN" sz="1200" b="1" dirty="0">
                <a:solidFill>
                  <a:srgbClr val="FF0000"/>
                </a:solidFill>
              </a:rPr>
              <a:t>Tổng bí thư</a:t>
            </a:r>
            <a:endParaRPr lang="hu-HU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6832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87425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rgbClr val="8D503B"/>
                </a:solidFill>
              </a:rPr>
              <a:t>Hội</a:t>
            </a:r>
            <a:r>
              <a:rPr lang="en-US" sz="3600" b="1" dirty="0">
                <a:solidFill>
                  <a:srgbClr val="8D503B"/>
                </a:solidFill>
              </a:rPr>
              <a:t> </a:t>
            </a:r>
            <a:r>
              <a:rPr lang="en-US" sz="3600" b="1" dirty="0" err="1">
                <a:solidFill>
                  <a:srgbClr val="8D503B"/>
                </a:solidFill>
              </a:rPr>
              <a:t>đồng</a:t>
            </a:r>
            <a:r>
              <a:rPr lang="en-US" sz="3600" b="1" dirty="0">
                <a:solidFill>
                  <a:srgbClr val="8D503B"/>
                </a:solidFill>
              </a:rPr>
              <a:t> </a:t>
            </a:r>
            <a:r>
              <a:rPr lang="en-US" sz="3600" b="1" dirty="0" err="1">
                <a:solidFill>
                  <a:srgbClr val="8D503B"/>
                </a:solidFill>
              </a:rPr>
              <a:t>ra</a:t>
            </a:r>
            <a:r>
              <a:rPr lang="en-US" sz="3600" b="1" dirty="0">
                <a:solidFill>
                  <a:srgbClr val="8D503B"/>
                </a:solidFill>
              </a:rPr>
              <a:t> </a:t>
            </a:r>
            <a:r>
              <a:rPr lang="en-US" sz="3600" b="1" dirty="0" err="1">
                <a:solidFill>
                  <a:srgbClr val="8D503B"/>
                </a:solidFill>
              </a:rPr>
              <a:t>quyết</a:t>
            </a:r>
            <a:r>
              <a:rPr lang="en-US" sz="3600" b="1" dirty="0">
                <a:solidFill>
                  <a:srgbClr val="8D503B"/>
                </a:solidFill>
              </a:rPr>
              <a:t> </a:t>
            </a:r>
            <a:r>
              <a:rPr lang="en-US" sz="3600" b="1" dirty="0" err="1">
                <a:solidFill>
                  <a:srgbClr val="8D503B"/>
                </a:solidFill>
              </a:rPr>
              <a:t>định</a:t>
            </a:r>
            <a:endParaRPr lang="hu-HU" sz="3600" b="1" dirty="0">
              <a:solidFill>
                <a:srgbClr val="8D503B"/>
              </a:solidFill>
            </a:endParaRP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5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7843605"/>
              </p:ext>
            </p:extLst>
          </p:nvPr>
        </p:nvGraphicFramePr>
        <p:xfrm>
          <a:off x="-78413" y="987425"/>
          <a:ext cx="4654889" cy="32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2" name="Table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471301"/>
              </p:ext>
            </p:extLst>
          </p:nvPr>
        </p:nvGraphicFramePr>
        <p:xfrm>
          <a:off x="4788024" y="1203598"/>
          <a:ext cx="4248026" cy="3684825"/>
        </p:xfrm>
        <a:graphic>
          <a:graphicData uri="http://schemas.openxmlformats.org/drawingml/2006/table">
            <a:tbl>
              <a:tblPr/>
              <a:tblGrid>
                <a:gridCol w="1440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77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504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Nội các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Triều chính của nhà bảo trợ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Bộ chính trị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67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1600" b="1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tư cách thành viên</a:t>
                      </a:r>
                      <a:r>
                        <a:rPr lang="hu-HU" sz="1600" b="1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chính thức (lĩnh vực chính trị)</a:t>
                      </a:r>
                      <a:endParaRPr lang="en-US" sz="1600" b="1" dirty="0">
                        <a:solidFill>
                          <a:srgbClr val="00B0F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1600" b="1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tư cách thành viên</a:t>
                      </a:r>
                      <a:r>
                        <a:rPr lang="hu-HU" sz="1600" b="1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phi-chính thức (bất cứ lĩnh vực nào)</a:t>
                      </a:r>
                      <a:endParaRPr lang="en-US" sz="1600" b="1" dirty="0">
                        <a:solidFill>
                          <a:srgbClr val="FFC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1600" b="1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tư cách thành viên</a:t>
                      </a:r>
                      <a:r>
                        <a:rPr lang="hu-HU" sz="1600" b="1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chính thức (lĩnh vực hòa lẫn)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02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Chức</a:t>
                      </a:r>
                      <a:r>
                        <a:rPr lang="en-US" sz="1600" b="1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vụ</a:t>
                      </a:r>
                      <a:r>
                        <a:rPr lang="en-US" sz="1600" b="1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tự</a:t>
                      </a:r>
                      <a:r>
                        <a:rPr lang="en-US" sz="1600" b="1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trị</a:t>
                      </a:r>
                      <a:endParaRPr lang="en-US" sz="1600" b="1" dirty="0">
                        <a:solidFill>
                          <a:srgbClr val="00B0F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Chức</a:t>
                      </a:r>
                      <a:r>
                        <a:rPr lang="en-US" sz="1600" b="1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vụ</a:t>
                      </a:r>
                      <a:r>
                        <a:rPr lang="en-US" sz="1600" b="1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bảo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trợ</a:t>
                      </a:r>
                      <a:endParaRPr lang="en-US" sz="1600" b="1" dirty="0">
                        <a:solidFill>
                          <a:srgbClr val="FFC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Chức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vụ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bảo</a:t>
                      </a:r>
                      <a:r>
                        <a:rPr lang="en-US" sz="1600" b="1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trợ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689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Họ</a:t>
                      </a:r>
                      <a:r>
                        <a:rPr lang="en-US" sz="1600" b="1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en-US" sz="1600" b="1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hiếm</a:t>
                      </a:r>
                      <a:r>
                        <a:rPr lang="en-US" sz="1600" b="1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600" b="1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600" b="1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chức vụ chính thức</a:t>
                      </a:r>
                      <a:endParaRPr lang="en-US" sz="1600" b="1" dirty="0">
                        <a:solidFill>
                          <a:srgbClr val="00B0F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Không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phải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tất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cả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chiếm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chức vụ chính thức</a:t>
                      </a:r>
                      <a:endParaRPr lang="en-US" sz="1600" b="1" dirty="0">
                        <a:solidFill>
                          <a:srgbClr val="FFC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Họ</a:t>
                      </a:r>
                      <a:r>
                        <a:rPr lang="en-US" sz="1600" b="1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en-US" sz="1600" b="1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hiếm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600" b="1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600" b="1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chức vụ chính thức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Lekerekített téglalap 3"/>
          <p:cNvSpPr/>
          <p:nvPr/>
        </p:nvSpPr>
        <p:spPr>
          <a:xfrm>
            <a:off x="179512" y="1851670"/>
            <a:ext cx="792088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hu-HU" sz="1200" b="1" dirty="0">
                <a:solidFill>
                  <a:srgbClr val="00B0F0"/>
                </a:solidFill>
              </a:rPr>
              <a:t>Nội các</a:t>
            </a:r>
          </a:p>
        </p:txBody>
      </p:sp>
      <p:sp>
        <p:nvSpPr>
          <p:cNvPr id="26" name="Lekerekített téglalap 25"/>
          <p:cNvSpPr/>
          <p:nvPr/>
        </p:nvSpPr>
        <p:spPr>
          <a:xfrm>
            <a:off x="1852987" y="3795886"/>
            <a:ext cx="990822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hu-HU" sz="1200" b="1" dirty="0">
                <a:solidFill>
                  <a:srgbClr val="FFC000"/>
                </a:solidFill>
              </a:rPr>
              <a:t>Triều chính của nhà bảo trợ</a:t>
            </a:r>
          </a:p>
        </p:txBody>
      </p:sp>
      <p:sp>
        <p:nvSpPr>
          <p:cNvPr id="27" name="Lekerekített téglalap 26"/>
          <p:cNvSpPr/>
          <p:nvPr/>
        </p:nvSpPr>
        <p:spPr>
          <a:xfrm>
            <a:off x="3707904" y="1851670"/>
            <a:ext cx="792088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hu-HU" sz="1200" b="1" dirty="0">
                <a:solidFill>
                  <a:srgbClr val="FF0000"/>
                </a:solidFill>
              </a:rPr>
              <a:t>Bộ chính trị</a:t>
            </a:r>
          </a:p>
        </p:txBody>
      </p:sp>
    </p:spTree>
    <p:extLst>
      <p:ext uri="{BB962C8B-B14F-4D97-AF65-F5344CB8AC3E}">
        <p14:creationId xmlns:p14="http://schemas.microsoft.com/office/powerpoint/2010/main" val="18601099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87425"/>
          </a:xfrm>
        </p:spPr>
        <p:txBody>
          <a:bodyPr>
            <a:normAutofit/>
          </a:bodyPr>
          <a:lstStyle/>
          <a:p>
            <a:r>
              <a:rPr lang="en-US" sz="3600" dirty="0" err="1">
                <a:solidFill>
                  <a:srgbClr val="8D503B"/>
                </a:solidFill>
              </a:rPr>
              <a:t>Đảng</a:t>
            </a:r>
            <a:r>
              <a:rPr lang="en-US" sz="3600" dirty="0">
                <a:solidFill>
                  <a:srgbClr val="8D503B"/>
                </a:solidFill>
              </a:rPr>
              <a:t> </a:t>
            </a:r>
            <a:r>
              <a:rPr lang="en-US" sz="3600" dirty="0" err="1">
                <a:solidFill>
                  <a:srgbClr val="8D503B"/>
                </a:solidFill>
              </a:rPr>
              <a:t>cai</a:t>
            </a:r>
            <a:r>
              <a:rPr lang="en-US" sz="3600" dirty="0">
                <a:solidFill>
                  <a:srgbClr val="8D503B"/>
                </a:solidFill>
              </a:rPr>
              <a:t> </a:t>
            </a:r>
            <a:r>
              <a:rPr lang="en-US" sz="3600" dirty="0" err="1">
                <a:solidFill>
                  <a:srgbClr val="8D503B"/>
                </a:solidFill>
              </a:rPr>
              <a:t>trị</a:t>
            </a:r>
            <a:r>
              <a:rPr lang="en-US" sz="3600" i="1" dirty="0">
                <a:solidFill>
                  <a:srgbClr val="8D503B"/>
                </a:solidFill>
              </a:rPr>
              <a:t> d</a:t>
            </a:r>
            <a:r>
              <a:rPr lang="hu-HU" sz="3600" i="1" dirty="0">
                <a:solidFill>
                  <a:srgbClr val="8D503B"/>
                </a:solidFill>
              </a:rPr>
              <a:t>e jure</a:t>
            </a:r>
            <a:endParaRPr lang="hu-HU" sz="3600" b="1" dirty="0">
              <a:solidFill>
                <a:srgbClr val="8D503B"/>
              </a:solidFill>
            </a:endParaRP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hu-HU" sz="1200">
              <a:solidFill>
                <a:prstClr val="black"/>
              </a:solidFill>
              <a:ea typeface="SimSun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1200">
                <a:solidFill>
                  <a:prstClr val="black"/>
                </a:solidFill>
                <a:ea typeface="SimSun"/>
                <a:cs typeface="Times New Roman" pitchFamily="18" charset="0"/>
              </a:rPr>
              <a:t> </a:t>
            </a:r>
            <a:endParaRPr lang="hu-HU" sz="1200">
              <a:solidFill>
                <a:prstClr val="black"/>
              </a:solidFill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hu-HU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hu-HU" sz="1200">
                <a:solidFill>
                  <a:prstClr val="black"/>
                </a:solidFill>
                <a:ea typeface="SimSun"/>
                <a:cs typeface="Times New Roman" pitchFamily="18" charset="0"/>
              </a:rPr>
              <a:t> </a:t>
            </a:r>
            <a:endParaRPr lang="hu-HU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pitchFamily="34" charset="0"/>
            </a:endParaRPr>
          </a:p>
        </p:txBody>
      </p:sp>
      <p:graphicFrame>
        <p:nvGraphicFramePr>
          <p:cNvPr id="25" name="Tartalom helye 4"/>
          <p:cNvGraphicFramePr>
            <a:graphicFrameLocks noGrp="1"/>
          </p:cNvGraphicFramePr>
          <p:nvPr>
            <p:ph idx="1"/>
          </p:nvPr>
        </p:nvGraphicFramePr>
        <p:xfrm>
          <a:off x="-78413" y="987425"/>
          <a:ext cx="4654889" cy="32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2" name="Table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420016"/>
              </p:ext>
            </p:extLst>
          </p:nvPr>
        </p:nvGraphicFramePr>
        <p:xfrm>
          <a:off x="4788024" y="1203598"/>
          <a:ext cx="4248026" cy="4160663"/>
        </p:xfrm>
        <a:graphic>
          <a:graphicData uri="http://schemas.openxmlformats.org/drawingml/2006/table">
            <a:tbl>
              <a:tblPr/>
              <a:tblGrid>
                <a:gridCol w="1440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77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767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</a:t>
                      </a:r>
                      <a:r>
                        <a:rPr lang="en-US" sz="1600" b="1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cầm</a:t>
                      </a:r>
                      <a:r>
                        <a:rPr lang="en-US" sz="1600" b="1" kern="1200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quyền</a:t>
                      </a:r>
                      <a:endParaRPr lang="hu-HU" sz="1600" b="1" kern="1200" dirty="0">
                        <a:solidFill>
                          <a:srgbClr val="00B0F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 dây curoa</a:t>
                      </a:r>
                      <a:endParaRPr lang="hu-HU" sz="1600" b="1" i="1" kern="1200" dirty="0">
                        <a:solidFill>
                          <a:srgbClr val="FFC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vi-VN" sz="1600" b="1" kern="120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 nhà nước</a:t>
                      </a:r>
                      <a:endParaRPr lang="hu-HU" sz="1600" b="1" kern="1200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32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diễn viên trung tâm của chế độ</a:t>
                      </a:r>
                      <a:endParaRPr lang="en-US" sz="1600" b="1" dirty="0">
                        <a:solidFill>
                          <a:srgbClr val="00B0F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không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phải</a:t>
                      </a:r>
                      <a:r>
                        <a:rPr lang="hu-HU" sz="1600" b="1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diễn viên trung tâm của chế độ</a:t>
                      </a:r>
                      <a:endParaRPr lang="en-US" sz="1600" b="1" dirty="0">
                        <a:solidFill>
                          <a:srgbClr val="FFC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diễn viên trung tâm của chế độ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32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Sự</a:t>
                      </a:r>
                      <a:r>
                        <a:rPr lang="en-US" sz="1600" b="1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lãnh</a:t>
                      </a:r>
                      <a:r>
                        <a:rPr lang="en-US" sz="1600" b="1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đạo</a:t>
                      </a:r>
                      <a:r>
                        <a:rPr lang="en-US" sz="1600" b="1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</a:t>
                      </a:r>
                      <a:r>
                        <a:rPr lang="en-US" sz="1600" b="1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600" b="1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chính thức /</a:t>
                      </a:r>
                      <a:r>
                        <a:rPr lang="en-US" sz="1600" b="1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</a:t>
                      </a:r>
                      <a:r>
                        <a:rPr lang="en-US" sz="1600" b="1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viên</a:t>
                      </a:r>
                      <a:r>
                        <a:rPr lang="hu-HU" sz="1600" b="1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lãnh</a:t>
                      </a:r>
                      <a:r>
                        <a:rPr lang="en-US" sz="1600" b="1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đạo</a:t>
                      </a:r>
                      <a:endParaRPr lang="en-US" sz="1600" b="1" dirty="0">
                        <a:solidFill>
                          <a:srgbClr val="00B0F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Không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phải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en-US" sz="1600" b="1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ự</a:t>
                      </a:r>
                      <a:r>
                        <a:rPr lang="en-US" sz="1600" b="1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lãnh</a:t>
                      </a:r>
                      <a:r>
                        <a:rPr lang="en-US" sz="1600" b="1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đạo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600" b="1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chính thứ</a:t>
                      </a:r>
                      <a:r>
                        <a:rPr lang="en-US" sz="1600" b="1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hu-HU" sz="1600" b="1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600" b="1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viên</a:t>
                      </a:r>
                      <a:r>
                        <a:rPr lang="hu-HU" sz="1600" b="1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lãnh</a:t>
                      </a:r>
                      <a:r>
                        <a:rPr lang="en-US" sz="1600" b="1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đạo</a:t>
                      </a:r>
                      <a:endParaRPr lang="en-US" sz="1600" b="1" dirty="0">
                        <a:solidFill>
                          <a:srgbClr val="FFC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Sự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lãnh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đạo</a:t>
                      </a:r>
                      <a:r>
                        <a:rPr lang="en-US" sz="1600" b="1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</a:t>
                      </a:r>
                      <a:r>
                        <a:rPr lang="en-US" sz="1600" b="1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600" b="1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chính thức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32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600" b="1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phái</a:t>
                      </a:r>
                      <a:r>
                        <a:rPr lang="en-US" sz="1600" b="1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600" b="1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và </a:t>
                      </a:r>
                      <a:r>
                        <a:rPr lang="en-US" sz="1600" b="1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600" b="1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đường</a:t>
                      </a:r>
                      <a:r>
                        <a:rPr lang="en-US" sz="1600" b="1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đứt</a:t>
                      </a:r>
                      <a:r>
                        <a:rPr lang="en-US" sz="1600" b="1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gãy</a:t>
                      </a:r>
                      <a:r>
                        <a:rPr lang="en-US" sz="1600" b="1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trong</a:t>
                      </a:r>
                      <a:r>
                        <a:rPr lang="en-US" sz="1600" b="1" baseline="0" dirty="0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00B0F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</a:t>
                      </a:r>
                      <a:endParaRPr lang="en-US" sz="1600" b="1" dirty="0">
                        <a:solidFill>
                          <a:srgbClr val="00B0F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đường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đứt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gãy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bên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trong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1600" b="1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elit</a:t>
                      </a:r>
                      <a:r>
                        <a:rPr lang="en-US" sz="1600" b="1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e</a:t>
                      </a:r>
                      <a:r>
                        <a:rPr lang="hu-HU" sz="1600" b="1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không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phải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bên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trong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đảng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hợp</a:t>
                      </a:r>
                      <a:r>
                        <a:rPr lang="en-US" sz="1600" b="1" baseline="0" dirty="0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C000"/>
                          </a:solidFill>
                          <a:latin typeface="+mn-lt"/>
                          <a:ea typeface="Calibri"/>
                          <a:cs typeface="Times New Roman"/>
                        </a:rPr>
                        <a:t>pháp</a:t>
                      </a:r>
                      <a:endParaRPr lang="en-US" sz="1600" b="1" dirty="0">
                        <a:solidFill>
                          <a:srgbClr val="FFC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Bè</a:t>
                      </a:r>
                      <a:r>
                        <a:rPr lang="en-US" sz="1600" b="1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phái</a:t>
                      </a:r>
                      <a:r>
                        <a:rPr lang="en-US" sz="1600" b="1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công</a:t>
                      </a:r>
                      <a:r>
                        <a:rPr lang="en-US" sz="1600" b="1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khai</a:t>
                      </a:r>
                      <a:r>
                        <a:rPr lang="en-US" sz="1600" b="1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bị</a:t>
                      </a:r>
                      <a:r>
                        <a:rPr lang="en-US" sz="1600" b="1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cấm</a:t>
                      </a:r>
                      <a:r>
                        <a:rPr lang="hu-HU" sz="1600" b="1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hu-HU" sz="1600" b="1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“</a:t>
                      </a:r>
                      <a:r>
                        <a:rPr lang="en-US" sz="1600" b="1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600" b="1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cánh</a:t>
                      </a:r>
                      <a:r>
                        <a:rPr lang="en-US" sz="1600" b="1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” </a:t>
                      </a:r>
                      <a:r>
                        <a:rPr lang="hu-HU" sz="1600" b="1" baseline="0" dirty="0">
                          <a:solidFill>
                            <a:srgbClr val="FF0000"/>
                          </a:solidFill>
                          <a:latin typeface="+mn-lt"/>
                          <a:ea typeface="Calibri"/>
                          <a:cs typeface="Times New Roman"/>
                        </a:rPr>
                        <a:t>phi-chính thức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Lekerekített téglalap 3"/>
          <p:cNvSpPr/>
          <p:nvPr/>
        </p:nvSpPr>
        <p:spPr>
          <a:xfrm>
            <a:off x="179512" y="1851670"/>
            <a:ext cx="792088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 err="1">
                <a:solidFill>
                  <a:srgbClr val="00B0F0"/>
                </a:solidFill>
              </a:rPr>
              <a:t>Đảng</a:t>
            </a:r>
            <a:r>
              <a:rPr lang="en-US" sz="1200" b="1" dirty="0">
                <a:solidFill>
                  <a:srgbClr val="00B0F0"/>
                </a:solidFill>
              </a:rPr>
              <a:t> </a:t>
            </a:r>
            <a:r>
              <a:rPr lang="en-US" sz="1200" b="1" dirty="0" err="1">
                <a:solidFill>
                  <a:srgbClr val="00B0F0"/>
                </a:solidFill>
              </a:rPr>
              <a:t>cầm</a:t>
            </a:r>
            <a:r>
              <a:rPr lang="en-US" sz="1200" b="1" dirty="0">
                <a:solidFill>
                  <a:srgbClr val="00B0F0"/>
                </a:solidFill>
              </a:rPr>
              <a:t> </a:t>
            </a:r>
            <a:r>
              <a:rPr lang="en-US" sz="1200" b="1" dirty="0" err="1">
                <a:solidFill>
                  <a:srgbClr val="00B0F0"/>
                </a:solidFill>
              </a:rPr>
              <a:t>quyền</a:t>
            </a:r>
            <a:endParaRPr lang="hu-HU" sz="1200" b="1" dirty="0">
              <a:solidFill>
                <a:srgbClr val="00B0F0"/>
              </a:solidFill>
            </a:endParaRPr>
          </a:p>
        </p:txBody>
      </p:sp>
      <p:sp>
        <p:nvSpPr>
          <p:cNvPr id="26" name="Lekerekített téglalap 25"/>
          <p:cNvSpPr/>
          <p:nvPr/>
        </p:nvSpPr>
        <p:spPr>
          <a:xfrm>
            <a:off x="1852987" y="3795886"/>
            <a:ext cx="990822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hu-HU" sz="1200" b="1" dirty="0">
                <a:solidFill>
                  <a:srgbClr val="FFC000"/>
                </a:solidFill>
              </a:rPr>
              <a:t>Đảng dây curoa</a:t>
            </a:r>
          </a:p>
        </p:txBody>
      </p:sp>
      <p:sp>
        <p:nvSpPr>
          <p:cNvPr id="27" name="Lekerekített téglalap 26"/>
          <p:cNvSpPr/>
          <p:nvPr/>
        </p:nvSpPr>
        <p:spPr>
          <a:xfrm>
            <a:off x="3707904" y="1851670"/>
            <a:ext cx="792088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vi-VN" sz="1200" b="1" dirty="0">
                <a:solidFill>
                  <a:srgbClr val="FF0000"/>
                </a:solidFill>
              </a:rPr>
              <a:t>Đảng nhà nước</a:t>
            </a:r>
            <a:endParaRPr lang="hu-HU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634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87425"/>
          </a:xfrm>
        </p:spPr>
        <p:txBody>
          <a:bodyPr>
            <a:normAutofit/>
          </a:bodyPr>
          <a:lstStyle/>
          <a:p>
            <a:r>
              <a:rPr lang="en-US" sz="3600" dirty="0" err="1">
                <a:solidFill>
                  <a:srgbClr val="8D503B"/>
                </a:solidFill>
              </a:rPr>
              <a:t>Bộ</a:t>
            </a:r>
            <a:r>
              <a:rPr lang="en-US" sz="3600" dirty="0">
                <a:solidFill>
                  <a:srgbClr val="8D503B"/>
                </a:solidFill>
              </a:rPr>
              <a:t> </a:t>
            </a:r>
            <a:r>
              <a:rPr lang="en-US" sz="3600" dirty="0" err="1">
                <a:solidFill>
                  <a:srgbClr val="8D503B"/>
                </a:solidFill>
              </a:rPr>
              <a:t>máy</a:t>
            </a:r>
            <a:r>
              <a:rPr lang="en-US" sz="3600" dirty="0">
                <a:solidFill>
                  <a:srgbClr val="8D503B"/>
                </a:solidFill>
              </a:rPr>
              <a:t> </a:t>
            </a:r>
            <a:r>
              <a:rPr lang="en-US" sz="3600" dirty="0" err="1">
                <a:solidFill>
                  <a:srgbClr val="8D503B"/>
                </a:solidFill>
              </a:rPr>
              <a:t>quan</a:t>
            </a:r>
            <a:r>
              <a:rPr lang="en-US" sz="3600" dirty="0">
                <a:solidFill>
                  <a:srgbClr val="8D503B"/>
                </a:solidFill>
              </a:rPr>
              <a:t> </a:t>
            </a:r>
            <a:r>
              <a:rPr lang="en-US" sz="3600" dirty="0" err="1">
                <a:solidFill>
                  <a:srgbClr val="8D503B"/>
                </a:solidFill>
              </a:rPr>
              <a:t>liêu</a:t>
            </a:r>
            <a:r>
              <a:rPr lang="en-US" sz="3600" dirty="0">
                <a:solidFill>
                  <a:srgbClr val="8D503B"/>
                </a:solidFill>
              </a:rPr>
              <a:t> </a:t>
            </a:r>
            <a:r>
              <a:rPr lang="en-US" sz="3600" dirty="0" err="1">
                <a:solidFill>
                  <a:srgbClr val="8D503B"/>
                </a:solidFill>
              </a:rPr>
              <a:t>hành</a:t>
            </a:r>
            <a:r>
              <a:rPr lang="en-US" sz="3600" dirty="0">
                <a:solidFill>
                  <a:srgbClr val="8D503B"/>
                </a:solidFill>
              </a:rPr>
              <a:t> </a:t>
            </a:r>
            <a:r>
              <a:rPr lang="en-US" sz="3600" dirty="0" err="1">
                <a:solidFill>
                  <a:srgbClr val="8D503B"/>
                </a:solidFill>
              </a:rPr>
              <a:t>chính</a:t>
            </a:r>
            <a:r>
              <a:rPr lang="hu-HU" sz="3600" dirty="0">
                <a:solidFill>
                  <a:srgbClr val="8D503B"/>
                </a:solidFill>
              </a:rPr>
              <a:t>/</a:t>
            </a:r>
            <a:r>
              <a:rPr lang="en-US" sz="3600" dirty="0" err="1">
                <a:solidFill>
                  <a:srgbClr val="8D503B"/>
                </a:solidFill>
              </a:rPr>
              <a:t>quản</a:t>
            </a:r>
            <a:r>
              <a:rPr lang="en-US" sz="3600" dirty="0">
                <a:solidFill>
                  <a:srgbClr val="8D503B"/>
                </a:solidFill>
              </a:rPr>
              <a:t> </a:t>
            </a:r>
            <a:r>
              <a:rPr lang="en-US" sz="3600" dirty="0" err="1">
                <a:solidFill>
                  <a:srgbClr val="8D503B"/>
                </a:solidFill>
              </a:rPr>
              <a:t>trị</a:t>
            </a:r>
            <a:endParaRPr lang="hu-HU" sz="3600" b="1" dirty="0">
              <a:solidFill>
                <a:srgbClr val="8D503B"/>
              </a:solidFill>
            </a:endParaRP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SimSun"/>
                <a:cs typeface="Times New Roman" pitchFamily="18" charset="0"/>
              </a:rPr>
              <a:t> </a:t>
            </a:r>
            <a:endParaRPr kumimoji="0" lang="hu-H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823" name="Rectangle 31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5" name="Tartalom helye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6749024"/>
              </p:ext>
            </p:extLst>
          </p:nvPr>
        </p:nvGraphicFramePr>
        <p:xfrm>
          <a:off x="-82889" y="781184"/>
          <a:ext cx="4654889" cy="32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2" name="Table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926055"/>
              </p:ext>
            </p:extLst>
          </p:nvPr>
        </p:nvGraphicFramePr>
        <p:xfrm>
          <a:off x="4788024" y="1203598"/>
          <a:ext cx="4248026" cy="3611832"/>
        </p:xfrm>
        <a:graphic>
          <a:graphicData uri="http://schemas.openxmlformats.org/drawingml/2006/table">
            <a:tbl>
              <a:tblPr/>
              <a:tblGrid>
                <a:gridCol w="1440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77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512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Công</a:t>
                      </a:r>
                      <a:r>
                        <a:rPr lang="en-US" sz="1600" b="1" kern="1200" baseline="0" dirty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bộc</a:t>
                      </a:r>
                      <a:endParaRPr lang="hu-HU" sz="1600" b="1" kern="1200" dirty="0">
                        <a:solidFill>
                          <a:srgbClr val="CD5F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Công</a:t>
                      </a:r>
                      <a:r>
                        <a:rPr lang="en-US" sz="1600" b="1" kern="1200" baseline="0" dirty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bộc</a:t>
                      </a:r>
                      <a:r>
                        <a:rPr lang="en-US" sz="1600" b="1" kern="1200" baseline="0" dirty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bảo</a:t>
                      </a:r>
                      <a:r>
                        <a:rPr lang="en-US" sz="1600" b="1" kern="1200" baseline="0" dirty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trợ</a:t>
                      </a:r>
                      <a:endParaRPr lang="hu-HU" sz="1600" b="1" kern="1200" dirty="0">
                        <a:solidFill>
                          <a:srgbClr val="CD5F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Cán</a:t>
                      </a:r>
                      <a:r>
                        <a:rPr lang="en-US" sz="1600" b="1" kern="1200" baseline="0" dirty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bộ</a:t>
                      </a:r>
                      <a:r>
                        <a:rPr lang="en-US" sz="1600" b="1" kern="1200" baseline="0" dirty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hành</a:t>
                      </a:r>
                      <a:r>
                        <a:rPr lang="en-US" sz="1600" b="1" kern="1200" baseline="0" dirty="0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CD5F50"/>
                          </a:solidFill>
                          <a:latin typeface="+mn-lt"/>
                          <a:ea typeface="Calibri"/>
                          <a:cs typeface="Times New Roman"/>
                        </a:rPr>
                        <a:t>chính</a:t>
                      </a:r>
                      <a:endParaRPr lang="hu-HU" sz="1600" b="1" kern="1200" dirty="0">
                        <a:solidFill>
                          <a:srgbClr val="CD5F5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7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 tiêu chuẩn bổ nhiệm chuẩn tắc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 tiêu chuẩn bổ nhiệm</a:t>
                      </a:r>
                      <a:r>
                        <a:rPr lang="en-US" sz="16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tùy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ý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 tiêu chuẩn bổ nhiệm chuẩn tắc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7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Quyền</a:t>
                      </a:r>
                      <a:r>
                        <a:rPr lang="en-US" sz="16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hạn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theo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quy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chế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vô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nhân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xưng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Quyền</a:t>
                      </a:r>
                      <a:r>
                        <a:rPr lang="en-US" sz="16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hạn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theo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quy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chế</a:t>
                      </a:r>
                      <a:r>
                        <a:rPr lang="hu-HU" sz="16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phi-</a:t>
                      </a:r>
                      <a:r>
                        <a:rPr lang="hu-HU" sz="16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chính thứ</a:t>
                      </a:r>
                      <a:r>
                        <a:rPr lang="en-US" sz="1600" b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 </a:t>
                      </a:r>
                      <a:r>
                        <a:rPr lang="en-US" sz="16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thay</a:t>
                      </a:r>
                      <a:r>
                        <a:rPr lang="en-US" sz="16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đổi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Quyền</a:t>
                      </a:r>
                      <a:r>
                        <a:rPr lang="en-US" sz="16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hạn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theo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các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quy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chế</a:t>
                      </a:r>
                      <a:r>
                        <a:rPr lang="hu-HU" sz="16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chính thứ</a:t>
                      </a:r>
                      <a:r>
                        <a:rPr lang="en-US" sz="16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c </a:t>
                      </a:r>
                      <a:r>
                        <a:rPr lang="en-US" sz="16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thay</a:t>
                      </a:r>
                      <a:r>
                        <a:rPr lang="en-US" sz="16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đổi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7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sự trung thành tổ chức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sự trung thành cá nhân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dirty="0">
                          <a:solidFill>
                            <a:srgbClr val="50412B"/>
                          </a:solidFill>
                          <a:latin typeface="+mn-lt"/>
                          <a:ea typeface="Calibri"/>
                          <a:cs typeface="Times New Roman"/>
                        </a:rPr>
                        <a:t>sự trung thành tổ chức</a:t>
                      </a:r>
                      <a:endParaRPr lang="en-US" sz="1600" b="1" dirty="0">
                        <a:solidFill>
                          <a:srgbClr val="50412B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Lekerekített téglalap 3"/>
          <p:cNvSpPr/>
          <p:nvPr/>
        </p:nvSpPr>
        <p:spPr>
          <a:xfrm>
            <a:off x="179512" y="1753936"/>
            <a:ext cx="792088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/>
              <a:t>Công </a:t>
            </a:r>
            <a:r>
              <a:rPr lang="en-US" sz="1200" b="1" dirty="0" err="1"/>
              <a:t>bộc</a:t>
            </a:r>
            <a:endParaRPr lang="hu-HU" sz="1200" b="1" dirty="0"/>
          </a:p>
        </p:txBody>
      </p:sp>
      <p:sp>
        <p:nvSpPr>
          <p:cNvPr id="26" name="Lekerekített téglalap 25"/>
          <p:cNvSpPr/>
          <p:nvPr/>
        </p:nvSpPr>
        <p:spPr>
          <a:xfrm>
            <a:off x="1835696" y="3622544"/>
            <a:ext cx="990822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/>
              <a:t>Công </a:t>
            </a:r>
            <a:r>
              <a:rPr lang="en-US" sz="1200" b="1" dirty="0" err="1"/>
              <a:t>bộc</a:t>
            </a:r>
            <a:r>
              <a:rPr lang="en-US" sz="1200" b="1" dirty="0"/>
              <a:t> </a:t>
            </a:r>
            <a:r>
              <a:rPr lang="en-US" sz="1200" b="1" dirty="0" err="1"/>
              <a:t>bảo</a:t>
            </a:r>
            <a:r>
              <a:rPr lang="en-US" sz="1200" b="1" dirty="0"/>
              <a:t> </a:t>
            </a:r>
            <a:r>
              <a:rPr lang="en-US" sz="1200" b="1" dirty="0" err="1"/>
              <a:t>trợ</a:t>
            </a:r>
            <a:endParaRPr lang="hu-HU" sz="1200" b="1" dirty="0"/>
          </a:p>
        </p:txBody>
      </p:sp>
      <p:sp>
        <p:nvSpPr>
          <p:cNvPr id="27" name="Lekerekített téglalap 26"/>
          <p:cNvSpPr/>
          <p:nvPr/>
        </p:nvSpPr>
        <p:spPr>
          <a:xfrm>
            <a:off x="3707904" y="1727187"/>
            <a:ext cx="792088" cy="648072"/>
          </a:xfrm>
          <a:prstGeom prst="roundRect">
            <a:avLst/>
          </a:prstGeom>
          <a:solidFill>
            <a:srgbClr val="B3AA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b="1" dirty="0" err="1"/>
              <a:t>Cán</a:t>
            </a:r>
            <a:r>
              <a:rPr lang="en-US" sz="1200" b="1" dirty="0"/>
              <a:t> </a:t>
            </a:r>
            <a:r>
              <a:rPr lang="en-US" sz="1200" b="1" dirty="0" err="1"/>
              <a:t>bộ</a:t>
            </a:r>
            <a:r>
              <a:rPr lang="en-US" sz="1200" b="1" dirty="0"/>
              <a:t> </a:t>
            </a:r>
            <a:r>
              <a:rPr lang="en-US" sz="1200" b="1" dirty="0" err="1"/>
              <a:t>hành</a:t>
            </a:r>
            <a:r>
              <a:rPr lang="en-US" sz="1200" b="1" dirty="0"/>
              <a:t> </a:t>
            </a:r>
            <a:r>
              <a:rPr lang="en-US" sz="1200" b="1" dirty="0" err="1"/>
              <a:t>chính</a:t>
            </a:r>
            <a:r>
              <a:rPr lang="hu-HU" sz="1200" b="1" dirty="0"/>
              <a:t> káder</a:t>
            </a:r>
          </a:p>
        </p:txBody>
      </p:sp>
    </p:spTree>
    <p:extLst>
      <p:ext uri="{BB962C8B-B14F-4D97-AF65-F5344CB8AC3E}">
        <p14:creationId xmlns:p14="http://schemas.microsoft.com/office/powerpoint/2010/main" val="35144139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1275606"/>
          </a:xfrm>
        </p:spPr>
        <p:txBody>
          <a:bodyPr>
            <a:noAutofit/>
          </a:bodyPr>
          <a:lstStyle/>
          <a:p>
            <a:r>
              <a:rPr lang="en-US" sz="3200" dirty="0" err="1">
                <a:solidFill>
                  <a:srgbClr val="8D503B"/>
                </a:solidFill>
              </a:rPr>
              <a:t>Bộ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máy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quan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liêu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chuyên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nghiệp</a:t>
            </a:r>
            <a:r>
              <a:rPr lang="hu-HU" sz="3200" dirty="0">
                <a:solidFill>
                  <a:srgbClr val="8D503B"/>
                </a:solidFill>
              </a:rPr>
              <a:t> </a:t>
            </a:r>
            <a:r>
              <a:rPr lang="en-US" sz="3200" dirty="0">
                <a:solidFill>
                  <a:srgbClr val="8D503B"/>
                </a:solidFill>
              </a:rPr>
              <a:t>W</a:t>
            </a:r>
            <a:r>
              <a:rPr lang="hu-HU" sz="3200" dirty="0">
                <a:solidFill>
                  <a:srgbClr val="8D503B"/>
                </a:solidFill>
              </a:rPr>
              <a:t>eber</a:t>
            </a:r>
            <a:r>
              <a:rPr lang="en-US" sz="3200" dirty="0" err="1">
                <a:solidFill>
                  <a:srgbClr val="8D503B"/>
                </a:solidFill>
              </a:rPr>
              <a:t>ean</a:t>
            </a:r>
            <a:r>
              <a:rPr lang="hu-HU" sz="3200" dirty="0">
                <a:solidFill>
                  <a:srgbClr val="8D503B"/>
                </a:solidFill>
              </a:rPr>
              <a:t> (</a:t>
            </a:r>
            <a:r>
              <a:rPr lang="en-US" sz="3200" dirty="0">
                <a:solidFill>
                  <a:srgbClr val="8D503B"/>
                </a:solidFill>
              </a:rPr>
              <a:t>“</a:t>
            </a:r>
            <a:r>
              <a:rPr lang="en-US" sz="3200" dirty="0" err="1">
                <a:solidFill>
                  <a:srgbClr val="8D503B"/>
                </a:solidFill>
              </a:rPr>
              <a:t>đội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ngũ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quan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chức</a:t>
            </a:r>
            <a:r>
              <a:rPr lang="en-US" sz="3200" dirty="0">
                <a:solidFill>
                  <a:srgbClr val="8D503B"/>
                </a:solidFill>
              </a:rPr>
              <a:t> [</a:t>
            </a:r>
            <a:r>
              <a:rPr lang="en-US" sz="3200" dirty="0" err="1">
                <a:solidFill>
                  <a:srgbClr val="8D503B"/>
                </a:solidFill>
              </a:rPr>
              <a:t>chuyên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viên</a:t>
            </a:r>
            <a:r>
              <a:rPr lang="en-US" sz="3200" dirty="0">
                <a:solidFill>
                  <a:srgbClr val="8D503B"/>
                </a:solidFill>
              </a:rPr>
              <a:t>]</a:t>
            </a:r>
            <a:r>
              <a:rPr lang="hu-HU" sz="3200" dirty="0">
                <a:solidFill>
                  <a:srgbClr val="8D503B"/>
                </a:solidFill>
              </a:rPr>
              <a:t>”)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3528" y="1347614"/>
            <a:ext cx="8568952" cy="3600400"/>
          </a:xfrm>
        </p:spPr>
        <p:txBody>
          <a:bodyPr>
            <a:noAutofit/>
          </a:bodyPr>
          <a:lstStyle/>
          <a:p>
            <a:pPr lvl="0"/>
            <a:r>
              <a:rPr lang="en-US" sz="2400" b="1" dirty="0" err="1">
                <a:solidFill>
                  <a:srgbClr val="50412B"/>
                </a:solidFill>
              </a:rPr>
              <a:t>Tuyển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dụng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theo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quy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chế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trên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cơ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sở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hợp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đồng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tự</a:t>
            </a:r>
            <a:r>
              <a:rPr lang="en-US" sz="2400" b="1" dirty="0">
                <a:solidFill>
                  <a:srgbClr val="50412B"/>
                </a:solidFill>
              </a:rPr>
              <a:t> do </a:t>
            </a:r>
            <a:r>
              <a:rPr lang="hu-HU" sz="2400" b="1" dirty="0">
                <a:solidFill>
                  <a:srgbClr val="50412B"/>
                </a:solidFill>
              </a:rPr>
              <a:t>và </a:t>
            </a:r>
            <a:r>
              <a:rPr lang="en-US" sz="2400" b="1" dirty="0" err="1">
                <a:solidFill>
                  <a:srgbClr val="50412B"/>
                </a:solidFill>
              </a:rPr>
              <a:t>sự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thăng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chức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theo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quy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chế</a:t>
            </a:r>
            <a:r>
              <a:rPr lang="hu-HU" sz="2400" b="1" dirty="0">
                <a:solidFill>
                  <a:srgbClr val="50412B"/>
                </a:solidFill>
              </a:rPr>
              <a:t>;</a:t>
            </a:r>
          </a:p>
          <a:p>
            <a:pPr lvl="0"/>
            <a:r>
              <a:rPr lang="en-US" sz="2400" b="1" dirty="0" err="1">
                <a:solidFill>
                  <a:srgbClr val="50412B"/>
                </a:solidFill>
              </a:rPr>
              <a:t>Thẩm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quyền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được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xác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định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khách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quan</a:t>
            </a:r>
            <a:r>
              <a:rPr lang="en-US" sz="2400" b="1" dirty="0">
                <a:solidFill>
                  <a:srgbClr val="50412B"/>
                </a:solidFill>
              </a:rPr>
              <a:t>, </a:t>
            </a:r>
            <a:r>
              <a:rPr lang="en-US" sz="2400" b="1" dirty="0" err="1">
                <a:solidFill>
                  <a:srgbClr val="50412B"/>
                </a:solidFill>
              </a:rPr>
              <a:t>được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ghi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trong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các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quy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chế</a:t>
            </a:r>
            <a:r>
              <a:rPr lang="hu-HU" sz="2400" b="1" dirty="0">
                <a:solidFill>
                  <a:srgbClr val="50412B"/>
                </a:solidFill>
              </a:rPr>
              <a:t>;</a:t>
            </a:r>
          </a:p>
          <a:p>
            <a:pPr lvl="0"/>
            <a:r>
              <a:rPr lang="en-US" sz="2400" b="1" dirty="0" err="1">
                <a:solidFill>
                  <a:srgbClr val="50412B"/>
                </a:solidFill>
              </a:rPr>
              <a:t>Hệ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thứ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bậc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hợp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lý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được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xác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định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rõ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ràng</a:t>
            </a:r>
            <a:r>
              <a:rPr lang="hu-HU" sz="2400" b="1" dirty="0">
                <a:solidFill>
                  <a:srgbClr val="50412B"/>
                </a:solidFill>
              </a:rPr>
              <a:t>;</a:t>
            </a:r>
          </a:p>
          <a:p>
            <a:pPr lvl="0"/>
            <a:r>
              <a:rPr lang="en-US" sz="2400" b="1" dirty="0" err="1">
                <a:solidFill>
                  <a:srgbClr val="50412B"/>
                </a:solidFill>
              </a:rPr>
              <a:t>Trình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độ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chuyên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môn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là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tiêu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chuẩn</a:t>
            </a:r>
            <a:r>
              <a:rPr lang="hu-HU" sz="2400" b="1" dirty="0">
                <a:solidFill>
                  <a:srgbClr val="50412B"/>
                </a:solidFill>
              </a:rPr>
              <a:t>;</a:t>
            </a:r>
          </a:p>
          <a:p>
            <a:r>
              <a:rPr lang="en-US" sz="2400" b="1" dirty="0" err="1">
                <a:solidFill>
                  <a:srgbClr val="50412B"/>
                </a:solidFill>
              </a:rPr>
              <a:t>Người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giữ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chức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vụ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không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thể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chiếm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đoạt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chức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vụ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đó</a:t>
            </a:r>
            <a:r>
              <a:rPr lang="hu-HU" sz="2400" b="1" dirty="0">
                <a:solidFill>
                  <a:srgbClr val="50412B"/>
                </a:solidFill>
              </a:rPr>
              <a:t>, </a:t>
            </a:r>
            <a:r>
              <a:rPr lang="en-US" sz="2400" b="1" dirty="0" err="1">
                <a:solidFill>
                  <a:srgbClr val="50412B"/>
                </a:solidFill>
              </a:rPr>
              <a:t>không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thể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tạo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thành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quyền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cá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nhân</a:t>
            </a:r>
            <a:r>
              <a:rPr lang="hu-HU" sz="2400" b="1" dirty="0">
                <a:solidFill>
                  <a:srgbClr val="50412B"/>
                </a:solidFill>
              </a:rPr>
              <a:t>;</a:t>
            </a:r>
          </a:p>
          <a:p>
            <a:pPr lvl="0"/>
            <a:r>
              <a:rPr lang="en-US" sz="2400" b="1" dirty="0" err="1">
                <a:solidFill>
                  <a:srgbClr val="50412B"/>
                </a:solidFill>
              </a:rPr>
              <a:t>Lương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cố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định</a:t>
            </a:r>
            <a:r>
              <a:rPr lang="hu-HU" sz="2400" b="1" dirty="0">
                <a:solidFill>
                  <a:srgbClr val="50412B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755233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3528" y="699542"/>
            <a:ext cx="8568952" cy="4248472"/>
          </a:xfrm>
        </p:spPr>
        <p:txBody>
          <a:bodyPr>
            <a:noAutofit/>
          </a:bodyPr>
          <a:lstStyle/>
          <a:p>
            <a:pPr lvl="0"/>
            <a:r>
              <a:rPr lang="en-US" sz="1600" b="1" dirty="0" err="1">
                <a:solidFill>
                  <a:srgbClr val="CD5F50"/>
                </a:solidFill>
              </a:rPr>
              <a:t>phá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vỡ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hệ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thống</a:t>
            </a:r>
            <a:r>
              <a:rPr lang="en-US" sz="1600" b="1" dirty="0">
                <a:solidFill>
                  <a:srgbClr val="CD5F50"/>
                </a:solidFill>
              </a:rPr>
              <a:t> c</a:t>
            </a:r>
            <a:r>
              <a:rPr lang="hu-HU" sz="1600" b="1" dirty="0">
                <a:solidFill>
                  <a:srgbClr val="CD5F50"/>
                </a:solidFill>
              </a:rPr>
              <a:t>huẩn tắc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/>
              <a:t>của</a:t>
            </a:r>
            <a:r>
              <a:rPr lang="en-US" sz="1600" b="1" dirty="0"/>
              <a:t> “</a:t>
            </a:r>
            <a:r>
              <a:rPr lang="en-US" sz="1600" b="1" i="1" dirty="0" err="1"/>
              <a:t>sự</a:t>
            </a:r>
            <a:r>
              <a:rPr lang="en-US" sz="1600" b="1" i="1" dirty="0"/>
              <a:t> </a:t>
            </a:r>
            <a:r>
              <a:rPr lang="en-US" sz="1600" b="1" i="1" dirty="0" err="1"/>
              <a:t>tuyển</a:t>
            </a:r>
            <a:r>
              <a:rPr lang="en-US" sz="1600" b="1" i="1" dirty="0"/>
              <a:t> </a:t>
            </a:r>
            <a:r>
              <a:rPr lang="en-US" sz="1600" b="1" i="1" dirty="0" err="1"/>
              <a:t>dụng</a:t>
            </a:r>
            <a:r>
              <a:rPr lang="en-US" sz="1600" b="1" i="1" dirty="0"/>
              <a:t> </a:t>
            </a:r>
            <a:r>
              <a:rPr lang="en-US" sz="1600" b="1" i="1" dirty="0" err="1"/>
              <a:t>theo</a:t>
            </a:r>
            <a:r>
              <a:rPr lang="en-US" sz="1600" b="1" i="1" dirty="0"/>
              <a:t> </a:t>
            </a:r>
            <a:r>
              <a:rPr lang="en-US" sz="1600" b="1" i="1" dirty="0" err="1"/>
              <a:t>quy</a:t>
            </a:r>
            <a:r>
              <a:rPr lang="en-US" sz="1600" b="1" i="1" dirty="0"/>
              <a:t> </a:t>
            </a:r>
            <a:r>
              <a:rPr lang="en-US" sz="1600" b="1" i="1" dirty="0" err="1"/>
              <a:t>chế</a:t>
            </a:r>
            <a:r>
              <a:rPr lang="en-US" sz="1600" b="1" i="1" dirty="0"/>
              <a:t> </a:t>
            </a:r>
            <a:r>
              <a:rPr lang="en-US" sz="1600" b="1" i="1" dirty="0" err="1"/>
              <a:t>trên</a:t>
            </a:r>
            <a:r>
              <a:rPr lang="en-US" sz="1600" b="1" i="1" dirty="0"/>
              <a:t> </a:t>
            </a:r>
            <a:r>
              <a:rPr lang="en-US" sz="1600" b="1" i="1" dirty="0" err="1"/>
              <a:t>cơ</a:t>
            </a:r>
            <a:r>
              <a:rPr lang="en-US" sz="1600" b="1" i="1" dirty="0"/>
              <a:t> </a:t>
            </a:r>
            <a:r>
              <a:rPr lang="en-US" sz="1600" b="1" i="1" dirty="0" err="1"/>
              <a:t>sở</a:t>
            </a:r>
            <a:r>
              <a:rPr lang="en-US" sz="1600" b="1" i="1" dirty="0"/>
              <a:t> </a:t>
            </a:r>
            <a:r>
              <a:rPr lang="en-US" sz="1600" b="1" i="1" dirty="0" err="1"/>
              <a:t>hợp</a:t>
            </a:r>
            <a:r>
              <a:rPr lang="en-US" sz="1600" b="1" i="1" dirty="0"/>
              <a:t> </a:t>
            </a:r>
            <a:r>
              <a:rPr lang="en-US" sz="1600" b="1" i="1" dirty="0" err="1"/>
              <a:t>đồng</a:t>
            </a:r>
            <a:r>
              <a:rPr lang="en-US" sz="1600" b="1" i="1" dirty="0"/>
              <a:t> </a:t>
            </a:r>
            <a:r>
              <a:rPr lang="en-US" sz="1600" b="1" i="1" dirty="0" err="1"/>
              <a:t>tự</a:t>
            </a:r>
            <a:r>
              <a:rPr lang="en-US" sz="1600" b="1" i="1" dirty="0"/>
              <a:t> do, và </a:t>
            </a:r>
            <a:r>
              <a:rPr lang="en-US" sz="1600" b="1" i="1" dirty="0" err="1"/>
              <a:t>sự</a:t>
            </a:r>
            <a:r>
              <a:rPr lang="en-US" sz="1600" b="1" i="1" dirty="0"/>
              <a:t> </a:t>
            </a:r>
            <a:r>
              <a:rPr lang="en-US" sz="1600" b="1" i="1" dirty="0" err="1"/>
              <a:t>thăng</a:t>
            </a:r>
            <a:r>
              <a:rPr lang="en-US" sz="1600" b="1" i="1" dirty="0"/>
              <a:t> </a:t>
            </a:r>
            <a:r>
              <a:rPr lang="en-US" sz="1600" b="1" i="1" dirty="0" err="1"/>
              <a:t>chức</a:t>
            </a:r>
            <a:r>
              <a:rPr lang="en-US" sz="1600" b="1" i="1" dirty="0"/>
              <a:t> </a:t>
            </a:r>
            <a:r>
              <a:rPr lang="en-US" sz="1600" b="1" i="1" dirty="0" err="1"/>
              <a:t>theo</a:t>
            </a:r>
            <a:r>
              <a:rPr lang="en-US" sz="1600" b="1" i="1" dirty="0"/>
              <a:t> </a:t>
            </a:r>
            <a:r>
              <a:rPr lang="en-US" sz="1600" b="1" i="1" dirty="0" err="1"/>
              <a:t>quy</a:t>
            </a:r>
            <a:r>
              <a:rPr lang="en-US" sz="1600" b="1" i="1" dirty="0"/>
              <a:t> </a:t>
            </a:r>
            <a:r>
              <a:rPr lang="en-US" sz="1600" b="1" i="1" dirty="0" err="1"/>
              <a:t>chế</a:t>
            </a:r>
            <a:r>
              <a:rPr lang="en-US" sz="1600" b="1" dirty="0"/>
              <a:t>”</a:t>
            </a:r>
            <a:r>
              <a:rPr lang="hu-HU" sz="1600" b="1" dirty="0">
                <a:solidFill>
                  <a:srgbClr val="50412B"/>
                </a:solidFill>
              </a:rPr>
              <a:t>;</a:t>
            </a:r>
            <a:endParaRPr lang="hu-HU" sz="1600" b="1" i="1" dirty="0">
              <a:solidFill>
                <a:srgbClr val="50412B"/>
              </a:solidFill>
            </a:endParaRPr>
          </a:p>
          <a:p>
            <a:pPr lvl="0"/>
            <a:r>
              <a:rPr lang="en-US" sz="1600" b="1" dirty="0" err="1">
                <a:solidFill>
                  <a:srgbClr val="50412B"/>
                </a:solidFill>
              </a:rPr>
              <a:t>Nới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lỏng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i="1" dirty="0">
                <a:solidFill>
                  <a:srgbClr val="50412B"/>
                </a:solidFill>
              </a:rPr>
              <a:t>“</a:t>
            </a:r>
            <a:r>
              <a:rPr lang="en-US" sz="1600" b="1" i="1" dirty="0" err="1">
                <a:solidFill>
                  <a:srgbClr val="50412B"/>
                </a:solidFill>
              </a:rPr>
              <a:t>thẩm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quyền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được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xác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định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khách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quan</a:t>
            </a:r>
            <a:r>
              <a:rPr lang="en-US" sz="1600" b="1" i="1" dirty="0">
                <a:solidFill>
                  <a:srgbClr val="50412B"/>
                </a:solidFill>
              </a:rPr>
              <a:t>, </a:t>
            </a:r>
            <a:r>
              <a:rPr lang="en-US" sz="1600" b="1" i="1" dirty="0" err="1">
                <a:solidFill>
                  <a:srgbClr val="50412B"/>
                </a:solidFill>
              </a:rPr>
              <a:t>được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ghi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trong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các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quy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chế</a:t>
            </a:r>
            <a:r>
              <a:rPr lang="hu-HU" sz="1600" b="1" i="1" dirty="0">
                <a:solidFill>
                  <a:srgbClr val="50412B"/>
                </a:solidFill>
              </a:rPr>
              <a:t>”</a:t>
            </a:r>
            <a:r>
              <a:rPr lang="hu-HU" sz="1600" b="1" dirty="0">
                <a:solidFill>
                  <a:srgbClr val="50412B"/>
                </a:solidFill>
              </a:rPr>
              <a:t>; </a:t>
            </a:r>
            <a:r>
              <a:rPr lang="en-US" sz="1600" b="1" dirty="0">
                <a:solidFill>
                  <a:srgbClr val="50412B"/>
                </a:solidFill>
              </a:rPr>
              <a:t>n</a:t>
            </a:r>
            <a:r>
              <a:rPr lang="vi-VN" sz="1600" b="1" dirty="0">
                <a:solidFill>
                  <a:srgbClr val="50412B"/>
                </a:solidFill>
              </a:rPr>
              <a:t>hững người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được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bổ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nhiệm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chính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trị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  <a:latin typeface="+mj-lt"/>
              </a:rPr>
              <a:t>của</a:t>
            </a:r>
            <a:r>
              <a:rPr lang="en-US" sz="16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vi-VN" sz="1600" b="1" dirty="0">
                <a:solidFill>
                  <a:srgbClr val="CD5F50"/>
                </a:solidFill>
                <a:latin typeface="+mj-lt"/>
              </a:rPr>
              <a:t>gia tộc chính trị được tiếp nhận</a:t>
            </a:r>
            <a:r>
              <a:rPr lang="hu-HU" sz="1600" b="1" dirty="0">
                <a:solidFill>
                  <a:srgbClr val="CD5F5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CD5F50"/>
                </a:solidFill>
                <a:latin typeface="+mj-lt"/>
              </a:rPr>
              <a:t>đảm</a:t>
            </a:r>
            <a:r>
              <a:rPr lang="en-US" sz="1600" b="1" dirty="0">
                <a:solidFill>
                  <a:srgbClr val="CD5F5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CD5F50"/>
                </a:solidFill>
                <a:latin typeface="+mj-lt"/>
              </a:rPr>
              <a:t>nhiệm</a:t>
            </a:r>
            <a:r>
              <a:rPr lang="en-US" sz="1600" b="1" dirty="0">
                <a:solidFill>
                  <a:srgbClr val="CD5F5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CD5F50"/>
                </a:solidFill>
                <a:latin typeface="+mj-lt"/>
              </a:rPr>
              <a:t>các</a:t>
            </a:r>
            <a:r>
              <a:rPr lang="en-US" sz="1600" b="1" dirty="0">
                <a:solidFill>
                  <a:srgbClr val="CD5F5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CD5F50"/>
                </a:solidFill>
                <a:latin typeface="+mj-lt"/>
              </a:rPr>
              <a:t>vai</a:t>
            </a:r>
            <a:r>
              <a:rPr lang="en-US" sz="1600" b="1" dirty="0">
                <a:solidFill>
                  <a:srgbClr val="CD5F5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CD5F50"/>
                </a:solidFill>
                <a:latin typeface="+mj-lt"/>
              </a:rPr>
              <a:t>trò</a:t>
            </a:r>
            <a:r>
              <a:rPr lang="en-US" sz="1600" b="1" dirty="0">
                <a:solidFill>
                  <a:srgbClr val="CD5F5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CD5F50"/>
                </a:solidFill>
                <a:latin typeface="+mj-lt"/>
              </a:rPr>
              <a:t>khác</a:t>
            </a:r>
            <a:r>
              <a:rPr lang="en-US" sz="1600" b="1" dirty="0">
                <a:solidFill>
                  <a:srgbClr val="CD5F5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CD5F50"/>
                </a:solidFill>
                <a:latin typeface="+mj-lt"/>
              </a:rPr>
              <a:t>nhau</a:t>
            </a:r>
            <a:r>
              <a:rPr lang="en-US" sz="1600" b="1" dirty="0">
                <a:solidFill>
                  <a:srgbClr val="CD5F5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CD5F50"/>
                </a:solidFill>
                <a:latin typeface="+mj-lt"/>
              </a:rPr>
              <a:t>trong</a:t>
            </a:r>
            <a:r>
              <a:rPr lang="en-US" sz="1600" b="1" dirty="0">
                <a:solidFill>
                  <a:srgbClr val="CD5F5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CD5F50"/>
                </a:solidFill>
                <a:latin typeface="+mj-lt"/>
              </a:rPr>
              <a:t>lĩnh</a:t>
            </a:r>
            <a:r>
              <a:rPr lang="en-US" sz="1600" b="1" dirty="0">
                <a:solidFill>
                  <a:srgbClr val="CD5F5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CD5F50"/>
                </a:solidFill>
                <a:latin typeface="+mj-lt"/>
              </a:rPr>
              <a:t>vực</a:t>
            </a:r>
            <a:r>
              <a:rPr lang="en-US" sz="1600" b="1" dirty="0">
                <a:solidFill>
                  <a:srgbClr val="CD5F5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CD5F50"/>
                </a:solidFill>
                <a:latin typeface="+mj-lt"/>
              </a:rPr>
              <a:t>hành</a:t>
            </a:r>
            <a:r>
              <a:rPr lang="en-US" sz="1600" b="1" dirty="0">
                <a:solidFill>
                  <a:srgbClr val="CD5F5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CD5F50"/>
                </a:solidFill>
                <a:latin typeface="+mj-lt"/>
              </a:rPr>
              <a:t>chính</a:t>
            </a:r>
            <a:r>
              <a:rPr lang="en-US" sz="1600" b="1" dirty="0">
                <a:solidFill>
                  <a:srgbClr val="CD5F5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CD5F50"/>
                </a:solidFill>
                <a:latin typeface="+mj-lt"/>
              </a:rPr>
              <a:t>hợp</a:t>
            </a:r>
            <a:r>
              <a:rPr lang="en-US" sz="1600" b="1" dirty="0">
                <a:solidFill>
                  <a:srgbClr val="CD5F5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CD5F50"/>
                </a:solidFill>
                <a:latin typeface="+mj-lt"/>
              </a:rPr>
              <a:t>háp</a:t>
            </a:r>
            <a:r>
              <a:rPr lang="hu-HU" sz="1600" b="1" dirty="0">
                <a:solidFill>
                  <a:srgbClr val="50412B"/>
                </a:solidFill>
                <a:latin typeface="+mj-lt"/>
              </a:rPr>
              <a:t>: bù nhìn</a:t>
            </a:r>
            <a:r>
              <a:rPr lang="en-US" sz="1600" b="1" dirty="0">
                <a:solidFill>
                  <a:srgbClr val="50412B"/>
                </a:solidFill>
                <a:latin typeface="+mj-lt"/>
              </a:rPr>
              <a:t> (front man, </a:t>
            </a:r>
            <a:r>
              <a:rPr lang="en-US" sz="1600" b="1" dirty="0" err="1">
                <a:latin typeface="+mj-lt"/>
              </a:rPr>
              <a:t>Strohmann</a:t>
            </a:r>
            <a:r>
              <a:rPr lang="en-US" sz="1600" b="1" dirty="0">
                <a:latin typeface="+mj-lt"/>
              </a:rPr>
              <a:t>)</a:t>
            </a:r>
            <a:r>
              <a:rPr lang="hu-HU" sz="1600" b="1" dirty="0">
                <a:solidFill>
                  <a:srgbClr val="50412B"/>
                </a:solidFill>
                <a:latin typeface="+mj-lt"/>
              </a:rPr>
              <a:t>, </a:t>
            </a:r>
            <a:r>
              <a:rPr lang="en-US" sz="1600" b="1" dirty="0" err="1">
                <a:solidFill>
                  <a:srgbClr val="50412B"/>
                </a:solidFill>
                <a:latin typeface="+mj-lt"/>
              </a:rPr>
              <a:t>thủ</a:t>
            </a:r>
            <a:r>
              <a:rPr lang="en-US" sz="16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50412B"/>
                </a:solidFill>
                <a:latin typeface="+mj-lt"/>
              </a:rPr>
              <a:t>hiến</a:t>
            </a:r>
            <a:r>
              <a:rPr lang="hu-HU" sz="1600" b="1" dirty="0">
                <a:solidFill>
                  <a:srgbClr val="50412B"/>
                </a:solidFill>
                <a:latin typeface="+mj-lt"/>
              </a:rPr>
              <a:t>, </a:t>
            </a:r>
            <a:r>
              <a:rPr lang="en-US" sz="1600" b="1" dirty="0" err="1">
                <a:solidFill>
                  <a:srgbClr val="50412B"/>
                </a:solidFill>
                <a:latin typeface="+mj-lt"/>
              </a:rPr>
              <a:t>ủy</a:t>
            </a:r>
            <a:r>
              <a:rPr lang="en-US" sz="16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50412B"/>
                </a:solidFill>
                <a:latin typeface="+mj-lt"/>
              </a:rPr>
              <a:t>viên</a:t>
            </a:r>
            <a:r>
              <a:rPr lang="hu-HU" sz="1600" b="1" dirty="0">
                <a:solidFill>
                  <a:srgbClr val="50412B"/>
                </a:solidFill>
                <a:latin typeface="+mj-lt"/>
              </a:rPr>
              <a:t>, </a:t>
            </a:r>
            <a:r>
              <a:rPr lang="en-US" sz="1600" b="1" dirty="0" err="1">
                <a:solidFill>
                  <a:srgbClr val="50412B"/>
                </a:solidFill>
                <a:latin typeface="+mj-lt"/>
              </a:rPr>
              <a:t>nhân</a:t>
            </a:r>
            <a:r>
              <a:rPr lang="en-US" sz="16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50412B"/>
                </a:solidFill>
                <a:latin typeface="+mj-lt"/>
              </a:rPr>
              <a:t>viên</a:t>
            </a:r>
            <a:r>
              <a:rPr lang="en-US" sz="16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50412B"/>
                </a:solidFill>
                <a:latin typeface="+mj-lt"/>
              </a:rPr>
              <a:t>quản</a:t>
            </a:r>
            <a:r>
              <a:rPr lang="en-US" sz="16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50412B"/>
                </a:solidFill>
                <a:latin typeface="+mj-lt"/>
              </a:rPr>
              <a:t>lý</a:t>
            </a:r>
            <a:r>
              <a:rPr lang="hu-HU" sz="1600" b="1" dirty="0">
                <a:solidFill>
                  <a:srgbClr val="50412B"/>
                </a:solidFill>
                <a:latin typeface="+mj-lt"/>
              </a:rPr>
              <a:t>, </a:t>
            </a:r>
            <a:r>
              <a:rPr lang="en-US" sz="1600" b="1" dirty="0" err="1">
                <a:solidFill>
                  <a:srgbClr val="50412B"/>
                </a:solidFill>
                <a:latin typeface="+mj-lt"/>
              </a:rPr>
              <a:t>thủ</a:t>
            </a:r>
            <a:r>
              <a:rPr lang="en-US" sz="16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50412B"/>
                </a:solidFill>
                <a:latin typeface="+mj-lt"/>
              </a:rPr>
              <a:t>quỹ</a:t>
            </a:r>
            <a:r>
              <a:rPr lang="hu-HU" sz="16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50412B"/>
                </a:solidFill>
                <a:latin typeface="+mj-lt"/>
              </a:rPr>
              <a:t>vân</a:t>
            </a:r>
            <a:r>
              <a:rPr lang="en-US" sz="16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50412B"/>
                </a:solidFill>
                <a:latin typeface="+mj-lt"/>
              </a:rPr>
              <a:t>vân</a:t>
            </a:r>
            <a:r>
              <a:rPr lang="hu-HU" sz="1600" b="1" dirty="0">
                <a:solidFill>
                  <a:srgbClr val="50412B"/>
                </a:solidFill>
                <a:latin typeface="+mj-lt"/>
              </a:rPr>
              <a:t>;</a:t>
            </a:r>
          </a:p>
          <a:p>
            <a:pPr lvl="0"/>
            <a:r>
              <a:rPr lang="en-US" sz="1600" b="1" i="1" dirty="0">
                <a:solidFill>
                  <a:srgbClr val="50412B"/>
                </a:solidFill>
                <a:latin typeface="+mj-lt"/>
              </a:rPr>
              <a:t>“</a:t>
            </a:r>
            <a:r>
              <a:rPr lang="en-US" sz="1600" b="1" i="1" dirty="0" err="1">
                <a:solidFill>
                  <a:srgbClr val="50412B"/>
                </a:solidFill>
                <a:latin typeface="+mj-lt"/>
              </a:rPr>
              <a:t>Hệ</a:t>
            </a:r>
            <a:r>
              <a:rPr lang="en-US" sz="1600" b="1" i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  <a:latin typeface="+mj-lt"/>
              </a:rPr>
              <a:t>thứ</a:t>
            </a:r>
            <a:r>
              <a:rPr lang="en-US" sz="1600" b="1" i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  <a:latin typeface="+mj-lt"/>
              </a:rPr>
              <a:t>bậc</a:t>
            </a:r>
            <a:r>
              <a:rPr lang="en-US" sz="1600" b="1" i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  <a:latin typeface="+mj-lt"/>
              </a:rPr>
              <a:t>hợp</a:t>
            </a:r>
            <a:r>
              <a:rPr lang="en-US" sz="1600" b="1" i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  <a:latin typeface="+mj-lt"/>
              </a:rPr>
              <a:t>lý</a:t>
            </a:r>
            <a:r>
              <a:rPr lang="en-US" sz="1600" b="1" i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  <a:latin typeface="+mj-lt"/>
              </a:rPr>
              <a:t>được</a:t>
            </a:r>
            <a:r>
              <a:rPr lang="en-US" sz="1600" b="1" i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  <a:latin typeface="+mj-lt"/>
              </a:rPr>
              <a:t>xác</a:t>
            </a:r>
            <a:r>
              <a:rPr lang="en-US" sz="1600" b="1" i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  <a:latin typeface="+mj-lt"/>
              </a:rPr>
              <a:t>định</a:t>
            </a:r>
            <a:r>
              <a:rPr lang="en-US" sz="1600" b="1" i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  <a:latin typeface="+mj-lt"/>
              </a:rPr>
              <a:t>rõ</a:t>
            </a:r>
            <a:r>
              <a:rPr lang="en-US" sz="1600" b="1" i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  <a:latin typeface="+mj-lt"/>
              </a:rPr>
              <a:t>ràng</a:t>
            </a:r>
            <a:r>
              <a:rPr lang="hu-HU" sz="1600" b="1" i="1" dirty="0">
                <a:solidFill>
                  <a:srgbClr val="50412B"/>
                </a:solidFill>
                <a:latin typeface="+mj-lt"/>
              </a:rPr>
              <a:t>”</a:t>
            </a:r>
            <a:r>
              <a:rPr lang="hu-HU" sz="16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1600" b="1" dirty="0">
                <a:solidFill>
                  <a:srgbClr val="50412B"/>
                </a:solidFill>
                <a:latin typeface="+mj-lt"/>
              </a:rPr>
              <a:t>tan </a:t>
            </a:r>
            <a:r>
              <a:rPr lang="en-US" sz="1600" b="1" dirty="0" err="1">
                <a:solidFill>
                  <a:srgbClr val="50412B"/>
                </a:solidFill>
                <a:latin typeface="+mj-lt"/>
              </a:rPr>
              <a:t>rã</a:t>
            </a:r>
            <a:r>
              <a:rPr lang="hu-HU" sz="1600" b="1" dirty="0">
                <a:solidFill>
                  <a:srgbClr val="50412B"/>
                </a:solidFill>
                <a:latin typeface="+mj-lt"/>
              </a:rPr>
              <a:t>; </a:t>
            </a:r>
            <a:r>
              <a:rPr lang="en-US" sz="1600" b="1" dirty="0">
                <a:solidFill>
                  <a:srgbClr val="50412B"/>
                </a:solidFill>
                <a:latin typeface="+mj-lt"/>
              </a:rPr>
              <a:t>n</a:t>
            </a:r>
            <a:r>
              <a:rPr lang="vi-VN" sz="1600" b="1" dirty="0">
                <a:solidFill>
                  <a:srgbClr val="50412B"/>
                </a:solidFill>
                <a:latin typeface="+mj-lt"/>
              </a:rPr>
              <a:t>hững người</a:t>
            </a:r>
            <a:r>
              <a:rPr lang="en-US" sz="16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50412B"/>
                </a:solidFill>
                <a:latin typeface="+mj-lt"/>
              </a:rPr>
              <a:t>thân</a:t>
            </a:r>
            <a:r>
              <a:rPr lang="en-US" sz="16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50412B"/>
                </a:solidFill>
                <a:latin typeface="+mj-lt"/>
              </a:rPr>
              <a:t>cận</a:t>
            </a:r>
            <a:r>
              <a:rPr lang="en-US" sz="16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50412B"/>
                </a:solidFill>
                <a:latin typeface="+mj-lt"/>
              </a:rPr>
              <a:t>của</a:t>
            </a:r>
            <a:r>
              <a:rPr lang="en-US" sz="16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vi-VN" sz="1600" b="1" dirty="0">
                <a:solidFill>
                  <a:srgbClr val="50412B"/>
                </a:solidFill>
                <a:latin typeface="+mj-lt"/>
              </a:rPr>
              <a:t>gia tộc chính trị được tiếp nhận</a:t>
            </a:r>
            <a:r>
              <a:rPr lang="hu-HU" sz="1600" b="1" dirty="0">
                <a:solidFill>
                  <a:srgbClr val="50412B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CD5F50"/>
                </a:solidFill>
                <a:latin typeface="+mj-lt"/>
              </a:rPr>
              <a:t>đi</a:t>
            </a:r>
            <a:r>
              <a:rPr lang="en-US" sz="1600" b="1" dirty="0">
                <a:solidFill>
                  <a:srgbClr val="CD5F50"/>
                </a:solidFill>
                <a:latin typeface="+mj-lt"/>
              </a:rPr>
              <a:t> lại </a:t>
            </a:r>
            <a:r>
              <a:rPr lang="en-US" sz="1600" b="1" dirty="0" err="1">
                <a:solidFill>
                  <a:srgbClr val="CD5F50"/>
                </a:solidFill>
              </a:rPr>
              <a:t>tự</a:t>
            </a:r>
            <a:r>
              <a:rPr lang="en-US" sz="1600" b="1" dirty="0">
                <a:solidFill>
                  <a:srgbClr val="CD5F50"/>
                </a:solidFill>
              </a:rPr>
              <a:t> do </a:t>
            </a:r>
            <a:r>
              <a:rPr lang="en-US" sz="1600" b="1" dirty="0" err="1">
                <a:solidFill>
                  <a:srgbClr val="CD5F50"/>
                </a:solidFill>
                <a:latin typeface="+mj-lt"/>
              </a:rPr>
              <a:t>giữa</a:t>
            </a:r>
            <a:r>
              <a:rPr lang="en-US" sz="1600" b="1" dirty="0">
                <a:solidFill>
                  <a:srgbClr val="CD5F5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CD5F50"/>
                </a:solidFill>
                <a:latin typeface="+mj-lt"/>
              </a:rPr>
              <a:t>các</a:t>
            </a:r>
            <a:r>
              <a:rPr lang="en-US" sz="1600" b="1" dirty="0">
                <a:solidFill>
                  <a:srgbClr val="CD5F5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CD5F50"/>
                </a:solidFill>
                <a:latin typeface="+mj-lt"/>
              </a:rPr>
              <a:t>khu</a:t>
            </a:r>
            <a:r>
              <a:rPr lang="en-US" sz="1600" b="1" dirty="0">
                <a:solidFill>
                  <a:srgbClr val="CD5F5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CD5F50"/>
                </a:solidFill>
                <a:latin typeface="+mj-lt"/>
              </a:rPr>
              <a:t>vực</a:t>
            </a:r>
            <a:r>
              <a:rPr lang="en-US" sz="1600" b="1" dirty="0">
                <a:solidFill>
                  <a:srgbClr val="CD5F5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CD5F50"/>
                </a:solidFill>
                <a:latin typeface="+mj-lt"/>
              </a:rPr>
              <a:t>bên</a:t>
            </a:r>
            <a:r>
              <a:rPr lang="en-US" sz="1600" b="1" dirty="0">
                <a:solidFill>
                  <a:srgbClr val="CD5F50"/>
                </a:solidFill>
                <a:latin typeface="+mj-lt"/>
              </a:rPr>
              <a:t> </a:t>
            </a:r>
            <a:r>
              <a:rPr lang="en-US" sz="1600" b="1" dirty="0" err="1">
                <a:solidFill>
                  <a:srgbClr val="CD5F50"/>
                </a:solidFill>
                <a:latin typeface="+mj-lt"/>
              </a:rPr>
              <a:t>dưới</a:t>
            </a:r>
            <a:r>
              <a:rPr lang="en-US" sz="1600" b="1" dirty="0">
                <a:solidFill>
                  <a:srgbClr val="CD5F50"/>
                </a:solidFill>
                <a:latin typeface="+mj-lt"/>
              </a:rPr>
              <a:t> </a:t>
            </a:r>
            <a:r>
              <a:rPr lang="hu-HU" sz="1600" b="1" dirty="0">
                <a:solidFill>
                  <a:srgbClr val="CD5F50"/>
                </a:solidFill>
              </a:rPr>
              <a:t>và </a:t>
            </a:r>
            <a:r>
              <a:rPr lang="en-US" sz="1600" b="1" dirty="0" err="1">
                <a:solidFill>
                  <a:srgbClr val="CD5F50"/>
                </a:solidFill>
              </a:rPr>
              <a:t>bên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trên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của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chính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quyền</a:t>
            </a:r>
            <a:r>
              <a:rPr lang="hu-HU" sz="1600" b="1" dirty="0">
                <a:solidFill>
                  <a:srgbClr val="50412B"/>
                </a:solidFill>
              </a:rPr>
              <a:t>;</a:t>
            </a:r>
          </a:p>
          <a:p>
            <a:pPr lvl="0"/>
            <a:r>
              <a:rPr lang="en-US" sz="1600" b="1" i="1" dirty="0">
                <a:solidFill>
                  <a:srgbClr val="50412B"/>
                </a:solidFill>
              </a:rPr>
              <a:t>“</a:t>
            </a:r>
            <a:r>
              <a:rPr lang="en-US" sz="1600" b="1" i="1" dirty="0" err="1">
                <a:solidFill>
                  <a:srgbClr val="50412B"/>
                </a:solidFill>
              </a:rPr>
              <a:t>hệ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thống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thăng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chức</a:t>
            </a:r>
            <a:r>
              <a:rPr lang="hu-HU" sz="1600" b="1" i="1" dirty="0">
                <a:solidFill>
                  <a:srgbClr val="50412B"/>
                </a:solidFill>
              </a:rPr>
              <a:t> chuẩn tắc”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bị</a:t>
            </a:r>
            <a:r>
              <a:rPr lang="hu-HU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các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cơ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chế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quyết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định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tùy</a:t>
            </a:r>
            <a:r>
              <a:rPr lang="en-US" sz="1600" b="1" dirty="0">
                <a:solidFill>
                  <a:srgbClr val="CD5F50"/>
                </a:solidFill>
              </a:rPr>
              <a:t> ý, do </a:t>
            </a:r>
            <a:r>
              <a:rPr lang="en-US" sz="1600" b="1" dirty="0" err="1">
                <a:solidFill>
                  <a:srgbClr val="CD5F50"/>
                </a:solidFill>
              </a:rPr>
              <a:t>các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lợi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ích</a:t>
            </a:r>
            <a:r>
              <a:rPr lang="hu-HU" sz="1600" b="1" dirty="0">
                <a:solidFill>
                  <a:srgbClr val="CD5F50"/>
                </a:solidFill>
              </a:rPr>
              <a:t> chính trị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điều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khiển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thay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thế</a:t>
            </a:r>
            <a:r>
              <a:rPr lang="hu-HU" sz="1600" b="1" dirty="0">
                <a:solidFill>
                  <a:srgbClr val="50412B"/>
                </a:solidFill>
              </a:rPr>
              <a:t> (</a:t>
            </a:r>
            <a:r>
              <a:rPr lang="en-US" sz="1600" b="1" dirty="0" err="1">
                <a:solidFill>
                  <a:srgbClr val="50412B"/>
                </a:solidFill>
              </a:rPr>
              <a:t>sự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tập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trung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hóa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các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quyết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định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thăng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chức</a:t>
            </a:r>
            <a:r>
              <a:rPr lang="hu-HU" sz="1600" b="1" dirty="0">
                <a:solidFill>
                  <a:srgbClr val="50412B"/>
                </a:solidFill>
              </a:rPr>
              <a:t>, </a:t>
            </a:r>
            <a:r>
              <a:rPr lang="en-US" sz="1600" b="1" dirty="0" err="1">
                <a:solidFill>
                  <a:srgbClr val="50412B"/>
                </a:solidFill>
              </a:rPr>
              <a:t>sự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đánh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giá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chủ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quan</a:t>
            </a:r>
            <a:r>
              <a:rPr lang="hu-HU" sz="1600" b="1" dirty="0">
                <a:solidFill>
                  <a:srgbClr val="50412B"/>
                </a:solidFill>
              </a:rPr>
              <a:t>, </a:t>
            </a:r>
            <a:r>
              <a:rPr lang="en-US" sz="1600" b="1" dirty="0" err="1">
                <a:solidFill>
                  <a:srgbClr val="50412B"/>
                </a:solidFill>
              </a:rPr>
              <a:t>luật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lệ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được</a:t>
            </a:r>
            <a:r>
              <a:rPr lang="en-US" sz="1600" b="1" dirty="0">
                <a:solidFill>
                  <a:srgbClr val="50412B"/>
                </a:solidFill>
              </a:rPr>
              <a:t> may </a:t>
            </a:r>
            <a:r>
              <a:rPr lang="en-US" sz="1600" b="1" dirty="0" err="1">
                <a:solidFill>
                  <a:srgbClr val="50412B"/>
                </a:solidFill>
              </a:rPr>
              <a:t>đo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cho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cá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nhân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khi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cần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thiết</a:t>
            </a:r>
            <a:r>
              <a:rPr lang="hu-HU" sz="1600" b="1" dirty="0">
                <a:solidFill>
                  <a:srgbClr val="50412B"/>
                </a:solidFill>
              </a:rPr>
              <a:t>);</a:t>
            </a:r>
          </a:p>
          <a:p>
            <a:pPr lvl="0"/>
            <a:r>
              <a:rPr lang="en-US" sz="1600" b="1" i="1" dirty="0">
                <a:solidFill>
                  <a:srgbClr val="50412B"/>
                </a:solidFill>
              </a:rPr>
              <a:t>“</a:t>
            </a:r>
            <a:r>
              <a:rPr lang="en-US" sz="1600" b="1" i="1" dirty="0" err="1">
                <a:solidFill>
                  <a:srgbClr val="50412B"/>
                </a:solidFill>
              </a:rPr>
              <a:t>trình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độ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chuyên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môn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là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tiêu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chuẩn</a:t>
            </a:r>
            <a:r>
              <a:rPr lang="hu-HU" sz="1600" b="1" i="1" dirty="0">
                <a:solidFill>
                  <a:srgbClr val="50412B"/>
                </a:solidFill>
              </a:rPr>
              <a:t>”</a:t>
            </a:r>
            <a:r>
              <a:rPr lang="hu-HU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được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tương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đối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hóa</a:t>
            </a:r>
            <a:r>
              <a:rPr lang="hu-HU" sz="1600" b="1" dirty="0">
                <a:solidFill>
                  <a:srgbClr val="50412B"/>
                </a:solidFill>
              </a:rPr>
              <a:t>; </a:t>
            </a:r>
            <a:r>
              <a:rPr lang="en-US" sz="1600" b="1" dirty="0" err="1">
                <a:solidFill>
                  <a:srgbClr val="CD5F50"/>
                </a:solidFill>
              </a:rPr>
              <a:t>những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sự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miễn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trừ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đặc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biệt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khi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cần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thiết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mở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đường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trước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cho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việc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nhậm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các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chức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vụ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trước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kia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đòi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hỏi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các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điều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kiện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chuyên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môn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nghiêm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ngặt</a:t>
            </a:r>
            <a:r>
              <a:rPr lang="hu-HU" sz="1600" b="1" dirty="0">
                <a:solidFill>
                  <a:srgbClr val="50412B"/>
                </a:solidFill>
              </a:rPr>
              <a:t>;</a:t>
            </a:r>
          </a:p>
          <a:p>
            <a:pPr lvl="0"/>
            <a:r>
              <a:rPr lang="en-US" sz="1600" b="1" dirty="0" err="1">
                <a:solidFill>
                  <a:srgbClr val="50412B"/>
                </a:solidFill>
              </a:rPr>
              <a:t>Tiền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trợ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cấp</a:t>
            </a:r>
            <a:r>
              <a:rPr lang="en-US" sz="1600" b="1" dirty="0">
                <a:solidFill>
                  <a:srgbClr val="50412B"/>
                </a:solidFill>
              </a:rPr>
              <a:t> và </a:t>
            </a:r>
            <a:r>
              <a:rPr lang="en-US" sz="1600" b="1" dirty="0" err="1">
                <a:solidFill>
                  <a:srgbClr val="50412B"/>
                </a:solidFill>
              </a:rPr>
              <a:t>các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quyền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có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tài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sản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đồng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hành</a:t>
            </a:r>
            <a:r>
              <a:rPr lang="en-US" sz="1600" b="1" dirty="0">
                <a:solidFill>
                  <a:srgbClr val="50412B"/>
                </a:solidFill>
              </a:rPr>
              <a:t> </a:t>
            </a:r>
            <a:r>
              <a:rPr lang="en-US" sz="1600" b="1" dirty="0" err="1">
                <a:solidFill>
                  <a:srgbClr val="50412B"/>
                </a:solidFill>
              </a:rPr>
              <a:t>với</a:t>
            </a:r>
            <a:r>
              <a:rPr lang="en-US" sz="1600" b="1" i="1" dirty="0">
                <a:solidFill>
                  <a:srgbClr val="50412B"/>
                </a:solidFill>
              </a:rPr>
              <a:t> “</a:t>
            </a:r>
            <a:r>
              <a:rPr lang="en-US" sz="1600" b="1" i="1" dirty="0" err="1">
                <a:solidFill>
                  <a:srgbClr val="50412B"/>
                </a:solidFill>
              </a:rPr>
              <a:t>lương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cố</a:t>
            </a:r>
            <a:r>
              <a:rPr lang="en-US" sz="1600" b="1" i="1" dirty="0">
                <a:solidFill>
                  <a:srgbClr val="50412B"/>
                </a:solidFill>
              </a:rPr>
              <a:t> </a:t>
            </a:r>
            <a:r>
              <a:rPr lang="en-US" sz="1600" b="1" i="1" dirty="0" err="1">
                <a:solidFill>
                  <a:srgbClr val="50412B"/>
                </a:solidFill>
              </a:rPr>
              <a:t>định</a:t>
            </a:r>
            <a:r>
              <a:rPr lang="hu-HU" sz="1600" b="1" i="1" dirty="0">
                <a:solidFill>
                  <a:srgbClr val="50412B"/>
                </a:solidFill>
              </a:rPr>
              <a:t>”</a:t>
            </a:r>
            <a:r>
              <a:rPr lang="hu-HU" sz="1600" b="1" dirty="0">
                <a:solidFill>
                  <a:srgbClr val="50412B"/>
                </a:solidFill>
              </a:rPr>
              <a:t>, </a:t>
            </a:r>
            <a:r>
              <a:rPr lang="en-US" sz="1600" b="1" dirty="0" err="1">
                <a:solidFill>
                  <a:srgbClr val="CD5F50"/>
                </a:solidFill>
              </a:rPr>
              <a:t>các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trợ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cấp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tăng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lên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theo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hệ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thứ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bậc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ngày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càng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vượt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xa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các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nguồn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thu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nhập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nảy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sinh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từ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thu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nhập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hợp</a:t>
            </a:r>
            <a:r>
              <a:rPr lang="en-US" sz="1600" b="1" dirty="0">
                <a:solidFill>
                  <a:srgbClr val="CD5F50"/>
                </a:solidFill>
              </a:rPr>
              <a:t> </a:t>
            </a:r>
            <a:r>
              <a:rPr lang="en-US" sz="1600" b="1" dirty="0" err="1">
                <a:solidFill>
                  <a:srgbClr val="CD5F50"/>
                </a:solidFill>
              </a:rPr>
              <a:t>pháp</a:t>
            </a:r>
            <a:r>
              <a:rPr lang="hu-HU" sz="1600" b="1" dirty="0">
                <a:solidFill>
                  <a:srgbClr val="CD5F50"/>
                </a:solidFill>
              </a:rPr>
              <a:t>.</a:t>
            </a:r>
          </a:p>
          <a:p>
            <a:pPr lvl="0">
              <a:spcBef>
                <a:spcPts val="0"/>
              </a:spcBef>
              <a:spcAft>
                <a:spcPts val="1000"/>
              </a:spcAft>
              <a:buClr>
                <a:srgbClr val="4D7C84"/>
              </a:buClr>
              <a:buFont typeface="Wingdings" pitchFamily="2" charset="2"/>
              <a:buChar char="Ø"/>
            </a:pPr>
            <a:endParaRPr lang="en-US" sz="1600" b="1" dirty="0">
              <a:solidFill>
                <a:srgbClr val="50412B"/>
              </a:solidFill>
            </a:endParaRPr>
          </a:p>
        </p:txBody>
      </p:sp>
      <p:sp>
        <p:nvSpPr>
          <p:cNvPr id="5" name="Cím 1"/>
          <p:cNvSpPr txBox="1">
            <a:spLocks/>
          </p:cNvSpPr>
          <p:nvPr/>
        </p:nvSpPr>
        <p:spPr>
          <a:xfrm>
            <a:off x="107950" y="0"/>
            <a:ext cx="8928100" cy="699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err="1">
                <a:solidFill>
                  <a:srgbClr val="8D503B"/>
                </a:solidFill>
              </a:rPr>
              <a:t>Sự</a:t>
            </a:r>
            <a:r>
              <a:rPr lang="en-US" sz="3200" dirty="0">
                <a:solidFill>
                  <a:srgbClr val="8D503B"/>
                </a:solidFill>
              </a:rPr>
              <a:t> tan </a:t>
            </a:r>
            <a:r>
              <a:rPr lang="en-US" sz="3200" dirty="0" err="1">
                <a:solidFill>
                  <a:srgbClr val="8D503B"/>
                </a:solidFill>
              </a:rPr>
              <a:t>rã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của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bộ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máy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quan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liêu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chuyên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nghiệp</a:t>
            </a:r>
            <a:endParaRPr lang="hu-HU" sz="3200" dirty="0">
              <a:solidFill>
                <a:srgbClr val="8D50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584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Egyenes összekötő 20">
            <a:extLst>
              <a:ext uri="{FF2B5EF4-FFF2-40B4-BE49-F238E27FC236}">
                <a16:creationId xmlns:a16="http://schemas.microsoft.com/office/drawing/2014/main" id="{AB03A30E-D54B-3C2D-7B2B-E77A9EE43A26}"/>
              </a:ext>
            </a:extLst>
          </p:cNvPr>
          <p:cNvCxnSpPr>
            <a:cxnSpLocks/>
          </p:cNvCxnSpPr>
          <p:nvPr/>
        </p:nvCxnSpPr>
        <p:spPr>
          <a:xfrm flipV="1">
            <a:off x="179512" y="1563638"/>
            <a:ext cx="8784976" cy="0"/>
          </a:xfrm>
          <a:prstGeom prst="line">
            <a:avLst/>
          </a:prstGeom>
          <a:ln w="190500">
            <a:solidFill>
              <a:srgbClr val="4D7C84">
                <a:alpha val="80000"/>
              </a:srgb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Таблица 9">
            <a:extLst>
              <a:ext uri="{FF2B5EF4-FFF2-40B4-BE49-F238E27FC236}">
                <a16:creationId xmlns:a16="http://schemas.microsoft.com/office/drawing/2014/main" id="{07892B92-384A-0109-3485-AB2F8B0774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245872"/>
              </p:ext>
            </p:extLst>
          </p:nvPr>
        </p:nvGraphicFramePr>
        <p:xfrm>
          <a:off x="179512" y="1923685"/>
          <a:ext cx="8784976" cy="2664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01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5211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</a:t>
                      </a:r>
                      <a:r>
                        <a:rPr lang="vi-VN" sz="2000" b="1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hà nước</a:t>
                      </a:r>
                      <a:r>
                        <a:rPr lang="en-US" sz="2000" b="1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gác</a:t>
                      </a:r>
                      <a:r>
                        <a:rPr lang="en-US" sz="2000" b="1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="1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đêm</a:t>
                      </a:r>
                      <a:r>
                        <a:rPr lang="hu-HU" sz="2000" b="1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1800" b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(</a:t>
                      </a:r>
                      <a:r>
                        <a:rPr lang="en-US" sz="1800" b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cảnh</a:t>
                      </a:r>
                      <a:r>
                        <a:rPr lang="en-US" sz="1800" b="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1800" b="0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sát</a:t>
                      </a:r>
                      <a:r>
                        <a:rPr lang="en-US" sz="1800" b="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</a:t>
                      </a:r>
                      <a:r>
                        <a:rPr lang="en-US" sz="1800" b="0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tòa</a:t>
                      </a:r>
                      <a:r>
                        <a:rPr lang="en-US" sz="1800" b="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1800" b="0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án</a:t>
                      </a:r>
                      <a:r>
                        <a:rPr lang="hu-HU" sz="1800" b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</a:t>
                      </a:r>
                      <a:r>
                        <a:rPr lang="en-US" sz="1800" b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1800" b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quốc</a:t>
                      </a:r>
                      <a:r>
                        <a:rPr lang="en-US" sz="1800" b="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1800" b="0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phòng</a:t>
                      </a:r>
                      <a:r>
                        <a:rPr lang="en-US" sz="1800" b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</a:p>
                    <a:p>
                      <a:pPr algn="ctr"/>
                      <a:endParaRPr lang="en-US" sz="1800" b="0" dirty="0">
                        <a:solidFill>
                          <a:srgbClr val="504131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algn="ctr"/>
                      <a:endParaRPr lang="en-US" sz="1800" b="0" dirty="0">
                        <a:solidFill>
                          <a:srgbClr val="504131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</a:t>
                      </a:r>
                      <a:r>
                        <a:rPr lang="vi-VN" sz="200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hà nước</a:t>
                      </a:r>
                      <a:r>
                        <a:rPr lang="en-US" sz="200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phúc</a:t>
                      </a:r>
                      <a:r>
                        <a:rPr lang="en-US" sz="200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lợi</a:t>
                      </a:r>
                      <a:br>
                        <a:rPr lang="en-GB" sz="200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</a:br>
                      <a:r>
                        <a:rPr lang="en-GB" sz="1800" b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(</a:t>
                      </a:r>
                      <a:r>
                        <a:rPr lang="en-GB" sz="1800" b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sự</a:t>
                      </a:r>
                      <a:r>
                        <a:rPr lang="en-GB" sz="1800" b="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GB" sz="1800" b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đảm</a:t>
                      </a:r>
                      <a:r>
                        <a:rPr lang="en-GB" sz="1800" b="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GB" sz="1800" b="0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bảo</a:t>
                      </a:r>
                      <a:r>
                        <a:rPr lang="en-GB" sz="1800" b="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GB" sz="1800" b="0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các</a:t>
                      </a:r>
                      <a:r>
                        <a:rPr lang="en-GB" sz="1800" b="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GB" sz="1800" b="0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dịch</a:t>
                      </a:r>
                      <a:r>
                        <a:rPr lang="en-GB" sz="1800" b="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GB" sz="1800" b="0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vụ</a:t>
                      </a:r>
                      <a:r>
                        <a:rPr lang="en-GB" sz="1800" b="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GB" sz="1800" b="0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công</a:t>
                      </a:r>
                      <a:r>
                        <a:rPr lang="en-GB" sz="1800" b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5A1">
                        <a:alpha val="49804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50412B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5A1">
                        <a:alpha val="49804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rgbClr val="50412B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5A1">
                        <a:alpha val="49804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</a:t>
                      </a:r>
                      <a:r>
                        <a:rPr lang="vi-VN" sz="200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hà nước</a:t>
                      </a:r>
                      <a:r>
                        <a:rPr lang="en-US" sz="200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kiến</a:t>
                      </a:r>
                      <a:r>
                        <a:rPr lang="en-US" sz="200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tạo</a:t>
                      </a:r>
                      <a:r>
                        <a:rPr lang="en-US" sz="200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phát</a:t>
                      </a:r>
                      <a:r>
                        <a:rPr lang="en-US" sz="200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triển</a:t>
                      </a:r>
                      <a:r>
                        <a:rPr lang="en-US" sz="200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1800" b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(</a:t>
                      </a:r>
                      <a:r>
                        <a:rPr lang="en-US" sz="1800" b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vai</a:t>
                      </a:r>
                      <a:r>
                        <a:rPr lang="en-US" sz="1800" b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1800" b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trò</a:t>
                      </a:r>
                      <a:r>
                        <a:rPr lang="en-US" sz="1800" b="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1800" b="0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kinh</a:t>
                      </a:r>
                      <a:r>
                        <a:rPr lang="en-US" sz="1800" b="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1800" b="0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tế</a:t>
                      </a:r>
                      <a:r>
                        <a:rPr lang="en-US" sz="1800" b="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1800" b="0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tích</a:t>
                      </a:r>
                      <a:r>
                        <a:rPr lang="en-US" sz="1800" b="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1800" b="0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cực</a:t>
                      </a:r>
                      <a:r>
                        <a:rPr lang="en-US" sz="1800" b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</a:p>
                    <a:p>
                      <a:pPr algn="ctr"/>
                      <a:endParaRPr lang="en-US" sz="1800" b="0" dirty="0">
                        <a:solidFill>
                          <a:srgbClr val="504131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algn="ctr"/>
                      <a:endParaRPr lang="en-US" sz="1800" b="0" dirty="0">
                        <a:solidFill>
                          <a:srgbClr val="504131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2154">
                <a:tc vMerge="1">
                  <a:txBody>
                    <a:bodyPr/>
                    <a:lstStyle/>
                    <a:p>
                      <a:pPr algn="ctr"/>
                      <a:endParaRPr lang="en-US" sz="1400" b="0" dirty="0">
                        <a:solidFill>
                          <a:srgbClr val="504131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i="1" dirty="0">
                          <a:solidFill>
                            <a:srgbClr val="504131"/>
                          </a:solidFill>
                          <a:latin typeface="+mn-lt"/>
                        </a:rPr>
                        <a:t>N</a:t>
                      </a:r>
                      <a:r>
                        <a:rPr lang="vi-VN" sz="1800" b="1" i="1" dirty="0">
                          <a:solidFill>
                            <a:srgbClr val="504131"/>
                          </a:solidFill>
                          <a:latin typeface="+mn-lt"/>
                        </a:rPr>
                        <a:t>hà nước</a:t>
                      </a:r>
                      <a:r>
                        <a:rPr lang="en-US" sz="1800" b="1" i="1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504131"/>
                          </a:solidFill>
                          <a:latin typeface="+mn-lt"/>
                        </a:rPr>
                        <a:t>phúc</a:t>
                      </a:r>
                      <a:r>
                        <a:rPr lang="en-US" sz="1800" b="1" i="1" baseline="0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="1" i="1" baseline="0" dirty="0" err="1">
                          <a:solidFill>
                            <a:srgbClr val="504131"/>
                          </a:solidFill>
                          <a:latin typeface="+mn-lt"/>
                        </a:rPr>
                        <a:t>lợi</a:t>
                      </a:r>
                      <a:r>
                        <a:rPr lang="en-US" sz="1800" b="1" i="1" baseline="0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="1" i="1" baseline="0" dirty="0" err="1">
                          <a:solidFill>
                            <a:srgbClr val="504131"/>
                          </a:solidFill>
                          <a:latin typeface="+mn-lt"/>
                        </a:rPr>
                        <a:t>tự</a:t>
                      </a:r>
                      <a:r>
                        <a:rPr lang="en-US" sz="1800" b="1" i="1" baseline="0" dirty="0">
                          <a:solidFill>
                            <a:srgbClr val="504131"/>
                          </a:solidFill>
                          <a:latin typeface="+mn-lt"/>
                        </a:rPr>
                        <a:t> do</a:t>
                      </a:r>
                      <a:br>
                        <a:rPr lang="hu-HU" sz="1800" b="1" i="1" baseline="0" dirty="0">
                          <a:solidFill>
                            <a:srgbClr val="504131"/>
                          </a:solidFill>
                          <a:latin typeface="+mn-lt"/>
                        </a:rPr>
                      </a:br>
                      <a:r>
                        <a:rPr lang="en-GB" sz="1800" dirty="0">
                          <a:solidFill>
                            <a:srgbClr val="504131"/>
                          </a:solidFill>
                          <a:latin typeface="+mn-lt"/>
                        </a:rPr>
                        <a:t>(</a:t>
                      </a:r>
                      <a:r>
                        <a:rPr lang="hu-HU" sz="1800" dirty="0">
                          <a:solidFill>
                            <a:srgbClr val="504131"/>
                          </a:solidFill>
                          <a:latin typeface="+mn-lt"/>
                        </a:rPr>
                        <a:t>c</a:t>
                      </a:r>
                      <a:r>
                        <a:rPr lang="en-US" sz="1800" dirty="0" err="1">
                          <a:solidFill>
                            <a:srgbClr val="504131"/>
                          </a:solidFill>
                          <a:latin typeface="+mn-lt"/>
                        </a:rPr>
                        <a:t>ác</a:t>
                      </a:r>
                      <a:r>
                        <a:rPr lang="en-US" sz="1800" baseline="0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rgbClr val="504131"/>
                          </a:solidFill>
                          <a:latin typeface="+mn-lt"/>
                        </a:rPr>
                        <a:t>trợ</a:t>
                      </a:r>
                      <a:r>
                        <a:rPr lang="en-US" sz="1800" baseline="0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rgbClr val="504131"/>
                          </a:solidFill>
                          <a:latin typeface="+mn-lt"/>
                        </a:rPr>
                        <a:t>cấp</a:t>
                      </a:r>
                      <a:r>
                        <a:rPr lang="en-US" sz="1800" baseline="0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rgbClr val="504131"/>
                          </a:solidFill>
                          <a:latin typeface="+mn-lt"/>
                        </a:rPr>
                        <a:t>có</a:t>
                      </a:r>
                      <a:r>
                        <a:rPr lang="en-US" sz="1800" baseline="0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rgbClr val="504131"/>
                          </a:solidFill>
                          <a:latin typeface="+mn-lt"/>
                        </a:rPr>
                        <a:t>mục</a:t>
                      </a:r>
                      <a:r>
                        <a:rPr lang="en-US" sz="1800" baseline="0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aseline="0" dirty="0" err="1">
                          <a:solidFill>
                            <a:srgbClr val="504131"/>
                          </a:solidFill>
                          <a:latin typeface="+mn-lt"/>
                        </a:rPr>
                        <a:t>tiêu</a:t>
                      </a:r>
                      <a:r>
                        <a:rPr lang="en-GB" sz="1800" dirty="0">
                          <a:solidFill>
                            <a:srgbClr val="504131"/>
                          </a:solidFill>
                          <a:latin typeface="+mn-lt"/>
                        </a:rPr>
                        <a:t>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5A1">
                        <a:alpha val="4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i="1" dirty="0">
                          <a:solidFill>
                            <a:srgbClr val="504131"/>
                          </a:solidFill>
                          <a:latin typeface="+mn-lt"/>
                        </a:rPr>
                        <a:t>N</a:t>
                      </a:r>
                      <a:r>
                        <a:rPr lang="vi-VN" sz="1800" b="1" i="1" dirty="0">
                          <a:solidFill>
                            <a:srgbClr val="504131"/>
                          </a:solidFill>
                          <a:latin typeface="+mn-lt"/>
                        </a:rPr>
                        <a:t>hà nước</a:t>
                      </a:r>
                      <a:r>
                        <a:rPr lang="en-US" sz="1800" b="1" i="1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504131"/>
                          </a:solidFill>
                          <a:latin typeface="+mn-lt"/>
                        </a:rPr>
                        <a:t>phúc</a:t>
                      </a:r>
                      <a:r>
                        <a:rPr lang="en-US" sz="1800" b="1" i="1" baseline="0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="1" i="1" baseline="0" dirty="0" err="1">
                          <a:solidFill>
                            <a:srgbClr val="504131"/>
                          </a:solidFill>
                          <a:latin typeface="+mn-lt"/>
                        </a:rPr>
                        <a:t>lợi</a:t>
                      </a:r>
                      <a:r>
                        <a:rPr lang="en-US" sz="1800" b="1" i="1" baseline="0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="1" i="1" baseline="0" dirty="0" err="1">
                          <a:solidFill>
                            <a:srgbClr val="504131"/>
                          </a:solidFill>
                          <a:latin typeface="+mn-lt"/>
                        </a:rPr>
                        <a:t>bảo</a:t>
                      </a:r>
                      <a:r>
                        <a:rPr lang="en-US" sz="1800" b="1" i="1" baseline="0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="1" i="1" baseline="0" dirty="0" err="1">
                          <a:solidFill>
                            <a:srgbClr val="504131"/>
                          </a:solidFill>
                          <a:latin typeface="+mn-lt"/>
                        </a:rPr>
                        <a:t>thủ</a:t>
                      </a:r>
                      <a:br>
                        <a:rPr lang="hu-HU" sz="1800" b="1" i="1" baseline="0" dirty="0">
                          <a:solidFill>
                            <a:srgbClr val="504131"/>
                          </a:solidFill>
                          <a:latin typeface="+mn-lt"/>
                        </a:rPr>
                      </a:br>
                      <a:r>
                        <a:rPr lang="en-GB" sz="1800" dirty="0">
                          <a:solidFill>
                            <a:srgbClr val="504131"/>
                          </a:solidFill>
                          <a:latin typeface="+mn-lt"/>
                        </a:rPr>
                        <a:t>(</a:t>
                      </a:r>
                      <a:r>
                        <a:rPr lang="en-GB" sz="1800" dirty="0" err="1">
                          <a:solidFill>
                            <a:srgbClr val="504131"/>
                          </a:solidFill>
                          <a:latin typeface="+mn-lt"/>
                        </a:rPr>
                        <a:t>bảo</a:t>
                      </a:r>
                      <a:r>
                        <a:rPr lang="en-GB" sz="1800" baseline="0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GB" sz="1800" baseline="0" dirty="0" err="1">
                          <a:solidFill>
                            <a:srgbClr val="504131"/>
                          </a:solidFill>
                          <a:latin typeface="+mn-lt"/>
                        </a:rPr>
                        <a:t>hiểm</a:t>
                      </a:r>
                      <a:r>
                        <a:rPr lang="en-GB" sz="1800" baseline="0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GB" sz="1800" baseline="0" dirty="0" err="1">
                          <a:solidFill>
                            <a:srgbClr val="504131"/>
                          </a:solidFill>
                          <a:latin typeface="+mn-lt"/>
                        </a:rPr>
                        <a:t>xã</a:t>
                      </a:r>
                      <a:r>
                        <a:rPr lang="en-GB" sz="1800" baseline="0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GB" sz="1800" baseline="0" dirty="0" err="1">
                          <a:solidFill>
                            <a:srgbClr val="504131"/>
                          </a:solidFill>
                          <a:latin typeface="+mn-lt"/>
                        </a:rPr>
                        <a:t>hội</a:t>
                      </a:r>
                      <a:r>
                        <a:rPr lang="en-GB" sz="1800" baseline="0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GB" sz="1800" baseline="0" dirty="0" err="1">
                          <a:solidFill>
                            <a:srgbClr val="504131"/>
                          </a:solidFill>
                          <a:latin typeface="+mn-lt"/>
                        </a:rPr>
                        <a:t>gia</a:t>
                      </a:r>
                      <a:r>
                        <a:rPr lang="en-GB" sz="1800" baseline="0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GB" sz="1800" baseline="0" dirty="0" err="1">
                          <a:solidFill>
                            <a:srgbClr val="504131"/>
                          </a:solidFill>
                          <a:latin typeface="+mn-lt"/>
                        </a:rPr>
                        <a:t>đình</a:t>
                      </a:r>
                      <a:r>
                        <a:rPr lang="en-GB" sz="1800" dirty="0">
                          <a:solidFill>
                            <a:srgbClr val="504131"/>
                          </a:solidFill>
                          <a:latin typeface="+mn-lt"/>
                        </a:rPr>
                        <a:t>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5A1">
                        <a:alpha val="4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i="1" dirty="0">
                          <a:solidFill>
                            <a:srgbClr val="504131"/>
                          </a:solidFill>
                          <a:latin typeface="+mn-lt"/>
                        </a:rPr>
                        <a:t>N</a:t>
                      </a:r>
                      <a:r>
                        <a:rPr lang="vi-VN" sz="1800" b="1" i="1" dirty="0">
                          <a:solidFill>
                            <a:srgbClr val="504131"/>
                          </a:solidFill>
                          <a:latin typeface="+mn-lt"/>
                        </a:rPr>
                        <a:t>hà nước</a:t>
                      </a:r>
                      <a:r>
                        <a:rPr lang="en-US" sz="1800" b="1" i="1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="1" i="1" dirty="0" err="1">
                          <a:solidFill>
                            <a:srgbClr val="504131"/>
                          </a:solidFill>
                          <a:latin typeface="+mn-lt"/>
                        </a:rPr>
                        <a:t>phúc</a:t>
                      </a:r>
                      <a:r>
                        <a:rPr lang="en-US" sz="1800" b="1" i="1" baseline="0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="1" i="1" baseline="0" dirty="0" err="1">
                          <a:solidFill>
                            <a:srgbClr val="504131"/>
                          </a:solidFill>
                          <a:latin typeface="+mn-lt"/>
                        </a:rPr>
                        <a:t>lợi</a:t>
                      </a:r>
                      <a:r>
                        <a:rPr lang="en-US" sz="1800" b="1" i="1" baseline="0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="1" i="1" baseline="0" dirty="0" err="1">
                          <a:solidFill>
                            <a:srgbClr val="504131"/>
                          </a:solidFill>
                          <a:latin typeface="+mn-lt"/>
                        </a:rPr>
                        <a:t>dân</a:t>
                      </a:r>
                      <a:r>
                        <a:rPr lang="en-US" sz="1800" b="1" i="1" baseline="0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="1" i="1" baseline="0" dirty="0" err="1">
                          <a:solidFill>
                            <a:srgbClr val="504131"/>
                          </a:solidFill>
                          <a:latin typeface="+mn-lt"/>
                        </a:rPr>
                        <a:t>chủ</a:t>
                      </a:r>
                      <a:r>
                        <a:rPr lang="en-US" sz="1800" b="1" i="1" baseline="0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="1" i="1" baseline="0" dirty="0" err="1">
                          <a:solidFill>
                            <a:srgbClr val="504131"/>
                          </a:solidFill>
                          <a:latin typeface="+mn-lt"/>
                        </a:rPr>
                        <a:t>xã</a:t>
                      </a:r>
                      <a:r>
                        <a:rPr lang="en-US" sz="1800" b="1" i="1" baseline="0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r>
                        <a:rPr lang="en-US" sz="1800" b="1" i="1" baseline="0" dirty="0" err="1">
                          <a:solidFill>
                            <a:srgbClr val="504131"/>
                          </a:solidFill>
                          <a:latin typeface="+mn-lt"/>
                        </a:rPr>
                        <a:t>hội</a:t>
                      </a:r>
                      <a:r>
                        <a:rPr lang="en-US" sz="1800" b="1" i="1" baseline="0" dirty="0">
                          <a:solidFill>
                            <a:srgbClr val="504131"/>
                          </a:solidFill>
                          <a:latin typeface="+mn-lt"/>
                        </a:rPr>
                        <a:t> </a:t>
                      </a:r>
                      <a:br>
                        <a:rPr lang="hu-HU" sz="1800" b="1" i="1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</a:br>
                      <a:r>
                        <a:rPr lang="en-GB" sz="1800" b="0" i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(</a:t>
                      </a:r>
                      <a:r>
                        <a:rPr lang="en-GB" sz="1800" b="0" i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các</a:t>
                      </a:r>
                      <a:r>
                        <a:rPr lang="en-GB" sz="1800" b="0" i="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GB" sz="1800" b="0" i="0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trợ</a:t>
                      </a:r>
                      <a:r>
                        <a:rPr lang="en-GB" sz="1800" b="0" i="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GB" sz="1800" b="0" i="0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cấp</a:t>
                      </a:r>
                      <a:r>
                        <a:rPr lang="en-GB" sz="1800" b="0" i="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GB" sz="1800" b="0" i="0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phổ</a:t>
                      </a:r>
                      <a:r>
                        <a:rPr lang="en-GB" sz="1800" b="0" i="0" baseline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GB" sz="1800" b="0" i="0" baseline="0" dirty="0" err="1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quát</a:t>
                      </a:r>
                      <a:r>
                        <a:rPr lang="hu-HU" sz="1800" b="0" i="0" dirty="0">
                          <a:solidFill>
                            <a:srgbClr val="504131"/>
                          </a:solidFill>
                          <a:latin typeface="+mn-lt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)</a:t>
                      </a:r>
                      <a:endParaRPr lang="en-GB" sz="1800" b="0" i="0" dirty="0">
                        <a:solidFill>
                          <a:srgbClr val="504131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5A1">
                        <a:alpha val="49804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b="0" dirty="0">
                        <a:solidFill>
                          <a:srgbClr val="504131"/>
                        </a:solidFill>
                        <a:latin typeface="+mn-lt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Cím 1">
            <a:extLst>
              <a:ext uri="{FF2B5EF4-FFF2-40B4-BE49-F238E27FC236}">
                <a16:creationId xmlns:a16="http://schemas.microsoft.com/office/drawing/2014/main" id="{C53766E3-3890-2D11-9AD0-2D3781BF6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50" y="123478"/>
            <a:ext cx="8928100" cy="1008112"/>
          </a:xfrm>
        </p:spPr>
        <p:txBody>
          <a:bodyPr anchor="ctr">
            <a:normAutofit/>
          </a:bodyPr>
          <a:lstStyle/>
          <a:p>
            <a:r>
              <a:rPr lang="en-US" sz="2800" b="1" dirty="0">
                <a:solidFill>
                  <a:srgbClr val="8D503B"/>
                </a:solidFill>
              </a:rPr>
              <a:t>T</a:t>
            </a:r>
            <a:r>
              <a:rPr lang="hu-HU" sz="2800" b="1" dirty="0">
                <a:solidFill>
                  <a:srgbClr val="8D503B"/>
                </a:solidFill>
              </a:rPr>
              <a:t>iên đề 3.: </a:t>
            </a:r>
            <a:r>
              <a:rPr lang="en-US" sz="2800" b="1" dirty="0" err="1">
                <a:solidFill>
                  <a:srgbClr val="8D503B"/>
                </a:solidFill>
              </a:rPr>
              <a:t>mục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đích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của</a:t>
            </a:r>
            <a:r>
              <a:rPr lang="en-US" sz="2800" b="1" dirty="0">
                <a:solidFill>
                  <a:srgbClr val="8D503B"/>
                </a:solidFill>
              </a:rPr>
              <a:t> n</a:t>
            </a:r>
            <a:r>
              <a:rPr lang="vi-VN" sz="2800" b="1" dirty="0">
                <a:solidFill>
                  <a:srgbClr val="8D503B"/>
                </a:solidFill>
              </a:rPr>
              <a:t>hà nước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là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sự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phục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vụ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lợi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ích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công</a:t>
            </a:r>
            <a:r>
              <a:rPr lang="hu-HU" sz="2800" b="1" dirty="0">
                <a:solidFill>
                  <a:srgbClr val="8D503B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774675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 idx="4294967295"/>
          </p:nvPr>
        </p:nvSpPr>
        <p:spPr>
          <a:xfrm>
            <a:off x="107950" y="0"/>
            <a:ext cx="8928100" cy="1275606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sz="3200" b="1" dirty="0">
                <a:solidFill>
                  <a:srgbClr val="8D503B"/>
                </a:solidFill>
              </a:rPr>
              <a:t>Ba </a:t>
            </a:r>
            <a:r>
              <a:rPr lang="en-US" sz="3200" b="1" dirty="0" err="1">
                <a:solidFill>
                  <a:srgbClr val="8D503B"/>
                </a:solidFill>
              </a:rPr>
              <a:t>tiên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đề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bất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thành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văn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của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cách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tiếp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cận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dòng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chính</a:t>
            </a:r>
            <a:endParaRPr lang="hu-HU" sz="3200" b="1" dirty="0">
              <a:solidFill>
                <a:srgbClr val="8D503B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4294967295"/>
          </p:nvPr>
        </p:nvSpPr>
        <p:spPr>
          <a:xfrm>
            <a:off x="323528" y="1339008"/>
            <a:ext cx="8424936" cy="37530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55600" indent="-355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4D7C8B"/>
              </a:buClr>
              <a:buAutoNum type="arabicPeriod"/>
            </a:pPr>
            <a:r>
              <a:rPr lang="en-US" sz="2400" b="1" dirty="0" err="1">
                <a:solidFill>
                  <a:srgbClr val="50412B"/>
                </a:solidFill>
              </a:rPr>
              <a:t>Sự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tách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biệt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của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các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lĩnh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vực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hoạt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động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xã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hội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hu-HU" sz="2400" b="1" dirty="0">
                <a:solidFill>
                  <a:srgbClr val="50412B"/>
                </a:solidFill>
              </a:rPr>
              <a:t>(chính trị, kinh tế và cộng đồng) </a:t>
            </a:r>
            <a:r>
              <a:rPr lang="en-US" sz="2400" b="1" dirty="0" err="1">
                <a:solidFill>
                  <a:srgbClr val="50412B"/>
                </a:solidFill>
              </a:rPr>
              <a:t>đã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xảy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ra</a:t>
            </a:r>
            <a:r>
              <a:rPr lang="hu-HU" sz="2400" b="1" dirty="0">
                <a:solidFill>
                  <a:srgbClr val="50412B"/>
                </a:solidFill>
              </a:rPr>
              <a:t>.</a:t>
            </a:r>
          </a:p>
          <a:p>
            <a:pPr marL="355600" indent="-355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4D7C8B"/>
              </a:buClr>
              <a:buAutoNum type="arabicPeriod"/>
            </a:pPr>
            <a:r>
              <a:rPr lang="en-US" sz="2400" b="1" dirty="0" err="1">
                <a:solidFill>
                  <a:srgbClr val="50412B"/>
                </a:solidFill>
              </a:rPr>
              <a:t>Vị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trí</a:t>
            </a:r>
            <a:r>
              <a:rPr lang="en-US" sz="2400" b="1" dirty="0">
                <a:solidFill>
                  <a:srgbClr val="50412B"/>
                </a:solidFill>
              </a:rPr>
              <a:t> (</a:t>
            </a:r>
            <a:r>
              <a:rPr lang="en-US" sz="2400" b="1" dirty="0" err="1">
                <a:solidFill>
                  <a:srgbClr val="50412B"/>
                </a:solidFill>
              </a:rPr>
              <a:t>chức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vụ</a:t>
            </a:r>
            <a:r>
              <a:rPr lang="en-US" sz="2400" b="1" dirty="0">
                <a:solidFill>
                  <a:srgbClr val="50412B"/>
                </a:solidFill>
              </a:rPr>
              <a:t>) </a:t>
            </a:r>
            <a:r>
              <a:rPr lang="hu-HU" sz="2400" b="1" i="1" dirty="0">
                <a:solidFill>
                  <a:srgbClr val="50412B"/>
                </a:solidFill>
              </a:rPr>
              <a:t>de jure</a:t>
            </a:r>
            <a:r>
              <a:rPr lang="en-US" sz="2400" b="1" i="1" dirty="0">
                <a:solidFill>
                  <a:srgbClr val="50412B"/>
                </a:solidFill>
              </a:rPr>
              <a:t> (</a:t>
            </a:r>
            <a:r>
              <a:rPr lang="en-US" sz="2400" b="1" i="1" dirty="0" err="1">
                <a:solidFill>
                  <a:srgbClr val="50412B"/>
                </a:solidFill>
              </a:rPr>
              <a:t>luật</a:t>
            </a:r>
            <a:r>
              <a:rPr lang="en-US" sz="2400" b="1" i="1" dirty="0">
                <a:solidFill>
                  <a:srgbClr val="50412B"/>
                </a:solidFill>
              </a:rPr>
              <a:t> </a:t>
            </a:r>
            <a:r>
              <a:rPr lang="en-US" sz="2400" b="1" i="1" dirty="0" err="1">
                <a:solidFill>
                  <a:srgbClr val="50412B"/>
                </a:solidFill>
              </a:rPr>
              <a:t>định</a:t>
            </a:r>
            <a:r>
              <a:rPr lang="en-US" sz="2400" b="1" i="1" dirty="0">
                <a:solidFill>
                  <a:srgbClr val="50412B"/>
                </a:solidFill>
              </a:rPr>
              <a:t>) </a:t>
            </a:r>
            <a:r>
              <a:rPr lang="en-US" sz="2400" b="1" dirty="0" err="1">
                <a:solidFill>
                  <a:srgbClr val="50412B"/>
                </a:solidFill>
              </a:rPr>
              <a:t>của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các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cá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nhân</a:t>
            </a:r>
            <a:r>
              <a:rPr lang="en-US" sz="2400" b="1" dirty="0">
                <a:solidFill>
                  <a:srgbClr val="50412B"/>
                </a:solidFill>
              </a:rPr>
              <a:t> và </a:t>
            </a:r>
            <a:r>
              <a:rPr lang="en-US" sz="2400" b="1" dirty="0" err="1">
                <a:solidFill>
                  <a:srgbClr val="50412B"/>
                </a:solidFill>
              </a:rPr>
              <a:t>các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định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chế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trùng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với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vị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trí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hu-HU" sz="2400" b="1" i="1" dirty="0">
                <a:solidFill>
                  <a:srgbClr val="50412B"/>
                </a:solidFill>
              </a:rPr>
              <a:t>de facto</a:t>
            </a:r>
            <a:r>
              <a:rPr lang="en-US" sz="2400" b="1" i="1" dirty="0">
                <a:solidFill>
                  <a:srgbClr val="50412B"/>
                </a:solidFill>
              </a:rPr>
              <a:t> (</a:t>
            </a:r>
            <a:r>
              <a:rPr lang="en-US" sz="2400" b="1" i="1" dirty="0" err="1">
                <a:solidFill>
                  <a:srgbClr val="50412B"/>
                </a:solidFill>
              </a:rPr>
              <a:t>thực</a:t>
            </a:r>
            <a:r>
              <a:rPr lang="en-US" sz="2400" b="1" i="1" dirty="0">
                <a:solidFill>
                  <a:srgbClr val="50412B"/>
                </a:solidFill>
              </a:rPr>
              <a:t> </a:t>
            </a:r>
            <a:r>
              <a:rPr lang="en-US" sz="2400" b="1" i="1" dirty="0" err="1">
                <a:solidFill>
                  <a:srgbClr val="50412B"/>
                </a:solidFill>
              </a:rPr>
              <a:t>tế</a:t>
            </a:r>
            <a:r>
              <a:rPr lang="en-US" sz="2400" b="1" i="1" dirty="0">
                <a:solidFill>
                  <a:srgbClr val="50412B"/>
                </a:solidFill>
              </a:rPr>
              <a:t>)</a:t>
            </a:r>
            <a:r>
              <a:rPr lang="hu-HU" sz="2400" b="1" i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của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họ</a:t>
            </a:r>
            <a:r>
              <a:rPr lang="en-US" sz="2400" b="1" dirty="0">
                <a:solidFill>
                  <a:srgbClr val="50412B"/>
                </a:solidFill>
              </a:rPr>
              <a:t> (</a:t>
            </a:r>
            <a:r>
              <a:rPr lang="en-US" sz="2400" b="1" dirty="0" err="1">
                <a:solidFill>
                  <a:srgbClr val="50412B"/>
                </a:solidFill>
              </a:rPr>
              <a:t>của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chúng</a:t>
            </a:r>
            <a:r>
              <a:rPr lang="en-US" sz="2400" b="1" dirty="0">
                <a:solidFill>
                  <a:srgbClr val="50412B"/>
                </a:solidFill>
              </a:rPr>
              <a:t>)</a:t>
            </a:r>
            <a:r>
              <a:rPr lang="hu-HU" sz="2400" b="1" dirty="0">
                <a:solidFill>
                  <a:srgbClr val="50412B"/>
                </a:solidFill>
              </a:rPr>
              <a:t>.</a:t>
            </a:r>
          </a:p>
          <a:p>
            <a:pPr marL="355600" indent="-355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4D7C8B"/>
              </a:buClr>
              <a:buAutoNum type="arabicPeriod"/>
            </a:pPr>
            <a:r>
              <a:rPr lang="en-US" sz="2400" b="1" dirty="0" err="1">
                <a:solidFill>
                  <a:srgbClr val="50412B"/>
                </a:solidFill>
              </a:rPr>
              <a:t>Mục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đích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của</a:t>
            </a:r>
            <a:r>
              <a:rPr lang="en-US" sz="2400" b="1" dirty="0">
                <a:solidFill>
                  <a:srgbClr val="50412B"/>
                </a:solidFill>
              </a:rPr>
              <a:t> n</a:t>
            </a:r>
            <a:r>
              <a:rPr lang="vi-VN" sz="2400" b="1" dirty="0">
                <a:solidFill>
                  <a:srgbClr val="50412B"/>
                </a:solidFill>
              </a:rPr>
              <a:t>hà nước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là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phục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vụ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lợi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ích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công</a:t>
            </a:r>
            <a:r>
              <a:rPr lang="hu-HU" sz="2400" b="1" dirty="0">
                <a:solidFill>
                  <a:srgbClr val="50412B"/>
                </a:solidFill>
              </a:rPr>
              <a:t>, </a:t>
            </a:r>
            <a:r>
              <a:rPr lang="en-US" sz="2400" b="1" dirty="0" err="1">
                <a:solidFill>
                  <a:srgbClr val="50412B"/>
                </a:solidFill>
              </a:rPr>
              <a:t>những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sai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lầm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hu-HU" sz="2400" b="1" dirty="0">
                <a:solidFill>
                  <a:srgbClr val="50412B"/>
                </a:solidFill>
              </a:rPr>
              <a:t>chính sách và tham nhũng </a:t>
            </a:r>
            <a:r>
              <a:rPr lang="en-US" sz="2400" b="1" dirty="0" err="1">
                <a:solidFill>
                  <a:srgbClr val="50412B"/>
                </a:solidFill>
              </a:rPr>
              <a:t>chỉ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là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những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sự</a:t>
            </a:r>
            <a:r>
              <a:rPr lang="en-US" sz="2400" b="1" dirty="0">
                <a:solidFill>
                  <a:srgbClr val="50412B"/>
                </a:solidFill>
              </a:rPr>
              <a:t> vi </a:t>
            </a:r>
            <a:r>
              <a:rPr lang="en-US" sz="2400" b="1" dirty="0" err="1">
                <a:solidFill>
                  <a:srgbClr val="50412B"/>
                </a:solidFill>
              </a:rPr>
              <a:t>phạm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chuẩn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mực</a:t>
            </a:r>
            <a:r>
              <a:rPr lang="en-US" sz="2400" b="1" dirty="0">
                <a:solidFill>
                  <a:srgbClr val="50412B"/>
                </a:solidFill>
              </a:rPr>
              <a:t>, </a:t>
            </a:r>
            <a:r>
              <a:rPr lang="en-US" sz="2400" b="1" dirty="0" err="1">
                <a:solidFill>
                  <a:srgbClr val="50412B"/>
                </a:solidFill>
              </a:rPr>
              <a:t>là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các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hiện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tượng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đi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ngược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với</a:t>
            </a:r>
            <a:r>
              <a:rPr lang="en-US" sz="2400" b="1" dirty="0">
                <a:solidFill>
                  <a:srgbClr val="50412B"/>
                </a:solidFill>
              </a:rPr>
              <a:t> ý </a:t>
            </a:r>
            <a:r>
              <a:rPr lang="en-US" sz="2400" b="1" dirty="0" err="1">
                <a:solidFill>
                  <a:srgbClr val="50412B"/>
                </a:solidFill>
              </a:rPr>
              <a:t>định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của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các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nhà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quản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lý</a:t>
            </a:r>
            <a:r>
              <a:rPr lang="en-US" sz="2400" b="1" dirty="0">
                <a:solidFill>
                  <a:srgbClr val="50412B"/>
                </a:solidFill>
              </a:rPr>
              <a:t> n</a:t>
            </a:r>
            <a:r>
              <a:rPr lang="vi-VN" sz="2400" b="1" dirty="0">
                <a:solidFill>
                  <a:srgbClr val="50412B"/>
                </a:solidFill>
              </a:rPr>
              <a:t>hà nước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hu-HU" sz="2400" b="1" dirty="0">
                <a:solidFill>
                  <a:srgbClr val="50412B"/>
                </a:solidFill>
              </a:rPr>
              <a:t>(</a:t>
            </a:r>
            <a:r>
              <a:rPr lang="en-US" sz="2400" b="1" dirty="0" err="1">
                <a:solidFill>
                  <a:srgbClr val="50412B"/>
                </a:solidFill>
              </a:rPr>
              <a:t>tức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là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không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phải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các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yếu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tố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xác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định-hệ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thống</a:t>
            </a:r>
            <a:r>
              <a:rPr lang="hu-HU" sz="2400" b="1" dirty="0">
                <a:solidFill>
                  <a:srgbClr val="50412B"/>
                </a:solidFill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5502773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49" y="51470"/>
            <a:ext cx="8928100" cy="915988"/>
          </a:xfrm>
          <a:noFill/>
        </p:spPr>
        <p:txBody>
          <a:bodyPr anchor="ctr">
            <a:noAutofit/>
          </a:bodyPr>
          <a:lstStyle/>
          <a:p>
            <a:r>
              <a:rPr lang="en-US" sz="2800" b="1" dirty="0" err="1">
                <a:solidFill>
                  <a:srgbClr val="8D503B"/>
                </a:solidFill>
              </a:rPr>
              <a:t>Nguyên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tắc</a:t>
            </a:r>
            <a:r>
              <a:rPr lang="en-US" sz="2800" b="1" dirty="0">
                <a:solidFill>
                  <a:srgbClr val="8D503B"/>
                </a:solidFill>
              </a:rPr>
              <a:t> chi </a:t>
            </a:r>
            <a:r>
              <a:rPr lang="en-US" sz="2800" b="1" dirty="0" err="1">
                <a:solidFill>
                  <a:srgbClr val="8D503B"/>
                </a:solidFill>
              </a:rPr>
              <a:t>phối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hoạt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động</a:t>
            </a:r>
            <a:r>
              <a:rPr lang="en-US" sz="2800" b="1" dirty="0">
                <a:solidFill>
                  <a:srgbClr val="8D503B"/>
                </a:solidFill>
              </a:rPr>
              <a:t> n</a:t>
            </a:r>
            <a:r>
              <a:rPr lang="vi-VN" sz="2800" b="1" dirty="0">
                <a:solidFill>
                  <a:srgbClr val="8D503B"/>
                </a:solidFill>
              </a:rPr>
              <a:t>hà nước</a:t>
            </a:r>
            <a:endParaRPr lang="hu-HU" sz="2800" b="1" dirty="0">
              <a:solidFill>
                <a:srgbClr val="8D503B"/>
              </a:solidFill>
            </a:endParaRPr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885035"/>
              </p:ext>
            </p:extLst>
          </p:nvPr>
        </p:nvGraphicFramePr>
        <p:xfrm>
          <a:off x="251715" y="915566"/>
          <a:ext cx="8640765" cy="40324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020594">
                  <a:extLst>
                    <a:ext uri="{9D8B030D-6E8A-4147-A177-3AD203B41FA5}">
                      <a16:colId xmlns:a16="http://schemas.microsoft.com/office/drawing/2014/main" val="2939849762"/>
                    </a:ext>
                  </a:extLst>
                </a:gridCol>
                <a:gridCol w="1811955">
                  <a:extLst>
                    <a:ext uri="{9D8B030D-6E8A-4147-A177-3AD203B41FA5}">
                      <a16:colId xmlns:a16="http://schemas.microsoft.com/office/drawing/2014/main" val="2274992800"/>
                    </a:ext>
                  </a:extLst>
                </a:gridCol>
                <a:gridCol w="2404108">
                  <a:extLst>
                    <a:ext uri="{9D8B030D-6E8A-4147-A177-3AD203B41FA5}">
                      <a16:colId xmlns:a16="http://schemas.microsoft.com/office/drawing/2014/main" val="2971497276"/>
                    </a:ext>
                  </a:extLst>
                </a:gridCol>
                <a:gridCol w="2404108">
                  <a:extLst>
                    <a:ext uri="{9D8B030D-6E8A-4147-A177-3AD203B41FA5}">
                      <a16:colId xmlns:a16="http://schemas.microsoft.com/office/drawing/2014/main" val="42329098"/>
                    </a:ext>
                  </a:extLst>
                </a:gridCol>
              </a:tblGrid>
              <a:tr h="150000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Ý</a:t>
                      </a:r>
                      <a:r>
                        <a:rPr lang="en-US" sz="20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thức</a:t>
                      </a:r>
                      <a:r>
                        <a:rPr lang="en-US" sz="20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hệ</a:t>
                      </a:r>
                      <a:endParaRPr lang="hu-HU" sz="20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cố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gắng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sử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dụng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 trị </a:t>
                      </a: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cho</a:t>
                      </a:r>
                      <a:r>
                        <a:rPr lang="en-US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việc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thực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giá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trị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ở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mức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xã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hội</a:t>
                      </a: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Độc</a:t>
                      </a:r>
                      <a:r>
                        <a:rPr lang="en-US" sz="20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20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sở</a:t>
                      </a:r>
                      <a:r>
                        <a:rPr lang="en-US" sz="20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hữu</a:t>
                      </a:r>
                      <a:r>
                        <a:rPr lang="en-US" sz="20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20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r>
                        <a:rPr lang="en-US" sz="20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hu-HU" sz="20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cố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gắng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độc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sở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hữu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 trị)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Tích</a:t>
                      </a:r>
                      <a:r>
                        <a:rPr lang="en-US" sz="20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tụ</a:t>
                      </a:r>
                      <a:r>
                        <a:rPr lang="en-US" sz="20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tài</a:t>
                      </a:r>
                      <a:r>
                        <a:rPr lang="en-US" sz="20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sản</a:t>
                      </a:r>
                      <a:r>
                        <a:rPr lang="en-US" sz="20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</a:t>
                      </a:r>
                      <a:r>
                        <a:rPr lang="en-US" sz="20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nhân</a:t>
                      </a:r>
                      <a:endParaRPr lang="hu-HU" sz="20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cố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gắng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sử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dụng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 trị </a:t>
                      </a: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cho</a:t>
                      </a:r>
                      <a:r>
                        <a:rPr lang="en-US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việc</a:t>
                      </a:r>
                      <a:r>
                        <a:rPr lang="en-US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làm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giàu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</a:t>
                      </a:r>
                      <a:r>
                        <a:rPr lang="en-US" sz="12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nhân</a:t>
                      </a:r>
                      <a:r>
                        <a:rPr lang="hu-HU" sz="12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0095713"/>
                  </a:ext>
                </a:extLst>
              </a:tr>
              <a:tr h="84414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Nguyên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tắc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lợi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ích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xã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hội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31"/>
                          </a:solidFill>
                          <a:effectLst/>
                        </a:rPr>
                        <a:t>X</a:t>
                      </a:r>
                      <a:endParaRPr lang="hu-HU" sz="2000" b="1" dirty="0">
                        <a:solidFill>
                          <a:srgbClr val="50413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31"/>
                          </a:solidFill>
                          <a:effectLst/>
                        </a:rPr>
                        <a:t>-</a:t>
                      </a:r>
                      <a:endParaRPr lang="hu-HU" sz="2000" b="1" dirty="0">
                        <a:solidFill>
                          <a:srgbClr val="50413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31"/>
                          </a:solidFill>
                          <a:effectLst/>
                        </a:rPr>
                        <a:t>-</a:t>
                      </a:r>
                      <a:endParaRPr lang="hu-HU" sz="2000" b="1" dirty="0">
                        <a:solidFill>
                          <a:srgbClr val="50413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0798724"/>
                  </a:ext>
                </a:extLst>
              </a:tr>
              <a:tr h="84414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Nguyên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tắc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thực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ý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thức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hệ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31"/>
                          </a:solidFill>
                          <a:effectLst/>
                        </a:rPr>
                        <a:t>X</a:t>
                      </a:r>
                      <a:endParaRPr lang="hu-HU" sz="2000" b="1" dirty="0">
                        <a:solidFill>
                          <a:srgbClr val="50413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31"/>
                          </a:solidFill>
                          <a:effectLst/>
                        </a:rPr>
                        <a:t>X</a:t>
                      </a:r>
                      <a:endParaRPr lang="hu-HU" sz="2000" b="1" dirty="0">
                        <a:solidFill>
                          <a:srgbClr val="50413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31"/>
                          </a:solidFill>
                          <a:effectLst/>
                        </a:rPr>
                        <a:t>-</a:t>
                      </a:r>
                      <a:endParaRPr lang="hu-HU" sz="2000" b="1" dirty="0">
                        <a:solidFill>
                          <a:srgbClr val="50413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397939"/>
                  </a:ext>
                </a:extLst>
              </a:tr>
              <a:tr h="84414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Nguyên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tắc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lợi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ích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elite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99D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31"/>
                          </a:solidFill>
                          <a:effectLst/>
                        </a:rPr>
                        <a:t>-</a:t>
                      </a:r>
                      <a:endParaRPr lang="hu-HU" sz="2000" b="1" dirty="0">
                        <a:solidFill>
                          <a:srgbClr val="50413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99D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31"/>
                          </a:solidFill>
                          <a:effectLst/>
                        </a:rPr>
                        <a:t>X</a:t>
                      </a:r>
                      <a:endParaRPr lang="hu-HU" sz="2000" b="1" dirty="0">
                        <a:solidFill>
                          <a:srgbClr val="50413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99D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31"/>
                          </a:solidFill>
                          <a:effectLst/>
                        </a:rPr>
                        <a:t>X</a:t>
                      </a:r>
                      <a:endParaRPr lang="hu-HU" sz="2000" b="1" dirty="0">
                        <a:solidFill>
                          <a:srgbClr val="50413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3A99D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76951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07950" y="195486"/>
            <a:ext cx="8928100" cy="915988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US" sz="2800" b="1" dirty="0" err="1">
                <a:solidFill>
                  <a:srgbClr val="8D503B"/>
                </a:solidFill>
                <a:latin typeface="+mj-lt"/>
              </a:rPr>
              <a:t>Trật</a:t>
            </a:r>
            <a:r>
              <a:rPr lang="en-US" sz="2800" b="1" dirty="0">
                <a:solidFill>
                  <a:srgbClr val="8D503B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+mj-lt"/>
              </a:rPr>
              <a:t>tự</a:t>
            </a:r>
            <a:r>
              <a:rPr lang="en-US" sz="2800" b="1" dirty="0">
                <a:solidFill>
                  <a:srgbClr val="8D503B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+mj-lt"/>
              </a:rPr>
              <a:t>quan</a:t>
            </a:r>
            <a:r>
              <a:rPr lang="en-US" sz="2800" b="1" dirty="0">
                <a:solidFill>
                  <a:srgbClr val="8D503B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+mj-lt"/>
              </a:rPr>
              <a:t>niệm</a:t>
            </a:r>
            <a:r>
              <a:rPr lang="en-US" sz="2800" b="1" dirty="0">
                <a:solidFill>
                  <a:srgbClr val="8D503B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+mj-lt"/>
              </a:rPr>
              <a:t>của</a:t>
            </a:r>
            <a:r>
              <a:rPr lang="en-US" sz="2800" b="1" dirty="0">
                <a:solidFill>
                  <a:srgbClr val="8D503B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+mj-lt"/>
              </a:rPr>
              <a:t>các</a:t>
            </a:r>
            <a:r>
              <a:rPr lang="en-US" sz="2800" b="1" dirty="0">
                <a:solidFill>
                  <a:srgbClr val="8D503B"/>
                </a:solidFill>
                <a:latin typeface="+mj-lt"/>
              </a:rPr>
              <a:t> n</a:t>
            </a:r>
            <a:r>
              <a:rPr lang="vi-VN" sz="2800" b="1" dirty="0">
                <a:solidFill>
                  <a:srgbClr val="8D503B"/>
                </a:solidFill>
                <a:latin typeface="+mj-lt"/>
              </a:rPr>
              <a:t>hà nước</a:t>
            </a:r>
            <a:r>
              <a:rPr lang="en-US" sz="2800" b="1" dirty="0">
                <a:solidFill>
                  <a:srgbClr val="8D503B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+mj-lt"/>
              </a:rPr>
              <a:t>lệ</a:t>
            </a:r>
            <a:r>
              <a:rPr lang="en-US" sz="2800" b="1" dirty="0">
                <a:solidFill>
                  <a:srgbClr val="8D503B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+mj-lt"/>
              </a:rPr>
              <a:t>thuộc</a:t>
            </a:r>
            <a:r>
              <a:rPr lang="en-US" sz="2800" b="1" dirty="0">
                <a:solidFill>
                  <a:srgbClr val="8D503B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+mj-lt"/>
              </a:rPr>
              <a:t>lợi</a:t>
            </a:r>
            <a:r>
              <a:rPr lang="en-US" sz="2800" b="1" dirty="0">
                <a:solidFill>
                  <a:srgbClr val="8D503B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+mj-lt"/>
              </a:rPr>
              <a:t>ích</a:t>
            </a:r>
            <a:r>
              <a:rPr lang="en-US" sz="2800" b="1" dirty="0">
                <a:solidFill>
                  <a:srgbClr val="8D503B"/>
                </a:solidFill>
                <a:latin typeface="+mj-lt"/>
              </a:rPr>
              <a:t> elite</a:t>
            </a:r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222175"/>
              </p:ext>
            </p:extLst>
          </p:nvPr>
        </p:nvGraphicFramePr>
        <p:xfrm>
          <a:off x="107950" y="1232230"/>
          <a:ext cx="8928100" cy="3499760"/>
        </p:xfrm>
        <a:graphic>
          <a:graphicData uri="http://schemas.openxmlformats.org/drawingml/2006/table">
            <a:tbl>
              <a:tblPr/>
              <a:tblGrid>
                <a:gridCol w="503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84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99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noProof="0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Cơ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sở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gọi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tên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gọi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tên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khác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nhau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được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dùng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để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mô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tả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lợi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ích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elite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trong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khu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vực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hậu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cộng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sản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99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noProof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Diễn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viên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Nhà nước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mạng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lưới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/n</a:t>
                      </a:r>
                      <a:r>
                        <a:rPr lang="vi-VN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bảo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trợ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/n</a:t>
                      </a:r>
                      <a:r>
                        <a:rPr lang="vi-VN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phe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phái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99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noProof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Hoạt động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nhắm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đích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Nhà nước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gia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(di)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sản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vi-VN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sultanist/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vi-VN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sản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mới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vi-VN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ultanist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mới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9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noProof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Hoạt động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nhắm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đích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tài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sản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Nhà nước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trục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lợi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vi-VN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đạo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tặc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vi-VN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săn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mồi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99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noProof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4.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ính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hợp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pháp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Nhà nước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tham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nhũng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vi-VN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bị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bắt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vi-VN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tội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phạm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30682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artalom helye 7"/>
          <p:cNvSpPr>
            <a:spLocks noGrp="1"/>
          </p:cNvSpPr>
          <p:nvPr>
            <p:ph idx="1"/>
          </p:nvPr>
        </p:nvSpPr>
        <p:spPr>
          <a:xfrm>
            <a:off x="107950" y="0"/>
            <a:ext cx="8928099" cy="915987"/>
          </a:xfrm>
        </p:spPr>
        <p:txBody>
          <a:bodyPr anchor="ctr">
            <a:noAutofit/>
          </a:bodyPr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sz="2800" b="1" u="none" strike="noStrike" cap="none" normalizeH="0" baseline="0" dirty="0" err="1">
                <a:ln>
                  <a:noFill/>
                </a:ln>
                <a:solidFill>
                  <a:srgbClr val="8D503B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Tính</a:t>
            </a:r>
            <a:r>
              <a:rPr kumimoji="0" lang="en-US" sz="2800" b="1" u="none" strike="noStrike" cap="none" normalizeH="0" dirty="0">
                <a:ln>
                  <a:noFill/>
                </a:ln>
                <a:solidFill>
                  <a:srgbClr val="8D503B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u="none" strike="noStrike" cap="none" normalizeH="0" dirty="0" err="1">
                <a:ln>
                  <a:noFill/>
                </a:ln>
                <a:solidFill>
                  <a:srgbClr val="8D503B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chất</a:t>
            </a:r>
            <a:r>
              <a:rPr kumimoji="0" lang="en-US" sz="2800" b="1" u="none" strike="noStrike" cap="none" normalizeH="0" dirty="0">
                <a:ln>
                  <a:noFill/>
                </a:ln>
                <a:solidFill>
                  <a:srgbClr val="8D503B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u="none" strike="noStrike" cap="none" normalizeH="0" dirty="0" err="1">
                <a:ln>
                  <a:noFill/>
                </a:ln>
                <a:solidFill>
                  <a:srgbClr val="8D503B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của</a:t>
            </a:r>
            <a:r>
              <a:rPr kumimoji="0" lang="en-US" sz="2800" b="1" u="none" strike="noStrike" cap="none" normalizeH="0" dirty="0">
                <a:ln>
                  <a:noFill/>
                </a:ln>
                <a:solidFill>
                  <a:srgbClr val="8D503B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elite </a:t>
            </a:r>
            <a:r>
              <a:rPr kumimoji="0" lang="en-US" sz="2800" b="1" u="none" strike="noStrike" cap="none" normalizeH="0" dirty="0" err="1">
                <a:ln>
                  <a:noFill/>
                </a:ln>
                <a:solidFill>
                  <a:srgbClr val="8D503B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nắm</a:t>
            </a:r>
            <a:r>
              <a:rPr kumimoji="0" lang="en-US" sz="2800" b="1" u="none" strike="noStrike" cap="none" normalizeH="0" dirty="0">
                <a:ln>
                  <a:noFill/>
                </a:ln>
                <a:solidFill>
                  <a:srgbClr val="8D503B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u="none" strike="noStrike" cap="none" normalizeH="0" dirty="0" err="1">
                <a:ln>
                  <a:noFill/>
                </a:ln>
                <a:solidFill>
                  <a:srgbClr val="8D503B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quyền</a:t>
            </a:r>
            <a:r>
              <a:rPr kumimoji="0" lang="en-US" sz="2800" b="1" u="none" strike="noStrike" cap="none" normalizeH="0" dirty="0">
                <a:ln>
                  <a:noFill/>
                </a:ln>
                <a:solidFill>
                  <a:srgbClr val="8D503B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u="none" strike="noStrike" cap="none" normalizeH="0" dirty="0" err="1">
                <a:ln>
                  <a:noFill/>
                </a:ln>
                <a:solidFill>
                  <a:srgbClr val="8D503B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là</a:t>
            </a:r>
            <a:r>
              <a:rPr kumimoji="0" lang="en-US" sz="2800" b="1" u="none" strike="noStrike" cap="none" normalizeH="0" dirty="0">
                <a:ln>
                  <a:noFill/>
                </a:ln>
                <a:solidFill>
                  <a:srgbClr val="8D503B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u="none" strike="noStrike" cap="none" normalizeH="0" dirty="0" err="1">
                <a:ln>
                  <a:noFill/>
                </a:ln>
                <a:solidFill>
                  <a:srgbClr val="8D503B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gì</a:t>
            </a:r>
            <a:r>
              <a:rPr kumimoji="0" lang="hu-HU" sz="2800" b="1" u="none" strike="noStrike" cap="none" normalizeH="0" baseline="0" dirty="0">
                <a:ln>
                  <a:noFill/>
                </a:ln>
                <a:solidFill>
                  <a:srgbClr val="8D503B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?</a:t>
            </a:r>
          </a:p>
        </p:txBody>
      </p:sp>
      <p:graphicFrame>
        <p:nvGraphicFramePr>
          <p:cNvPr id="2" name="Tábláza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489473"/>
              </p:ext>
            </p:extLst>
          </p:nvPr>
        </p:nvGraphicFramePr>
        <p:xfrm>
          <a:off x="107950" y="843558"/>
          <a:ext cx="8928099" cy="440842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503609">
                  <a:extLst>
                    <a:ext uri="{9D8B030D-6E8A-4147-A177-3AD203B41FA5}">
                      <a16:colId xmlns:a16="http://schemas.microsoft.com/office/drawing/2014/main" val="109936425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3451319888"/>
                    </a:ext>
                  </a:extLst>
                </a:gridCol>
                <a:gridCol w="3456161">
                  <a:extLst>
                    <a:ext uri="{9D8B030D-6E8A-4147-A177-3AD203B41FA5}">
                      <a16:colId xmlns:a16="http://schemas.microsoft.com/office/drawing/2014/main" val="3420345549"/>
                    </a:ext>
                  </a:extLst>
                </a:gridCol>
                <a:gridCol w="3456161">
                  <a:extLst>
                    <a:ext uri="{9D8B030D-6E8A-4147-A177-3AD203B41FA5}">
                      <a16:colId xmlns:a16="http://schemas.microsoft.com/office/drawing/2014/main" val="14857159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hu-HU" sz="2000" b="1" dirty="0">
                        <a:solidFill>
                          <a:srgbClr val="50413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7310" marR="67310" marT="9525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Kiểu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</a:t>
                      </a:r>
                      <a:r>
                        <a:rPr lang="vi-VN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tầng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diễn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giải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phạm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trù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Nét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ặc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điểm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do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phạm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trù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đánh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dấu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</a:t>
                      </a:r>
                      <a:r>
                        <a:rPr lang="vi-VN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33862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1.</a:t>
                      </a:r>
                      <a:endParaRPr lang="hu-HU" sz="2800" b="1" dirty="0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67310" marT="9525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18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Nhà n</a:t>
                      </a:r>
                      <a:r>
                        <a:rPr lang="en-US" sz="18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ước</a:t>
                      </a:r>
                      <a:endParaRPr lang="hu-HU" sz="1800" b="1" kern="1200" dirty="0">
                        <a:solidFill>
                          <a:srgbClr val="8D503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ộc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sử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dụng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bạo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một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hợp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pháp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Định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chế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mà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nhờ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đó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elite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nắm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dùng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bạo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một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hợp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pháp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38756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2.</a:t>
                      </a:r>
                      <a:endParaRPr lang="hu-HU" sz="2800" b="1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67310" marT="9525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18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Nhà n</a:t>
                      </a:r>
                      <a:r>
                        <a:rPr lang="en-US" sz="18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ước</a:t>
                      </a:r>
                      <a:r>
                        <a:rPr lang="en-US" sz="1800" b="1" kern="1200" baseline="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mạng</a:t>
                      </a:r>
                      <a:r>
                        <a:rPr lang="vi-VN" sz="18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lưới</a:t>
                      </a:r>
                      <a:endParaRPr lang="hu-HU" sz="1800" b="1" kern="1200" dirty="0">
                        <a:solidFill>
                          <a:srgbClr val="8D503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Đặc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+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chất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ngày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càng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phi-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thức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mối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hệ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hoạt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bên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trong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phần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</a:t>
                      </a:r>
                      <a:r>
                        <a:rPr lang="vi-VN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và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giữa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chúng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Az elite nắm quyền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thực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chủ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yếu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qua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mạng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phi-chính thức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97502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3.</a:t>
                      </a:r>
                      <a:endParaRPr lang="hu-HU" sz="2800" b="1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67310" marT="9525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18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Nhà n</a:t>
                      </a:r>
                      <a:r>
                        <a:rPr lang="en-US" sz="18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ước</a:t>
                      </a:r>
                      <a:r>
                        <a:rPr lang="en-US" sz="18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bảo</a:t>
                      </a:r>
                      <a:r>
                        <a:rPr lang="en-US" sz="1800" b="1" kern="1200" baseline="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trợ</a:t>
                      </a:r>
                      <a:endParaRPr lang="hu-HU" sz="1800" b="1" kern="1200" dirty="0">
                        <a:solidFill>
                          <a:srgbClr val="8D503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đặc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+ 2. +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chất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nhân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bảo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trợ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phụ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thuôc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hệ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thứ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bậc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elite nắm quyền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phụ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thuộc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bên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trong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elite nắm quyền, các mối liên hệ nhà bảo trợ–</a:t>
                      </a:r>
                      <a:r>
                        <a:rPr lang="vi-VN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kẻ được bảo trợ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mạng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lưới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bảo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trợ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55619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4.</a:t>
                      </a:r>
                      <a:endParaRPr lang="hu-HU" sz="2800" b="1" dirty="0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310" marR="67310" marT="9525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18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Nhà n</a:t>
                      </a:r>
                      <a:r>
                        <a:rPr lang="en-US" sz="18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ước</a:t>
                      </a:r>
                      <a:r>
                        <a:rPr lang="en-US" sz="18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phe</a:t>
                      </a:r>
                      <a:r>
                        <a:rPr lang="en-US" sz="18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phái</a:t>
                      </a:r>
                      <a:r>
                        <a:rPr lang="en-US" sz="18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8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thị</a:t>
                      </a:r>
                      <a:r>
                        <a:rPr lang="en-US" sz="18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tộc</a:t>
                      </a:r>
                      <a:r>
                        <a:rPr lang="en-US" sz="1800" b="1" kern="120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-clan)</a:t>
                      </a:r>
                      <a:endParaRPr lang="hu-HU" sz="1800" b="1" kern="1200" dirty="0">
                        <a:solidFill>
                          <a:srgbClr val="8D503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đặc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+ 2. + 3. +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cấu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trúc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phe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 trị-kinh tế (</a:t>
                      </a:r>
                      <a:r>
                        <a:rPr lang="vi-VN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gia tộc chính trị được tiếp nhận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elite nắm quyền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Cấu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trúc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nhân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học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và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hình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mẫu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văn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hóa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elite nắm quyền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4111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93158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15987"/>
          </a:xfrm>
        </p:spPr>
        <p:txBody>
          <a:bodyPr anchor="ctr"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hu-HU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Hoạt động</a:t>
            </a:r>
            <a:r>
              <a:rPr lang="en-US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nào</a:t>
            </a:r>
            <a:r>
              <a:rPr lang="en-US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hướng</a:t>
            </a:r>
            <a:r>
              <a:rPr lang="en-US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tới</a:t>
            </a:r>
            <a:r>
              <a:rPr lang="en-US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hu-HU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các định chế</a:t>
            </a:r>
            <a:r>
              <a:rPr lang="en-US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n</a:t>
            </a:r>
            <a:r>
              <a:rPr lang="vi-VN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hà nước</a:t>
            </a:r>
            <a:r>
              <a:rPr lang="hu-HU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? </a:t>
            </a:r>
            <a:endParaRPr lang="hu-HU" sz="2400" dirty="0">
              <a:solidFill>
                <a:srgbClr val="8D503B"/>
              </a:solidFill>
            </a:endParaRPr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229727"/>
              </p:ext>
            </p:extLst>
          </p:nvPr>
        </p:nvGraphicFramePr>
        <p:xfrm>
          <a:off x="107950" y="771550"/>
          <a:ext cx="8928100" cy="35836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3610">
                  <a:extLst>
                    <a:ext uri="{9D8B030D-6E8A-4147-A177-3AD203B41FA5}">
                      <a16:colId xmlns:a16="http://schemas.microsoft.com/office/drawing/2014/main" val="2485389507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1899412514"/>
                    </a:ext>
                  </a:extLst>
                </a:gridCol>
                <a:gridCol w="3028764">
                  <a:extLst>
                    <a:ext uri="{9D8B030D-6E8A-4147-A177-3AD203B41FA5}">
                      <a16:colId xmlns:a16="http://schemas.microsoft.com/office/drawing/2014/main" val="960447480"/>
                    </a:ext>
                  </a:extLst>
                </a:gridCol>
                <a:gridCol w="3451510">
                  <a:extLst>
                    <a:ext uri="{9D8B030D-6E8A-4147-A177-3AD203B41FA5}">
                      <a16:colId xmlns:a16="http://schemas.microsoft.com/office/drawing/2014/main" val="4273733797"/>
                    </a:ext>
                  </a:extLst>
                </a:gridCol>
              </a:tblGrid>
              <a:tr h="3409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hu-HU" sz="24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Kiểu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</a:t>
                      </a:r>
                      <a:r>
                        <a:rPr lang="vi-VN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tầng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diễn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giải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phạm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trù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Nét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ặc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điểm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do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phạm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trù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đánh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dấu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</a:t>
                      </a:r>
                      <a:r>
                        <a:rPr lang="vi-VN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7772244"/>
                  </a:ext>
                </a:extLst>
              </a:tr>
              <a:tr h="4612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4D7C85"/>
                          </a:solidFill>
                          <a:effectLst/>
                        </a:rPr>
                        <a:t>1.</a:t>
                      </a:r>
                      <a:endParaRPr lang="hu-HU" sz="2800" b="1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18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Nhà n</a:t>
                      </a:r>
                      <a:r>
                        <a:rPr lang="en-US" sz="18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ước</a:t>
                      </a:r>
                      <a:endParaRPr lang="hu-HU" sz="1800" b="1" kern="1200" dirty="0">
                        <a:solidFill>
                          <a:srgbClr val="8D503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ộc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sử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dụng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hợp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pháp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bạo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Định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chế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mà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nhờ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đó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elite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nắm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dùng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bạo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một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hợp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pháp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92424"/>
                  </a:ext>
                </a:extLst>
              </a:tr>
              <a:tr h="4612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4D7C85"/>
                          </a:solidFill>
                          <a:effectLst/>
                        </a:rPr>
                        <a:t>2.</a:t>
                      </a:r>
                      <a:endParaRPr lang="hu-HU" sz="2800" b="1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Nhà n</a:t>
                      </a:r>
                      <a:r>
                        <a:rPr lang="en-US" sz="20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ước</a:t>
                      </a:r>
                      <a:endParaRPr lang="hu-HU" sz="2000" b="1" kern="1200" dirty="0">
                        <a:solidFill>
                          <a:srgbClr val="8D503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Gia</a:t>
                      </a:r>
                      <a:r>
                        <a:rPr lang="en-US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(di) </a:t>
                      </a:r>
                      <a:r>
                        <a:rPr lang="en-US" sz="20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sản</a:t>
                      </a:r>
                      <a:endParaRPr lang="hu-HU" sz="2000" b="1" kern="1200" dirty="0">
                        <a:solidFill>
                          <a:srgbClr val="8D503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Đặc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điểm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+ elite nắm quyền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cố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gắng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chiếm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đoạt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lĩnh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vực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xã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hội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như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sở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hữu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nhân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1510390"/>
                  </a:ext>
                </a:extLst>
              </a:tr>
              <a:tr h="6181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4D7C85"/>
                          </a:solidFill>
                          <a:effectLst/>
                        </a:rPr>
                        <a:t>3.</a:t>
                      </a:r>
                      <a:endParaRPr lang="hu-HU" sz="28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Nhà n</a:t>
                      </a:r>
                      <a:r>
                        <a:rPr lang="en-US" sz="20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ước</a:t>
                      </a:r>
                      <a:endParaRPr lang="hu-HU" sz="2000" b="1" kern="1200" dirty="0">
                        <a:solidFill>
                          <a:srgbClr val="8D503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Gia</a:t>
                      </a:r>
                      <a:r>
                        <a:rPr lang="en-US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sản</a:t>
                      </a:r>
                      <a:r>
                        <a:rPr lang="en-US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mới</a:t>
                      </a:r>
                      <a:endParaRPr lang="hu-HU" sz="2000" b="1" kern="1200" dirty="0">
                        <a:solidFill>
                          <a:srgbClr val="8D503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Đặc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điểm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+ 2. +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hoạt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trong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thể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chế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dân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chủ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thống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trị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sản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trong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thể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chế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mới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nơi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 định chến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dân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chủ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hạn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chế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vừa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phải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chúng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6423982"/>
                  </a:ext>
                </a:extLst>
              </a:tr>
              <a:tr h="6181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4D7C85"/>
                          </a:solidFill>
                          <a:effectLst/>
                        </a:rPr>
                        <a:t>4.</a:t>
                      </a:r>
                      <a:endParaRPr lang="hu-HU" sz="2800" b="1" dirty="0">
                        <a:solidFill>
                          <a:srgbClr val="4D7C85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Nhà n</a:t>
                      </a:r>
                      <a:r>
                        <a:rPr lang="en-US" sz="20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ước</a:t>
                      </a:r>
                      <a:endParaRPr lang="hu-HU" sz="2000" b="1" kern="1200" dirty="0">
                        <a:solidFill>
                          <a:srgbClr val="8D503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sultanist</a:t>
                      </a:r>
                      <a:r>
                        <a:rPr lang="en-US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mới</a:t>
                      </a:r>
                      <a:endParaRPr lang="hu-HU" sz="2000" b="1" kern="1200" dirty="0">
                        <a:solidFill>
                          <a:srgbClr val="8D503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đặc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điểm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+ 2. + 3. +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thể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chế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dân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chủ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bị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công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cụ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hóa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hoàn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toàn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thống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trị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sultanist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trong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thể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chế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mới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nơi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 định chế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dân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chủ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hề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nào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96594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85891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915987"/>
          </a:xfrm>
        </p:spPr>
        <p:txBody>
          <a:bodyPr anchor="ctr"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en-US" sz="24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Hoạt</a:t>
            </a:r>
            <a:r>
              <a:rPr lang="en-US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động</a:t>
            </a:r>
            <a:r>
              <a:rPr lang="en-US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hướng</a:t>
            </a:r>
            <a:r>
              <a:rPr lang="en-US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tới</a:t>
            </a:r>
            <a:r>
              <a:rPr lang="en-US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tài</a:t>
            </a:r>
            <a:r>
              <a:rPr lang="en-US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sản</a:t>
            </a:r>
            <a:r>
              <a:rPr lang="en-US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nào</a:t>
            </a:r>
            <a:r>
              <a:rPr lang="hu-HU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? </a:t>
            </a:r>
            <a:endParaRPr lang="hu-HU" sz="2400" dirty="0">
              <a:solidFill>
                <a:srgbClr val="8D503B"/>
              </a:solidFill>
            </a:endParaRPr>
          </a:p>
        </p:txBody>
      </p:sp>
      <p:graphicFrame>
        <p:nvGraphicFramePr>
          <p:cNvPr id="6" name="Tábláza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887461"/>
              </p:ext>
            </p:extLst>
          </p:nvPr>
        </p:nvGraphicFramePr>
        <p:xfrm>
          <a:off x="107950" y="843558"/>
          <a:ext cx="8928102" cy="4179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3610">
                  <a:extLst>
                    <a:ext uri="{9D8B030D-6E8A-4147-A177-3AD203B41FA5}">
                      <a16:colId xmlns:a16="http://schemas.microsoft.com/office/drawing/2014/main" val="74949273"/>
                    </a:ext>
                  </a:extLst>
                </a:gridCol>
                <a:gridCol w="1706410">
                  <a:extLst>
                    <a:ext uri="{9D8B030D-6E8A-4147-A177-3AD203B41FA5}">
                      <a16:colId xmlns:a16="http://schemas.microsoft.com/office/drawing/2014/main" val="3548829577"/>
                    </a:ext>
                  </a:extLst>
                </a:gridCol>
                <a:gridCol w="3384376">
                  <a:extLst>
                    <a:ext uri="{9D8B030D-6E8A-4147-A177-3AD203B41FA5}">
                      <a16:colId xmlns:a16="http://schemas.microsoft.com/office/drawing/2014/main" val="627258678"/>
                    </a:ext>
                  </a:extLst>
                </a:gridCol>
                <a:gridCol w="3333706">
                  <a:extLst>
                    <a:ext uri="{9D8B030D-6E8A-4147-A177-3AD203B41FA5}">
                      <a16:colId xmlns:a16="http://schemas.microsoft.com/office/drawing/2014/main" val="778979434"/>
                    </a:ext>
                  </a:extLst>
                </a:gridCol>
              </a:tblGrid>
              <a:tr h="6929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hu-HU" sz="2800" b="1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Kiểu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</a:t>
                      </a:r>
                      <a:r>
                        <a:rPr lang="vi-VN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tầng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diễn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giải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phạm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trù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Nét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ặc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điểm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do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phạm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trù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đánh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dấu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</a:t>
                      </a:r>
                      <a:r>
                        <a:rPr lang="vi-VN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8597568"/>
                  </a:ext>
                </a:extLst>
              </a:tr>
              <a:tr h="6187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1.</a:t>
                      </a:r>
                      <a:endParaRPr lang="hu-HU" sz="3200" b="1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vi-VN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endParaRPr lang="hu-HU" sz="2000" b="1" kern="1200" dirty="0">
                        <a:solidFill>
                          <a:srgbClr val="8D503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thuế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để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duy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trì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chức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năng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công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Nguồn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chủ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yếu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</a:t>
                      </a:r>
                      <a:r>
                        <a:rPr lang="vi-VN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5897994"/>
                  </a:ext>
                </a:extLst>
              </a:tr>
              <a:tr h="9375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2.</a:t>
                      </a:r>
                      <a:endParaRPr lang="hu-HU" sz="3200" b="1" dirty="0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vi-VN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r>
                        <a:rPr lang="en-US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trục</a:t>
                      </a:r>
                      <a:r>
                        <a:rPr lang="en-US" sz="2000" b="1" kern="1200" baseline="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lợi</a:t>
                      </a:r>
                      <a:endParaRPr lang="hu-HU" sz="2000" b="1" kern="1200" dirty="0">
                        <a:solidFill>
                          <a:srgbClr val="8D503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Đặc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điểm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+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đánh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thuế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quá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mức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hợp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pháp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vì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lợi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ích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elite nắm quyền và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thuộc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hạ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chúng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Ưu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ự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mở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rộng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bộ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máy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liêu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doanh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nghiệp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</a:t>
                      </a:r>
                      <a:r>
                        <a:rPr lang="vi-VN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vì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lợi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ích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elite nắm quyền và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thuộc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hạ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chúng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2701635"/>
                  </a:ext>
                </a:extLst>
              </a:tr>
              <a:tr h="7735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3.</a:t>
                      </a:r>
                      <a:endParaRPr lang="hu-HU" sz="3200" b="1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vi-VN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r>
                        <a:rPr lang="en-US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đạo</a:t>
                      </a:r>
                      <a:r>
                        <a:rPr lang="en-US" sz="2000" b="1" kern="1200" baseline="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tặc</a:t>
                      </a:r>
                      <a:endParaRPr lang="hu-HU" sz="2000" b="1" kern="1200" dirty="0">
                        <a:solidFill>
                          <a:srgbClr val="8D503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Đặc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điểm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+ 2. +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làm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lệch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bất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hợp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pháp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nhập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vào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tay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tư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nhân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ưu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bất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hợp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pháp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4829482"/>
                  </a:ext>
                </a:extLst>
              </a:tr>
              <a:tr h="9375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4.</a:t>
                      </a:r>
                      <a:endParaRPr lang="hu-HU" sz="3200" b="1" dirty="0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vi-VN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r>
                        <a:rPr lang="en-US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săn</a:t>
                      </a:r>
                      <a:r>
                        <a:rPr lang="en-US" sz="2000" b="1" kern="1200" baseline="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mồi</a:t>
                      </a:r>
                      <a:endParaRPr lang="hu-HU" sz="2000" b="1" kern="1200" dirty="0">
                        <a:solidFill>
                          <a:srgbClr val="8D503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Đặc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điểm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+ 2. + 3. +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tước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đoạt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tài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sản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không-tiền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tệ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nhờ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ép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buộc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</a:t>
                      </a:r>
                      <a:r>
                        <a:rPr lang="vi-VN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Săn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mồi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bất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hợp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pháp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5208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47868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51470"/>
            <a:ext cx="8928100" cy="864517"/>
          </a:xfrm>
        </p:spPr>
        <p:txBody>
          <a:bodyPr anchor="ctr"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en-US" sz="24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Địa</a:t>
            </a:r>
            <a:r>
              <a:rPr lang="en-US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vị</a:t>
            </a:r>
            <a:r>
              <a:rPr lang="en-US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pháp</a:t>
            </a:r>
            <a:r>
              <a:rPr lang="en-US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lý</a:t>
            </a:r>
            <a:r>
              <a:rPr lang="en-US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của</a:t>
            </a:r>
            <a:r>
              <a:rPr lang="en-US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h</a:t>
            </a:r>
            <a:r>
              <a:rPr lang="hu-HU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oạt động</a:t>
            </a:r>
            <a:r>
              <a:rPr lang="en-US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có</a:t>
            </a:r>
            <a:r>
              <a:rPr lang="en-US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lợi</a:t>
            </a:r>
            <a:r>
              <a:rPr lang="en-US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ích</a:t>
            </a:r>
            <a:r>
              <a:rPr lang="en-US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 elite </a:t>
            </a:r>
            <a:r>
              <a:rPr lang="hu-HU" sz="2400" b="1" dirty="0">
                <a:solidFill>
                  <a:srgbClr val="8D503B"/>
                </a:solidFill>
                <a:ea typeface="Calibri" pitchFamily="34" charset="0"/>
                <a:cs typeface="Times New Roman" pitchFamily="18" charset="0"/>
              </a:rPr>
              <a:t>(tham nhũng)? </a:t>
            </a:r>
            <a:endParaRPr lang="hu-HU" sz="2400" dirty="0">
              <a:solidFill>
                <a:srgbClr val="8D503B"/>
              </a:solidFill>
            </a:endParaRPr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423485"/>
              </p:ext>
            </p:extLst>
          </p:nvPr>
        </p:nvGraphicFramePr>
        <p:xfrm>
          <a:off x="107950" y="987426"/>
          <a:ext cx="8928100" cy="37198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3610">
                  <a:extLst>
                    <a:ext uri="{9D8B030D-6E8A-4147-A177-3AD203B41FA5}">
                      <a16:colId xmlns:a16="http://schemas.microsoft.com/office/drawing/2014/main" val="453009653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4210386527"/>
                    </a:ext>
                  </a:extLst>
                </a:gridCol>
                <a:gridCol w="3712640">
                  <a:extLst>
                    <a:ext uri="{9D8B030D-6E8A-4147-A177-3AD203B41FA5}">
                      <a16:colId xmlns:a16="http://schemas.microsoft.com/office/drawing/2014/main" val="3505197887"/>
                    </a:ext>
                  </a:extLst>
                </a:gridCol>
                <a:gridCol w="3199682">
                  <a:extLst>
                    <a:ext uri="{9D8B030D-6E8A-4147-A177-3AD203B41FA5}">
                      <a16:colId xmlns:a16="http://schemas.microsoft.com/office/drawing/2014/main" val="10271415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hu-HU" sz="2000" b="1" dirty="0">
                        <a:solidFill>
                          <a:srgbClr val="4D7C85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Kiểu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</a:t>
                      </a:r>
                      <a:r>
                        <a:rPr lang="vi-VN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tầng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diễn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giải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phạm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trù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Nét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ặc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điểm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do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phạm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trù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đánh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dấu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</a:t>
                      </a:r>
                      <a:r>
                        <a:rPr lang="vi-VN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21851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1.</a:t>
                      </a:r>
                      <a:endParaRPr lang="hu-HU" sz="3200" b="1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vi-VN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endParaRPr lang="hu-HU" sz="2000" b="1" kern="1200" dirty="0">
                        <a:solidFill>
                          <a:srgbClr val="8D503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thuế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để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duy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trì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chức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năng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công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Nguồn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chủ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yếu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</a:t>
                      </a:r>
                      <a:r>
                        <a:rPr lang="vi-VN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9627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2.</a:t>
                      </a:r>
                      <a:endParaRPr lang="hu-HU" sz="3200" b="1" dirty="0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vi-VN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r>
                        <a:rPr lang="en-US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tham</a:t>
                      </a:r>
                      <a:r>
                        <a:rPr lang="en-US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nhũng</a:t>
                      </a:r>
                      <a:endParaRPr lang="hu-HU" sz="2000" b="1" kern="1200" dirty="0">
                        <a:solidFill>
                          <a:srgbClr val="8D503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Đặc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điểm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+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lạm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dụng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được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ủy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vì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lợi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ích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nhân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chuỗi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chư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hầu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nhất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thời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ổn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định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tham nhũng =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yếu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tố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lệch</a:t>
                      </a:r>
                      <a:r>
                        <a:rPr lang="en-US" sz="1600" b="1" kern="1200" baseline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lạch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hệ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thống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40289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3.</a:t>
                      </a:r>
                      <a:endParaRPr lang="hu-HU" sz="3200" b="1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vi-VN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r>
                        <a:rPr lang="en-US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bị</a:t>
                      </a:r>
                      <a:r>
                        <a:rPr lang="en-US" sz="2000" b="1" kern="1200" baseline="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bắt</a:t>
                      </a:r>
                      <a:r>
                        <a:rPr lang="en-US" sz="2000" b="1" kern="1200" baseline="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giữ</a:t>
                      </a:r>
                      <a:endParaRPr lang="hu-HU" sz="2000" b="1" kern="1200" dirty="0">
                        <a:solidFill>
                          <a:srgbClr val="8D503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Đặc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điểm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+ 2. +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chuỗi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chư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hầu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tham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nhũng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lâu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bền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tham nhũng =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yếu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tố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cấu</a:t>
                      </a:r>
                      <a:r>
                        <a:rPr lang="en-US" sz="1600" b="1" kern="1200" baseline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trúc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hệ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thống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77683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4D7C85"/>
                          </a:solidFill>
                          <a:effectLst/>
                          <a:latin typeface="+mn-lt"/>
                        </a:rPr>
                        <a:t>4.</a:t>
                      </a:r>
                      <a:endParaRPr lang="hu-HU" sz="3200" b="1" dirty="0">
                        <a:solidFill>
                          <a:srgbClr val="4D7C85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vi-VN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r>
                        <a:rPr lang="en-US" sz="2000" b="1" kern="120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tội</a:t>
                      </a:r>
                      <a:r>
                        <a:rPr lang="en-US" sz="2000" b="1" kern="1200" baseline="0" dirty="0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8D503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phạm</a:t>
                      </a:r>
                      <a:endParaRPr lang="hu-HU" sz="2000" b="1" kern="1200" dirty="0">
                        <a:solidFill>
                          <a:srgbClr val="8D503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Đặc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điểm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+ 2. + 3. +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bị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đẩy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vào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và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cho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một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doanh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 trị (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vi-VN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hoạt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như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tổ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chức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tội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phạm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tham nhũng =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yếu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tố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cấu</a:t>
                      </a:r>
                      <a:r>
                        <a:rPr lang="en-US" sz="1600" b="1" kern="1200" baseline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thành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hệ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thống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2488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59204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07950" y="267494"/>
            <a:ext cx="8928100" cy="915988"/>
          </a:xfrm>
        </p:spPr>
        <p:txBody>
          <a:bodyPr anchor="ctr"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2400" b="1" dirty="0" err="1">
                <a:solidFill>
                  <a:srgbClr val="8D503B"/>
                </a:solidFill>
                <a:latin typeface="+mj-lt"/>
              </a:rPr>
              <a:t>Sự</a:t>
            </a:r>
            <a:r>
              <a:rPr lang="en-US" sz="2400" b="1" dirty="0">
                <a:solidFill>
                  <a:srgbClr val="8D503B"/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latin typeface="+mj-lt"/>
              </a:rPr>
              <a:t>kết</a:t>
            </a:r>
            <a:r>
              <a:rPr lang="en-US" sz="2400" b="1" dirty="0">
                <a:solidFill>
                  <a:srgbClr val="8D503B"/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latin typeface="+mj-lt"/>
              </a:rPr>
              <a:t>hợp</a:t>
            </a:r>
            <a:r>
              <a:rPr lang="en-US" sz="2400" b="1" dirty="0">
                <a:solidFill>
                  <a:srgbClr val="8D503B"/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latin typeface="+mj-lt"/>
              </a:rPr>
              <a:t>của</a:t>
            </a:r>
            <a:r>
              <a:rPr lang="en-US" sz="2400" b="1" dirty="0">
                <a:solidFill>
                  <a:srgbClr val="8D503B"/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latin typeface="+mj-lt"/>
              </a:rPr>
              <a:t>các</a:t>
            </a:r>
            <a:r>
              <a:rPr lang="en-US" sz="2400" b="1" dirty="0">
                <a:solidFill>
                  <a:srgbClr val="8D503B"/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latin typeface="+mj-lt"/>
              </a:rPr>
              <a:t>chiều</a:t>
            </a:r>
            <a:r>
              <a:rPr lang="en-US" sz="2400" b="1" dirty="0">
                <a:solidFill>
                  <a:srgbClr val="8D503B"/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latin typeface="+mj-lt"/>
              </a:rPr>
              <a:t>khác</a:t>
            </a:r>
            <a:r>
              <a:rPr lang="en-US" sz="2400" b="1" dirty="0">
                <a:solidFill>
                  <a:srgbClr val="8D503B"/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latin typeface="+mj-lt"/>
              </a:rPr>
              <a:t>nhau</a:t>
            </a:r>
            <a:r>
              <a:rPr lang="hu-HU" sz="2400" b="1" dirty="0">
                <a:solidFill>
                  <a:srgbClr val="8D503B"/>
                </a:solidFill>
                <a:latin typeface="+mj-lt"/>
              </a:rPr>
              <a:t>: </a:t>
            </a:r>
            <a:r>
              <a:rPr lang="en-US" sz="2400" b="1" dirty="0">
                <a:solidFill>
                  <a:srgbClr val="8D503B"/>
                </a:solidFill>
                <a:latin typeface="+mj-lt"/>
              </a:rPr>
              <a:t>n</a:t>
            </a:r>
            <a:r>
              <a:rPr lang="vi-VN" sz="2400" b="1" dirty="0">
                <a:solidFill>
                  <a:srgbClr val="8D503B"/>
                </a:solidFill>
                <a:latin typeface="+mj-lt"/>
              </a:rPr>
              <a:t>hà nước</a:t>
            </a:r>
            <a:r>
              <a:rPr lang="en-US" sz="2400" b="1" dirty="0">
                <a:solidFill>
                  <a:srgbClr val="8D503B"/>
                </a:solidFill>
                <a:latin typeface="+mj-lt"/>
              </a:rPr>
              <a:t> mafia </a:t>
            </a:r>
            <a:r>
              <a:rPr lang="en-US" sz="2400" b="1" dirty="0" err="1">
                <a:solidFill>
                  <a:srgbClr val="8D503B"/>
                </a:solidFill>
                <a:latin typeface="+mj-lt"/>
              </a:rPr>
              <a:t>hậu</a:t>
            </a:r>
            <a:r>
              <a:rPr lang="en-US" sz="2400" b="1" dirty="0">
                <a:solidFill>
                  <a:srgbClr val="8D503B"/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latin typeface="+mj-lt"/>
              </a:rPr>
              <a:t>cộng</a:t>
            </a:r>
            <a:r>
              <a:rPr lang="en-US" sz="2400" b="1" dirty="0">
                <a:solidFill>
                  <a:srgbClr val="8D503B"/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rgbClr val="8D503B"/>
                </a:solidFill>
                <a:latin typeface="+mj-lt"/>
              </a:rPr>
              <a:t>sản</a:t>
            </a:r>
            <a:endParaRPr lang="en-US" sz="2400" b="1" dirty="0">
              <a:solidFill>
                <a:srgbClr val="8D503B"/>
              </a:solidFill>
              <a:latin typeface="+mj-lt"/>
            </a:endParaRPr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396322"/>
              </p:ext>
            </p:extLst>
          </p:nvPr>
        </p:nvGraphicFramePr>
        <p:xfrm>
          <a:off x="179513" y="1347614"/>
          <a:ext cx="8784975" cy="3250108"/>
        </p:xfrm>
        <a:graphic>
          <a:graphicData uri="http://schemas.openxmlformats.org/drawingml/2006/table">
            <a:tbl>
              <a:tblPr/>
              <a:tblGrid>
                <a:gridCol w="435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06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399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08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048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noProof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Cơ</a:t>
                      </a:r>
                      <a:r>
                        <a:rPr lang="en-US" sz="1600" b="1" kern="1200" baseline="0" noProof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noProof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sở</a:t>
                      </a:r>
                      <a:r>
                        <a:rPr lang="en-US" sz="1600" b="1" kern="1200" baseline="0" noProof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noProof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noProof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noProof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tên</a:t>
                      </a:r>
                      <a:r>
                        <a:rPr lang="en-US" sz="1600" b="1" kern="1200" baseline="0" noProof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noProof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gọi</a:t>
                      </a:r>
                      <a:r>
                        <a:rPr lang="en-US" sz="1600" b="1" kern="1200" baseline="0" noProof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noProof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được</a:t>
                      </a:r>
                      <a:r>
                        <a:rPr lang="en-US" sz="1600" b="1" kern="1200" baseline="0" noProof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noProof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dùng</a:t>
                      </a:r>
                      <a:endParaRPr lang="en-US" sz="1600" b="1" noProof="0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noProof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Thuật</a:t>
                      </a:r>
                      <a:r>
                        <a:rPr lang="en-US" sz="1600" b="1" kern="1200" baseline="0" noProof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noProof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ngữ</a:t>
                      </a:r>
                      <a:r>
                        <a:rPr lang="en-US" sz="1600" b="1" kern="1200" baseline="0" noProof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noProof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ám</a:t>
                      </a:r>
                      <a:r>
                        <a:rPr lang="en-US" sz="1600" b="1" kern="1200" baseline="0" noProof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noProof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chỉ</a:t>
                      </a:r>
                      <a:r>
                        <a:rPr lang="en-US" sz="1600" b="1" kern="1200" baseline="0" noProof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noProof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một</a:t>
                      </a:r>
                      <a:r>
                        <a:rPr lang="en-US" sz="1600" b="1" kern="1200" baseline="0" noProof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noProof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tính</a:t>
                      </a:r>
                      <a:r>
                        <a:rPr lang="en-US" sz="1600" b="1" kern="1200" baseline="0" noProof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noProof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chất</a:t>
                      </a:r>
                      <a:r>
                        <a:rPr lang="en-US" sz="1600" b="1" kern="1200" baseline="0" noProof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noProof="0" dirty="0" err="1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noProof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n</a:t>
                      </a:r>
                      <a:r>
                        <a:rPr lang="vi-VN" sz="1600" b="1" kern="1200" baseline="0" noProof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r>
                        <a:rPr lang="en-US" sz="1600" b="1" kern="1200" baseline="0" noProof="0" dirty="0">
                          <a:solidFill>
                            <a:srgbClr val="4D7C85"/>
                          </a:solidFill>
                          <a:latin typeface="+mn-lt"/>
                          <a:ea typeface="+mn-ea"/>
                          <a:cs typeface="+mn-cs"/>
                        </a:rPr>
                        <a:t> mafia</a:t>
                      </a:r>
                      <a:endParaRPr lang="en-US" sz="1600" b="1" noProof="0" dirty="0">
                        <a:solidFill>
                          <a:srgbClr val="4D7C85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Diễn</a:t>
                      </a:r>
                      <a:r>
                        <a:rPr lang="en-US" sz="1600" b="1" baseline="0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viên</a:t>
                      </a:r>
                      <a:endParaRPr lang="en-US" sz="1600" b="1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1600" b="1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Nhà nước</a:t>
                      </a:r>
                      <a:r>
                        <a:rPr lang="en-US" sz="1600" b="1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phe</a:t>
                      </a:r>
                      <a:r>
                        <a:rPr lang="en-US" sz="1600" b="1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phái</a:t>
                      </a:r>
                      <a:endParaRPr lang="en-US" sz="1600" b="1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627063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000" b="1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Nhà nước</a:t>
                      </a:r>
                      <a:r>
                        <a:rPr lang="en-US" sz="2000" b="1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hu-HU" sz="2000" b="1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mafia</a:t>
                      </a:r>
                      <a:endParaRPr lang="en-US" sz="2000" b="1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6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Hoạt động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nhắm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đích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quyền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lực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1600" b="1" kern="120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Nhà nước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gia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sản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mới</a:t>
                      </a:r>
                      <a:r>
                        <a:rPr lang="hu-HU" sz="1600" b="1" kern="1200" baseline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sulanist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mới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hu-HU" sz="1800" b="1" kern="12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6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Hoạt động</a:t>
                      </a:r>
                      <a:r>
                        <a:rPr lang="en-US" sz="1600" b="1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en-US" sz="1600" b="1" noProof="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nhắm</a:t>
                      </a:r>
                      <a:r>
                        <a:rPr lang="en-US" sz="1600" b="1" baseline="0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đích</a:t>
                      </a:r>
                      <a:r>
                        <a:rPr lang="en-US" sz="1600" b="1" baseline="0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tài</a:t>
                      </a:r>
                      <a:r>
                        <a:rPr lang="en-US" sz="1600" b="1" baseline="0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sản</a:t>
                      </a:r>
                      <a:r>
                        <a:rPr lang="en-US" sz="1600" b="1" baseline="0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  <a:endParaRPr lang="en-US" sz="1600" b="1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1600" b="1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Nhà nước</a:t>
                      </a:r>
                      <a:r>
                        <a:rPr lang="en-US" sz="1600" b="1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săn</a:t>
                      </a:r>
                      <a:r>
                        <a:rPr lang="en-US" sz="1600" b="1" baseline="0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mồi</a:t>
                      </a:r>
                      <a:endParaRPr lang="en-US" sz="1600" b="1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 noProof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68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>
                          <a:solidFill>
                            <a:srgbClr val="4D7C85"/>
                          </a:solidFill>
                          <a:latin typeface="+mn-lt"/>
                          <a:ea typeface="Calibri"/>
                          <a:cs typeface="Times New Roman"/>
                        </a:rPr>
                        <a:t>4.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T</a:t>
                      </a:r>
                      <a:r>
                        <a:rPr lang="en-US" sz="1600" b="1" kern="1200" noProof="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ính</a:t>
                      </a:r>
                      <a:r>
                        <a:rPr lang="en-US" sz="1600" b="1" kern="1200" baseline="0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baseline="0" noProof="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hợp</a:t>
                      </a:r>
                      <a:r>
                        <a:rPr lang="en-US" sz="1600" b="1" kern="1200" baseline="0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baseline="0" noProof="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pháp</a:t>
                      </a:r>
                      <a:endParaRPr lang="en-US" sz="1600" b="1" kern="1200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N</a:t>
                      </a:r>
                      <a:r>
                        <a:rPr lang="vi-VN" sz="1600" b="1" kern="1200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hà nước</a:t>
                      </a:r>
                      <a:r>
                        <a:rPr lang="en-US" sz="1600" b="1" kern="1200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noProof="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tội</a:t>
                      </a:r>
                      <a:r>
                        <a:rPr lang="en-US" sz="1600" b="1" kern="1200" baseline="0" noProof="0" dirty="0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b="1" kern="1200" baseline="0" noProof="0" dirty="0" err="1">
                          <a:solidFill>
                            <a:srgbClr val="504131"/>
                          </a:solidFill>
                          <a:latin typeface="+mn-lt"/>
                          <a:ea typeface="Calibri"/>
                          <a:cs typeface="Times New Roman"/>
                        </a:rPr>
                        <a:t>phạm</a:t>
                      </a:r>
                      <a:endParaRPr lang="en-US" sz="1600" b="1" kern="1200" noProof="0" dirty="0">
                        <a:solidFill>
                          <a:srgbClr val="50413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 kern="1200" noProof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6" name="Egyenes összekötő nyíllal 5"/>
          <p:cNvCxnSpPr/>
          <p:nvPr/>
        </p:nvCxnSpPr>
        <p:spPr>
          <a:xfrm>
            <a:off x="6300192" y="2607964"/>
            <a:ext cx="648296" cy="449945"/>
          </a:xfrm>
          <a:prstGeom prst="straightConnector1">
            <a:avLst/>
          </a:prstGeom>
          <a:ln w="44450" cap="flat">
            <a:solidFill>
              <a:srgbClr val="4D7C85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gyenes összekötő nyíllal 8"/>
          <p:cNvCxnSpPr/>
          <p:nvPr/>
        </p:nvCxnSpPr>
        <p:spPr>
          <a:xfrm>
            <a:off x="6298650" y="3193313"/>
            <a:ext cx="648296" cy="144017"/>
          </a:xfrm>
          <a:prstGeom prst="straightConnector1">
            <a:avLst/>
          </a:prstGeom>
          <a:ln w="44450" cap="flat">
            <a:solidFill>
              <a:srgbClr val="4D7C85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gyenes összekötő nyíllal 9"/>
          <p:cNvCxnSpPr/>
          <p:nvPr/>
        </p:nvCxnSpPr>
        <p:spPr>
          <a:xfrm flipV="1">
            <a:off x="6300192" y="3651998"/>
            <a:ext cx="648296" cy="161912"/>
          </a:xfrm>
          <a:prstGeom prst="straightConnector1">
            <a:avLst/>
          </a:prstGeom>
          <a:ln w="44450" cap="flat">
            <a:solidFill>
              <a:srgbClr val="4D7C85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gyenes összekötő nyíllal 10"/>
          <p:cNvCxnSpPr/>
          <p:nvPr/>
        </p:nvCxnSpPr>
        <p:spPr>
          <a:xfrm flipV="1">
            <a:off x="6300192" y="3949314"/>
            <a:ext cx="648296" cy="513003"/>
          </a:xfrm>
          <a:prstGeom prst="straightConnector1">
            <a:avLst/>
          </a:prstGeom>
          <a:ln w="44450" cap="flat">
            <a:solidFill>
              <a:srgbClr val="4D7C85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50418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 idx="4294967295"/>
          </p:nvPr>
        </p:nvSpPr>
        <p:spPr>
          <a:xfrm>
            <a:off x="107950" y="0"/>
            <a:ext cx="8928100" cy="1275606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sz="3200" b="1" dirty="0" err="1">
                <a:solidFill>
                  <a:srgbClr val="8D503B"/>
                </a:solidFill>
              </a:rPr>
              <a:t>Tóm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tắt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hu-HU" sz="3200" b="1" dirty="0">
                <a:solidFill>
                  <a:srgbClr val="8D503B"/>
                </a:solidFill>
              </a:rPr>
              <a:t>: </a:t>
            </a:r>
            <a:r>
              <a:rPr lang="en-US" sz="3200" b="1" dirty="0" err="1">
                <a:solidFill>
                  <a:srgbClr val="8D503B"/>
                </a:solidFill>
              </a:rPr>
              <a:t>nghi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vấn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ba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tiên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đề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chính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của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cách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tiếp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cận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dòng</a:t>
            </a:r>
            <a:r>
              <a:rPr lang="en-US" sz="3200" b="1" dirty="0">
                <a:solidFill>
                  <a:srgbClr val="8D503B"/>
                </a:solidFill>
              </a:rPr>
              <a:t> </a:t>
            </a:r>
            <a:r>
              <a:rPr lang="en-US" sz="3200" b="1" dirty="0" err="1">
                <a:solidFill>
                  <a:srgbClr val="8D503B"/>
                </a:solidFill>
              </a:rPr>
              <a:t>chính</a:t>
            </a:r>
            <a:endParaRPr lang="hu-HU" sz="3200" b="1" dirty="0">
              <a:solidFill>
                <a:srgbClr val="8D503B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4294967295"/>
          </p:nvPr>
        </p:nvSpPr>
        <p:spPr>
          <a:xfrm>
            <a:off x="109566" y="1211510"/>
            <a:ext cx="8926483" cy="37530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355600" indent="-355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4D7C8B"/>
              </a:buClr>
              <a:buAutoNum type="arabicPeriod"/>
            </a:pPr>
            <a:r>
              <a:rPr lang="en-US" sz="2200" b="1" dirty="0" err="1">
                <a:solidFill>
                  <a:srgbClr val="50412B"/>
                </a:solidFill>
              </a:rPr>
              <a:t>Sự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tách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biệt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của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các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lĩnh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vực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hoạt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động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xã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hội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hu-HU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không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có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sự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tách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biệt</a:t>
            </a:r>
            <a:r>
              <a:rPr lang="hu-HU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,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hạn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chế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hay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phá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hủy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các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sự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tự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trị</a:t>
            </a:r>
            <a:r>
              <a:rPr lang="hu-HU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,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các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mạng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lưới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hu-HU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nhà bảo trợ-</a:t>
            </a:r>
            <a:r>
              <a:rPr lang="vi-VN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kẻ được bảo trợ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(patron/client)</a:t>
            </a:r>
            <a:endParaRPr lang="hu-HU" sz="2200" b="1" dirty="0">
              <a:solidFill>
                <a:srgbClr val="50412B"/>
              </a:solidFill>
            </a:endParaRPr>
          </a:p>
          <a:p>
            <a:pPr marL="355600" indent="-355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4D7C8B"/>
              </a:buClr>
              <a:buAutoNum type="arabicPeriod"/>
            </a:pPr>
            <a:r>
              <a:rPr lang="en-US" sz="2200" b="1" dirty="0" err="1">
                <a:solidFill>
                  <a:srgbClr val="50412B"/>
                </a:solidFill>
              </a:rPr>
              <a:t>Vị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trí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của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hu-HU" sz="2200" b="1" dirty="0">
                <a:solidFill>
                  <a:srgbClr val="50412B"/>
                </a:solidFill>
              </a:rPr>
              <a:t>các cá nhân và các định chế </a:t>
            </a:r>
            <a:r>
              <a:rPr lang="hu-HU" sz="2200" b="1" i="1" dirty="0">
                <a:solidFill>
                  <a:srgbClr val="50412B"/>
                </a:solidFill>
              </a:rPr>
              <a:t>de jure </a:t>
            </a:r>
            <a:r>
              <a:rPr lang="en-US" sz="2200" b="1" dirty="0" err="1">
                <a:solidFill>
                  <a:srgbClr val="50412B"/>
                </a:solidFill>
              </a:rPr>
              <a:t>trùng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với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vị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trí</a:t>
            </a:r>
            <a:r>
              <a:rPr lang="hu-HU" sz="2200" b="1" dirty="0">
                <a:solidFill>
                  <a:srgbClr val="50412B"/>
                </a:solidFill>
              </a:rPr>
              <a:t> </a:t>
            </a:r>
            <a:r>
              <a:rPr lang="hu-HU" sz="2200" b="1" i="1" dirty="0">
                <a:solidFill>
                  <a:srgbClr val="50412B"/>
                </a:solidFill>
              </a:rPr>
              <a:t>de facto </a:t>
            </a:r>
            <a:r>
              <a:rPr lang="en-US" sz="2200" b="1" dirty="0" err="1">
                <a:solidFill>
                  <a:srgbClr val="50412B"/>
                </a:solidFill>
              </a:rPr>
              <a:t>của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họ</a:t>
            </a:r>
            <a:r>
              <a:rPr lang="en-US" sz="2200" b="1" dirty="0">
                <a:solidFill>
                  <a:srgbClr val="50412B"/>
                </a:solidFill>
              </a:rPr>
              <a:t> (</a:t>
            </a:r>
            <a:r>
              <a:rPr lang="en-US" sz="2200" b="1" dirty="0" err="1">
                <a:solidFill>
                  <a:srgbClr val="50412B"/>
                </a:solidFill>
              </a:rPr>
              <a:t>chúng</a:t>
            </a:r>
            <a:r>
              <a:rPr lang="en-US" sz="2200" b="1" dirty="0">
                <a:solidFill>
                  <a:srgbClr val="50412B"/>
                </a:solidFill>
              </a:rPr>
              <a:t>)</a:t>
            </a:r>
            <a:r>
              <a:rPr lang="hu-HU" sz="2200" b="1" dirty="0">
                <a:solidFill>
                  <a:srgbClr val="50412B"/>
                </a:solidFill>
              </a:rPr>
              <a:t> </a:t>
            </a:r>
            <a:r>
              <a:rPr lang="hu-HU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không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trùng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nhau</a:t>
            </a:r>
            <a:r>
              <a:rPr lang="hu-HU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,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các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mạng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lưới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hu-HU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phi-chính thức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vượt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qua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hệ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thống</a:t>
            </a:r>
            <a:r>
              <a:rPr lang="hu-HU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chính thức</a:t>
            </a:r>
            <a:endParaRPr lang="hu-HU" sz="2200" b="1" dirty="0">
              <a:solidFill>
                <a:srgbClr val="50412B"/>
              </a:solidFill>
            </a:endParaRPr>
          </a:p>
          <a:p>
            <a:pPr marL="355600" indent="-355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4D7C8B"/>
              </a:buClr>
              <a:buAutoNum type="arabicPeriod"/>
            </a:pPr>
            <a:r>
              <a:rPr lang="en-US" sz="2200" b="1" dirty="0" err="1">
                <a:solidFill>
                  <a:srgbClr val="50412B"/>
                </a:solidFill>
              </a:rPr>
              <a:t>Mục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đích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của</a:t>
            </a:r>
            <a:r>
              <a:rPr lang="en-US" sz="2200" b="1" dirty="0">
                <a:solidFill>
                  <a:srgbClr val="50412B"/>
                </a:solidFill>
              </a:rPr>
              <a:t> n</a:t>
            </a:r>
            <a:r>
              <a:rPr lang="vi-VN" sz="2200" b="1" dirty="0">
                <a:solidFill>
                  <a:srgbClr val="50412B"/>
                </a:solidFill>
              </a:rPr>
              <a:t>hà nước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là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phục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vụ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lợi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ích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công</a:t>
            </a:r>
            <a:r>
              <a:rPr lang="hu-HU" sz="2200" b="1" dirty="0">
                <a:solidFill>
                  <a:srgbClr val="50412B"/>
                </a:solidFill>
              </a:rPr>
              <a:t>, </a:t>
            </a:r>
            <a:r>
              <a:rPr lang="en-US" sz="2200" b="1" dirty="0" err="1">
                <a:solidFill>
                  <a:srgbClr val="50412B"/>
                </a:solidFill>
              </a:rPr>
              <a:t>các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sai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lầm</a:t>
            </a:r>
            <a:r>
              <a:rPr lang="hu-HU" sz="2200" b="1" dirty="0">
                <a:solidFill>
                  <a:srgbClr val="50412B"/>
                </a:solidFill>
              </a:rPr>
              <a:t> chính sách và tham nhũng </a:t>
            </a:r>
            <a:r>
              <a:rPr lang="en-US" sz="2200" b="1" dirty="0" err="1">
                <a:solidFill>
                  <a:srgbClr val="50412B"/>
                </a:solidFill>
              </a:rPr>
              <a:t>chỉ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là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những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sự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sai</a:t>
            </a:r>
            <a:r>
              <a:rPr lang="en-US" sz="2200" b="1" dirty="0">
                <a:solidFill>
                  <a:srgbClr val="50412B"/>
                </a:solidFill>
              </a:rPr>
              <a:t> </a:t>
            </a:r>
            <a:r>
              <a:rPr lang="en-US" sz="2200" b="1" dirty="0" err="1">
                <a:solidFill>
                  <a:srgbClr val="50412B"/>
                </a:solidFill>
              </a:rPr>
              <a:t>lệch</a:t>
            </a:r>
            <a:r>
              <a:rPr lang="hu-HU" sz="2200" b="1" dirty="0">
                <a:solidFill>
                  <a:srgbClr val="50412B"/>
                </a:solidFill>
              </a:rPr>
              <a:t> </a:t>
            </a:r>
            <a:r>
              <a:rPr lang="hu-HU" sz="2200" b="1" dirty="0">
                <a:solidFill>
                  <a:srgbClr val="50412B"/>
                </a:solidFill>
                <a:sym typeface="Wingdings" panose="05000000000000000000" pitchFamily="2" charset="2"/>
              </a:rPr>
              <a:t> </a:t>
            </a:r>
            <a:r>
              <a:rPr lang="hu-HU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tham nhũng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xảy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ra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theo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các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ý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định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của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hu-HU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elite nắm quyền,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được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nó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tổ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chức</a:t>
            </a:r>
            <a:r>
              <a:rPr lang="hu-HU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,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yếu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tố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xác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định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hệ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2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thống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hu-HU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(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n</a:t>
            </a:r>
            <a:r>
              <a:rPr lang="vi-VN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hà nước</a:t>
            </a:r>
            <a:r>
              <a:rPr lang="en-US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hu-HU" sz="2200" b="1" dirty="0">
                <a:solidFill>
                  <a:srgbClr val="CD5F50"/>
                </a:solidFill>
                <a:sym typeface="Wingdings" panose="05000000000000000000" pitchFamily="2" charset="2"/>
              </a:rPr>
              <a:t>mafia)</a:t>
            </a:r>
            <a:endParaRPr lang="hu-HU" sz="2200" b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2649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 txBox="1">
            <a:spLocks/>
          </p:cNvSpPr>
          <p:nvPr/>
        </p:nvSpPr>
        <p:spPr>
          <a:xfrm>
            <a:off x="107950" y="1563638"/>
            <a:ext cx="8928100" cy="18722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Cảm</a:t>
            </a:r>
            <a:r>
              <a:rPr lang="en-US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6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ơn</a:t>
            </a:r>
            <a:r>
              <a:rPr lang="hu-HU" sz="36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!</a:t>
            </a:r>
          </a:p>
          <a:p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Câu</a:t>
            </a:r>
            <a:r>
              <a:rPr lang="en-US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hỏi</a:t>
            </a:r>
            <a:r>
              <a:rPr lang="hu-HU" sz="32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549743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49" y="83899"/>
            <a:ext cx="8928100" cy="633497"/>
          </a:xfrm>
        </p:spPr>
        <p:txBody>
          <a:bodyPr anchor="ctr">
            <a:noAutofit/>
          </a:bodyPr>
          <a:lstStyle/>
          <a:p>
            <a:r>
              <a:rPr lang="en-US" sz="2800" b="1" dirty="0" err="1">
                <a:solidFill>
                  <a:srgbClr val="8D503B"/>
                </a:solidFill>
              </a:rPr>
              <a:t>Tính</a:t>
            </a:r>
            <a:r>
              <a:rPr lang="en-US" sz="2800" b="1" dirty="0">
                <a:solidFill>
                  <a:srgbClr val="8D503B"/>
                </a:solidFill>
              </a:rPr>
              <a:t> phi-</a:t>
            </a:r>
            <a:r>
              <a:rPr lang="en-US" sz="2800" b="1" dirty="0" err="1">
                <a:solidFill>
                  <a:srgbClr val="8D503B"/>
                </a:solidFill>
              </a:rPr>
              <a:t>chính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thức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trong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ba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kiểu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chế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độ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đỉnh</a:t>
            </a:r>
            <a:endParaRPr lang="hu-HU" sz="2800" b="1" dirty="0">
              <a:solidFill>
                <a:srgbClr val="8D503B"/>
              </a:solidFill>
            </a:endParaRPr>
          </a:p>
        </p:txBody>
      </p:sp>
      <p:sp>
        <p:nvSpPr>
          <p:cNvPr id="4" name="Téglalap 4"/>
          <p:cNvSpPr/>
          <p:nvPr/>
        </p:nvSpPr>
        <p:spPr>
          <a:xfrm>
            <a:off x="395286" y="987574"/>
            <a:ext cx="8353425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000" b="1" dirty="0" err="1">
                <a:solidFill>
                  <a:srgbClr val="50412B"/>
                </a:solidFill>
              </a:rPr>
              <a:t>Tính</a:t>
            </a:r>
            <a:r>
              <a:rPr lang="en-US" sz="2000" b="1" dirty="0">
                <a:solidFill>
                  <a:srgbClr val="50412B"/>
                </a:solidFill>
              </a:rPr>
              <a:t> phi-</a:t>
            </a:r>
            <a:r>
              <a:rPr lang="en-US" sz="2000" b="1" dirty="0" err="1">
                <a:solidFill>
                  <a:srgbClr val="50412B"/>
                </a:solidFill>
              </a:rPr>
              <a:t>chính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thức</a:t>
            </a:r>
            <a:r>
              <a:rPr lang="en-US" sz="2000" b="1" dirty="0">
                <a:solidFill>
                  <a:srgbClr val="50412B"/>
                </a:solidFill>
              </a:rPr>
              <a:t> ở </a:t>
            </a:r>
            <a:r>
              <a:rPr lang="en-US" sz="2000" b="1" dirty="0" err="1">
                <a:solidFill>
                  <a:srgbClr val="50412B"/>
                </a:solidFill>
              </a:rPr>
              <a:t>mức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các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hu-HU" sz="2000" b="1" dirty="0">
                <a:solidFill>
                  <a:srgbClr val="50412B"/>
                </a:solidFill>
              </a:rPr>
              <a:t>elite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không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chỉ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tồn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tại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trong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chế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độ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chuyên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quyền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bảo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trợ</a:t>
            </a:r>
            <a:endParaRPr lang="hu-HU" sz="2000" b="1" dirty="0">
              <a:solidFill>
                <a:srgbClr val="50412B"/>
              </a:solidFill>
            </a:endParaRPr>
          </a:p>
          <a:p>
            <a:pPr marL="342900" indent="-342900">
              <a:spcAft>
                <a:spcPts val="6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000" b="1" u="sng" dirty="0" err="1">
                <a:solidFill>
                  <a:srgbClr val="50412B"/>
                </a:solidFill>
              </a:rPr>
              <a:t>Trong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nền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độc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tài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cộng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sản</a:t>
            </a:r>
            <a:r>
              <a:rPr lang="hu-HU" sz="2000" b="1" u="sng" dirty="0">
                <a:solidFill>
                  <a:srgbClr val="50412B"/>
                </a:solidFill>
              </a:rPr>
              <a:t>:</a:t>
            </a:r>
            <a:endParaRPr lang="hu-HU" sz="2000" u="sng" dirty="0">
              <a:solidFill>
                <a:srgbClr val="50412B"/>
              </a:solidFill>
            </a:endParaRPr>
          </a:p>
          <a:p>
            <a:pPr marL="800100" lvl="1" indent="-342900">
              <a:spcAft>
                <a:spcPts val="6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000" b="1" dirty="0" err="1">
                <a:solidFill>
                  <a:srgbClr val="50412B"/>
                </a:solidFill>
              </a:rPr>
              <a:t>các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chỉ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thị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miệng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hu-HU" sz="2000" b="1" dirty="0">
                <a:solidFill>
                  <a:srgbClr val="50412B"/>
                </a:solidFill>
              </a:rPr>
              <a:t>phi-chính thức (</a:t>
            </a:r>
            <a:r>
              <a:rPr lang="en-US" sz="2000" b="1" dirty="0" err="1">
                <a:solidFill>
                  <a:srgbClr val="50412B"/>
                </a:solidFill>
              </a:rPr>
              <a:t>các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hu-HU" sz="2000" b="1" dirty="0">
                <a:solidFill>
                  <a:srgbClr val="50412B"/>
                </a:solidFill>
              </a:rPr>
              <a:t>ukáz</a:t>
            </a:r>
            <a:r>
              <a:rPr lang="en-US" sz="2000" b="1" dirty="0">
                <a:solidFill>
                  <a:srgbClr val="50412B"/>
                </a:solidFill>
              </a:rPr>
              <a:t> [</a:t>
            </a:r>
            <a:r>
              <a:rPr lang="az-Cyrl-AZ" sz="2000" b="1" dirty="0"/>
              <a:t>указ</a:t>
            </a:r>
            <a:r>
              <a:rPr lang="en-US" sz="2000" b="1" dirty="0"/>
              <a:t>=</a:t>
            </a:r>
            <a:r>
              <a:rPr lang="en-US" sz="2000" b="1" dirty="0" err="1"/>
              <a:t>chỉ</a:t>
            </a:r>
            <a:r>
              <a:rPr lang="en-US" sz="2000" b="1" dirty="0"/>
              <a:t> </a:t>
            </a:r>
            <a:r>
              <a:rPr lang="en-US" sz="2000" b="1" dirty="0" err="1"/>
              <a:t>thị</a:t>
            </a:r>
            <a:r>
              <a:rPr lang="en-US" sz="2000" b="1" dirty="0"/>
              <a:t>]</a:t>
            </a:r>
            <a:r>
              <a:rPr lang="hu-HU" sz="2000" b="1" dirty="0">
                <a:solidFill>
                  <a:srgbClr val="50412B"/>
                </a:solidFill>
              </a:rPr>
              <a:t>, </a:t>
            </a:r>
            <a:r>
              <a:rPr lang="en-US" sz="2000" b="1" dirty="0">
                <a:solidFill>
                  <a:srgbClr val="50412B"/>
                </a:solidFill>
              </a:rPr>
              <a:t>“qua </a:t>
            </a:r>
            <a:r>
              <a:rPr lang="en-US" sz="2000" b="1" dirty="0" err="1">
                <a:solidFill>
                  <a:srgbClr val="50412B"/>
                </a:solidFill>
              </a:rPr>
              <a:t>điện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thoại</a:t>
            </a:r>
            <a:r>
              <a:rPr lang="hu-HU" sz="2000" b="1" dirty="0">
                <a:solidFill>
                  <a:srgbClr val="50412B"/>
                </a:solidFill>
              </a:rPr>
              <a:t>”)</a:t>
            </a:r>
          </a:p>
          <a:p>
            <a:pPr marL="800100" lvl="1" indent="-342900">
              <a:spcAft>
                <a:spcPts val="6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000" b="1" dirty="0" err="1">
                <a:solidFill>
                  <a:srgbClr val="50412B"/>
                </a:solidFill>
              </a:rPr>
              <a:t>những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thỏa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thuận</a:t>
            </a:r>
            <a:r>
              <a:rPr lang="en-US" sz="2000" b="1" dirty="0">
                <a:solidFill>
                  <a:srgbClr val="50412B"/>
                </a:solidFill>
              </a:rPr>
              <a:t> “</a:t>
            </a:r>
            <a:r>
              <a:rPr lang="en-US" sz="2000" b="1" dirty="0" err="1">
                <a:solidFill>
                  <a:srgbClr val="50412B"/>
                </a:solidFill>
              </a:rPr>
              <a:t>bắt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tay</a:t>
            </a:r>
            <a:r>
              <a:rPr lang="en-US" sz="2000" b="1" dirty="0">
                <a:solidFill>
                  <a:srgbClr val="50412B"/>
                </a:solidFill>
              </a:rPr>
              <a:t>” </a:t>
            </a:r>
            <a:r>
              <a:rPr lang="hu-HU" sz="2000" b="1" dirty="0">
                <a:solidFill>
                  <a:srgbClr val="50412B"/>
                </a:solidFill>
              </a:rPr>
              <a:t>phi-chính thức </a:t>
            </a:r>
            <a:r>
              <a:rPr lang="en-US" sz="2000" b="1" dirty="0">
                <a:solidFill>
                  <a:srgbClr val="50412B"/>
                </a:solidFill>
              </a:rPr>
              <a:t>“</a:t>
            </a:r>
            <a:endParaRPr lang="hu-HU" sz="2000" b="1" dirty="0">
              <a:solidFill>
                <a:srgbClr val="50412B"/>
              </a:solidFill>
            </a:endParaRPr>
          </a:p>
          <a:p>
            <a:pPr marL="342900" indent="-342900">
              <a:spcAft>
                <a:spcPts val="6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000" b="1" u="sng" dirty="0" err="1">
                <a:solidFill>
                  <a:srgbClr val="50412B"/>
                </a:solidFill>
              </a:rPr>
              <a:t>Trong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nền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dân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chủ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tự</a:t>
            </a:r>
            <a:r>
              <a:rPr lang="en-US" sz="2000" b="1" u="sng" dirty="0">
                <a:solidFill>
                  <a:srgbClr val="50412B"/>
                </a:solidFill>
              </a:rPr>
              <a:t> do </a:t>
            </a:r>
            <a:r>
              <a:rPr lang="hu-HU" sz="2000" b="1" u="sng" dirty="0">
                <a:solidFill>
                  <a:srgbClr val="50412B"/>
                </a:solidFill>
              </a:rPr>
              <a:t>:</a:t>
            </a:r>
          </a:p>
          <a:p>
            <a:pPr marL="800100" lvl="1" indent="-342900">
              <a:spcAft>
                <a:spcPts val="6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>
                <a:solidFill>
                  <a:srgbClr val="50412B"/>
                </a:solidFill>
              </a:rPr>
              <a:t>các mối liên hệ phi-chính thức (</a:t>
            </a:r>
            <a:r>
              <a:rPr lang="en-US" sz="2000" b="1" dirty="0" err="1">
                <a:solidFill>
                  <a:srgbClr val="50412B"/>
                </a:solidFill>
              </a:rPr>
              <a:t>sự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quen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biết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hu-HU" sz="2000" b="1" dirty="0">
                <a:solidFill>
                  <a:srgbClr val="50412B"/>
                </a:solidFill>
              </a:rPr>
              <a:t>và </a:t>
            </a:r>
            <a:r>
              <a:rPr lang="en-US" sz="2000" b="1" dirty="0" err="1">
                <a:solidFill>
                  <a:srgbClr val="50412B"/>
                </a:solidFill>
              </a:rPr>
              <a:t>tình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bạn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trong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giới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các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nhân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vật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hu-HU" sz="2000" b="1" dirty="0">
                <a:solidFill>
                  <a:srgbClr val="50412B"/>
                </a:solidFill>
              </a:rPr>
              <a:t>chính trị và kinh tế)</a:t>
            </a:r>
          </a:p>
          <a:p>
            <a:pPr marL="800100" lvl="1" indent="-342900">
              <a:spcAft>
                <a:spcPts val="6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000" b="1" dirty="0" err="1">
                <a:solidFill>
                  <a:srgbClr val="50412B"/>
                </a:solidFill>
              </a:rPr>
              <a:t>Các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thỏa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thuận</a:t>
            </a:r>
            <a:r>
              <a:rPr lang="en-US" sz="2000" b="1" dirty="0">
                <a:solidFill>
                  <a:srgbClr val="50412B"/>
                </a:solidFill>
              </a:rPr>
              <a:t> p</a:t>
            </a:r>
            <a:r>
              <a:rPr lang="hu-HU" sz="2000" b="1" dirty="0">
                <a:solidFill>
                  <a:srgbClr val="50412B"/>
                </a:solidFill>
              </a:rPr>
              <a:t>hi-chính thức (</a:t>
            </a:r>
            <a:r>
              <a:rPr lang="en-US" sz="2000" b="1" dirty="0" err="1">
                <a:solidFill>
                  <a:srgbClr val="50412B"/>
                </a:solidFill>
              </a:rPr>
              <a:t>ví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dụ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trước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cuộc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tranh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luận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quốc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hội</a:t>
            </a:r>
            <a:r>
              <a:rPr lang="hu-HU" sz="2000" b="1" dirty="0">
                <a:solidFill>
                  <a:srgbClr val="50412B"/>
                </a:solidFill>
              </a:rPr>
              <a:t>)</a:t>
            </a:r>
          </a:p>
          <a:p>
            <a:pPr marL="800100" lvl="1" indent="-342900">
              <a:spcAft>
                <a:spcPts val="6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000" b="1" dirty="0" err="1">
                <a:solidFill>
                  <a:srgbClr val="50412B"/>
                </a:solidFill>
              </a:rPr>
              <a:t>Các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chuẩn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mực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hu-HU" sz="2000" b="1" dirty="0">
                <a:solidFill>
                  <a:srgbClr val="50412B"/>
                </a:solidFill>
              </a:rPr>
              <a:t>phi-chính thức (</a:t>
            </a:r>
            <a:r>
              <a:rPr lang="en-US" sz="2000" b="1" dirty="0" err="1">
                <a:solidFill>
                  <a:srgbClr val="50412B"/>
                </a:solidFill>
              </a:rPr>
              <a:t>ví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dụ</a:t>
            </a:r>
            <a:r>
              <a:rPr lang="en-US" sz="2000" b="1" dirty="0">
                <a:solidFill>
                  <a:srgbClr val="50412B"/>
                </a:solidFill>
              </a:rPr>
              <a:t>, </a:t>
            </a:r>
            <a:r>
              <a:rPr lang="en-US" sz="2000" b="1" dirty="0" err="1">
                <a:solidFill>
                  <a:srgbClr val="50412B"/>
                </a:solidFill>
              </a:rPr>
              <a:t>sự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khoan</a:t>
            </a:r>
            <a:r>
              <a:rPr lang="en-US" sz="2000" b="1" dirty="0">
                <a:solidFill>
                  <a:srgbClr val="50412B"/>
                </a:solidFill>
              </a:rPr>
              <a:t> dung </a:t>
            </a:r>
            <a:r>
              <a:rPr lang="en-US" sz="2000" b="1" dirty="0" err="1">
                <a:solidFill>
                  <a:srgbClr val="50412B"/>
                </a:solidFill>
              </a:rPr>
              <a:t>lẫn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nhau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hu-HU" sz="2000" b="1" dirty="0">
                <a:solidFill>
                  <a:srgbClr val="50412B"/>
                </a:solidFill>
              </a:rPr>
              <a:t>và </a:t>
            </a:r>
            <a:r>
              <a:rPr lang="en-US" sz="2000" b="1" dirty="0" err="1">
                <a:solidFill>
                  <a:srgbClr val="50412B"/>
                </a:solidFill>
              </a:rPr>
              <a:t>sự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tự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kiềm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chế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thể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chế</a:t>
            </a:r>
            <a:r>
              <a:rPr lang="hu-HU" sz="2000" b="1" dirty="0">
                <a:solidFill>
                  <a:srgbClr val="50412B"/>
                </a:solidFill>
              </a:rPr>
              <a:t>)</a:t>
            </a:r>
            <a:endParaRPr lang="en-GB" sz="2000" b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477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95486"/>
            <a:ext cx="8928100" cy="915988"/>
          </a:xfrm>
        </p:spPr>
        <p:txBody>
          <a:bodyPr anchor="ctr">
            <a:noAutofit/>
          </a:bodyPr>
          <a:lstStyle/>
          <a:p>
            <a:r>
              <a:rPr lang="en-US" sz="2800" b="1" dirty="0" err="1">
                <a:solidFill>
                  <a:srgbClr val="8D503B"/>
                </a:solidFill>
              </a:rPr>
              <a:t>Tiên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đề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hu-HU" sz="2800" b="1" dirty="0">
                <a:solidFill>
                  <a:srgbClr val="8D503B"/>
                </a:solidFill>
              </a:rPr>
              <a:t>1: </a:t>
            </a:r>
            <a:r>
              <a:rPr lang="en-US" sz="2800" b="1" dirty="0" err="1">
                <a:solidFill>
                  <a:srgbClr val="8D503B"/>
                </a:solidFill>
              </a:rPr>
              <a:t>sự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tách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biệt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của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các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lĩnh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vực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hoạt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động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xã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hội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đã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xảy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ra</a:t>
            </a:r>
            <a:r>
              <a:rPr lang="hu-HU" sz="2800" b="1" dirty="0">
                <a:solidFill>
                  <a:srgbClr val="8D503B"/>
                </a:solidFill>
              </a:rPr>
              <a:t>?</a:t>
            </a:r>
          </a:p>
        </p:txBody>
      </p:sp>
      <p:sp>
        <p:nvSpPr>
          <p:cNvPr id="4" name="Téglalap 4"/>
          <p:cNvSpPr/>
          <p:nvPr/>
        </p:nvSpPr>
        <p:spPr>
          <a:xfrm>
            <a:off x="395287" y="1131590"/>
            <a:ext cx="8353425" cy="3624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400" b="1" dirty="0" err="1">
                <a:solidFill>
                  <a:srgbClr val="50412B"/>
                </a:solidFill>
              </a:rPr>
              <a:t>Sự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tách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biệt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các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lĩnh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vực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hu-HU" sz="2400" b="1" dirty="0">
                <a:solidFill>
                  <a:srgbClr val="50412B"/>
                </a:solidFill>
              </a:rPr>
              <a:t>= </a:t>
            </a:r>
            <a:r>
              <a:rPr lang="en-US" sz="2400" b="1" dirty="0" err="1">
                <a:solidFill>
                  <a:srgbClr val="50412B"/>
                </a:solidFill>
              </a:rPr>
              <a:t>sự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tự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trị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của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các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lĩnh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vực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với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nhau</a:t>
            </a:r>
            <a:endParaRPr lang="hu-HU" sz="2400" b="1" dirty="0">
              <a:solidFill>
                <a:srgbClr val="50412B"/>
              </a:solidFill>
            </a:endParaRPr>
          </a:p>
          <a:p>
            <a:pPr marL="342900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400" b="1" dirty="0" err="1">
                <a:solidFill>
                  <a:srgbClr val="CD5F50"/>
                </a:solidFill>
              </a:rPr>
              <a:t>Sự</a:t>
            </a:r>
            <a:r>
              <a:rPr lang="en-US" sz="2400" b="1" dirty="0">
                <a:solidFill>
                  <a:srgbClr val="CD5F50"/>
                </a:solidFill>
              </a:rPr>
              <a:t> </a:t>
            </a:r>
            <a:r>
              <a:rPr lang="en-US" sz="2400" b="1" dirty="0" err="1">
                <a:solidFill>
                  <a:srgbClr val="CD5F50"/>
                </a:solidFill>
              </a:rPr>
              <a:t>tự</a:t>
            </a:r>
            <a:r>
              <a:rPr lang="en-US" sz="2400" b="1" dirty="0">
                <a:solidFill>
                  <a:srgbClr val="CD5F50"/>
                </a:solidFill>
              </a:rPr>
              <a:t> </a:t>
            </a:r>
            <a:r>
              <a:rPr lang="en-US" sz="2400" b="1" dirty="0" err="1">
                <a:solidFill>
                  <a:srgbClr val="CD5F50"/>
                </a:solidFill>
              </a:rPr>
              <a:t>trị</a:t>
            </a:r>
            <a:r>
              <a:rPr lang="hu-HU" sz="2400" b="1" dirty="0">
                <a:solidFill>
                  <a:srgbClr val="CD5F50"/>
                </a:solidFill>
              </a:rPr>
              <a:t>:</a:t>
            </a:r>
            <a:r>
              <a:rPr lang="hu-HU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các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mục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đích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tự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lập</a:t>
            </a:r>
            <a:r>
              <a:rPr lang="hu-HU" sz="2400" b="1" dirty="0">
                <a:solidFill>
                  <a:srgbClr val="50412B"/>
                </a:solidFill>
              </a:rPr>
              <a:t>, </a:t>
            </a:r>
            <a:r>
              <a:rPr lang="en-US" sz="2400" b="1" dirty="0" err="1">
                <a:solidFill>
                  <a:srgbClr val="50412B"/>
                </a:solidFill>
              </a:rPr>
              <a:t>theo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các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quan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điểm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riêng</a:t>
            </a:r>
            <a:endParaRPr lang="hu-HU" sz="2400" b="1" dirty="0">
              <a:solidFill>
                <a:srgbClr val="50412B"/>
              </a:solidFill>
            </a:endParaRPr>
          </a:p>
          <a:p>
            <a:pPr marL="342900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400" b="1" dirty="0">
                <a:solidFill>
                  <a:srgbClr val="50412B"/>
                </a:solidFill>
              </a:rPr>
              <a:t>những sự mặc cả tự nguyện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của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các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diễn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viên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tự</a:t>
            </a:r>
            <a:r>
              <a:rPr lang="en-US" sz="2400" b="1" dirty="0">
                <a:solidFill>
                  <a:srgbClr val="50412B"/>
                </a:solidFill>
              </a:rPr>
              <a:t> </a:t>
            </a:r>
            <a:r>
              <a:rPr lang="en-US" sz="2400" b="1" dirty="0" err="1">
                <a:solidFill>
                  <a:srgbClr val="50412B"/>
                </a:solidFill>
              </a:rPr>
              <a:t>trị</a:t>
            </a:r>
            <a:r>
              <a:rPr lang="hu-HU" sz="2400" b="1" dirty="0">
                <a:solidFill>
                  <a:srgbClr val="50412B"/>
                </a:solidFill>
              </a:rPr>
              <a:t> </a:t>
            </a:r>
            <a:r>
              <a:rPr lang="hu-HU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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hệ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thứ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bậc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bị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ép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buộc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của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các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diễn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viên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cấp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dưới</a:t>
            </a:r>
            <a:endParaRPr lang="hu-HU" sz="2400" b="1" dirty="0">
              <a:solidFill>
                <a:srgbClr val="50412B"/>
              </a:solidFill>
              <a:sym typeface="Wingdings" panose="05000000000000000000" pitchFamily="2" charset="2"/>
            </a:endParaRPr>
          </a:p>
          <a:p>
            <a:pPr marL="800100" lvl="1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4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Sự</a:t>
            </a:r>
            <a:r>
              <a:rPr lang="en-US" sz="24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ép</a:t>
            </a:r>
            <a:r>
              <a:rPr lang="en-US" sz="24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CD5F50"/>
                </a:solidFill>
                <a:sym typeface="Wingdings" panose="05000000000000000000" pitchFamily="2" charset="2"/>
              </a:rPr>
              <a:t>buộc</a:t>
            </a:r>
            <a:r>
              <a:rPr lang="hu-HU" sz="2400" b="1" dirty="0">
                <a:solidFill>
                  <a:srgbClr val="CD5F50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là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kiểu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hành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động</a:t>
            </a:r>
            <a:r>
              <a:rPr lang="hu-HU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,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khi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các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hành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động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của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một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người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bị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hướng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tới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việc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thực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hiện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ý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định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của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người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khác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,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không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phải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tới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mục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đích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riêng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của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mình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,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mà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tới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các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mục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đích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của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người</a:t>
            </a:r>
            <a:r>
              <a:rPr lang="en-US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 </a:t>
            </a:r>
            <a:r>
              <a:rPr lang="en-US" sz="2400" b="1" dirty="0" err="1">
                <a:solidFill>
                  <a:srgbClr val="50412B"/>
                </a:solidFill>
                <a:sym typeface="Wingdings" panose="05000000000000000000" pitchFamily="2" charset="2"/>
              </a:rPr>
              <a:t>khác</a:t>
            </a:r>
            <a:r>
              <a:rPr lang="hu-HU" sz="2400" b="1" dirty="0">
                <a:solidFill>
                  <a:srgbClr val="50412B"/>
                </a:solidFill>
                <a:sym typeface="Wingdings" panose="05000000000000000000" pitchFamily="2" charset="2"/>
              </a:rPr>
              <a:t>.</a:t>
            </a:r>
            <a:endParaRPr lang="hu-HU" sz="2400" b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5355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49" y="83899"/>
            <a:ext cx="8928100" cy="915988"/>
          </a:xfrm>
        </p:spPr>
        <p:txBody>
          <a:bodyPr anchor="ctr">
            <a:noAutofit/>
          </a:bodyPr>
          <a:lstStyle/>
          <a:p>
            <a:r>
              <a:rPr lang="en-US" sz="2800" dirty="0" err="1">
                <a:solidFill>
                  <a:srgbClr val="8D503B"/>
                </a:solidFill>
              </a:rPr>
              <a:t>Tính</a:t>
            </a:r>
            <a:r>
              <a:rPr lang="en-US" sz="2800" dirty="0">
                <a:solidFill>
                  <a:srgbClr val="8D503B"/>
                </a:solidFill>
              </a:rPr>
              <a:t> phi-</a:t>
            </a:r>
            <a:r>
              <a:rPr lang="en-US" sz="2800" dirty="0" err="1">
                <a:solidFill>
                  <a:srgbClr val="8D503B"/>
                </a:solidFill>
              </a:rPr>
              <a:t>chính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thức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trong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chế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độ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độc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tài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cộng</a:t>
            </a:r>
            <a:r>
              <a:rPr lang="en-US" sz="2800" dirty="0">
                <a:solidFill>
                  <a:srgbClr val="8D503B"/>
                </a:solidFill>
              </a:rPr>
              <a:t> </a:t>
            </a:r>
            <a:r>
              <a:rPr lang="en-US" sz="2800" dirty="0" err="1">
                <a:solidFill>
                  <a:srgbClr val="8D503B"/>
                </a:solidFill>
              </a:rPr>
              <a:t>sả</a:t>
            </a:r>
            <a:r>
              <a:rPr lang="hu-HU" sz="2800" b="1" dirty="0">
                <a:solidFill>
                  <a:srgbClr val="8D503B"/>
                </a:solidFill>
              </a:rPr>
              <a:t>n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hu-HU" sz="2800" b="1" dirty="0">
                <a:solidFill>
                  <a:srgbClr val="8D503B"/>
                </a:solidFill>
              </a:rPr>
              <a:t>và </a:t>
            </a:r>
            <a:r>
              <a:rPr lang="en-US" sz="2800" b="1" dirty="0" err="1">
                <a:solidFill>
                  <a:srgbClr val="8D503B"/>
                </a:solidFill>
              </a:rPr>
              <a:t>chuyên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quyền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bảo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trợ</a:t>
            </a:r>
            <a:endParaRPr lang="hu-HU" sz="2800" b="1" dirty="0">
              <a:solidFill>
                <a:srgbClr val="8D503B"/>
              </a:solidFill>
            </a:endParaRPr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969964"/>
              </p:ext>
            </p:extLst>
          </p:nvPr>
        </p:nvGraphicFramePr>
        <p:xfrm>
          <a:off x="107946" y="999887"/>
          <a:ext cx="8928102" cy="4004229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464054">
                  <a:extLst>
                    <a:ext uri="{9D8B030D-6E8A-4147-A177-3AD203B41FA5}">
                      <a16:colId xmlns:a16="http://schemas.microsoft.com/office/drawing/2014/main" val="1081503462"/>
                    </a:ext>
                  </a:extLst>
                </a:gridCol>
                <a:gridCol w="4464048">
                  <a:extLst>
                    <a:ext uri="{9D8B030D-6E8A-4147-A177-3AD203B41FA5}">
                      <a16:colId xmlns:a16="http://schemas.microsoft.com/office/drawing/2014/main" val="1160723713"/>
                    </a:ext>
                  </a:extLst>
                </a:gridCol>
              </a:tblGrid>
              <a:tr h="347727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Tính</a:t>
                      </a:r>
                      <a:r>
                        <a:rPr lang="en-US" sz="20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-phi-</a:t>
                      </a:r>
                      <a:r>
                        <a:rPr lang="en-US" sz="20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</a:t>
                      </a:r>
                      <a:r>
                        <a:rPr lang="en-US" sz="20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thức</a:t>
                      </a:r>
                      <a:r>
                        <a:rPr lang="hu-HU" sz="20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trong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chế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độc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tài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cộng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sản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hệ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thống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bảo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trợ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quan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liêu</a:t>
                      </a: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trong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chế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chuyên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bảo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trợ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hệ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thống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bảo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baseline="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trợ</a:t>
                      </a:r>
                      <a:r>
                        <a:rPr lang="en-US" sz="1800" b="1" kern="1200" baseline="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phi-chính thức)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569870"/>
                  </a:ext>
                </a:extLst>
              </a:tr>
              <a:tr h="89028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 phi-chính thức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tồn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tại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dọc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theo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 định chế chính thức</a:t>
                      </a:r>
                      <a:b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(các mối liên hệ 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giữa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thành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viên</a:t>
                      </a: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</a:t>
                      </a:r>
                      <a:r>
                        <a:rPr lang="en-US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men</a:t>
                      </a:r>
                      <a:r>
                        <a:rPr lang="en-US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lat</a:t>
                      </a:r>
                      <a:r>
                        <a:rPr lang="en-US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  <a:r>
                        <a:rPr lang="en-US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chính thức)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 phi-chính thức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vượt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tên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trên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 định chế chính thức</a:t>
                      </a:r>
                      <a:b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(các mối liên hệ 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giữa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diễn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viên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và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chức vụ chính thức)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5635070"/>
                  </a:ext>
                </a:extLst>
              </a:tr>
              <a:tr h="81757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chức vụ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phi-chính thức</a:t>
                      </a:r>
                      <a:b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r>
                        <a:rPr lang="en-US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chỉ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thể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giành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được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qua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tư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cách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đảng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viên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 thức)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chức vụ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phi-chính thức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r>
                        <a:rPr lang="en-US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cũng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thể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giành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được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mà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tư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cách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đảng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viên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hay 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chức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vụ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</a:t>
                      </a:r>
                      <a:r>
                        <a:rPr lang="vi-VN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nước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 thức)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426682"/>
                  </a:ext>
                </a:extLst>
              </a:tr>
              <a:tr h="115370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Chức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vụ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i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jure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cũng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nghĩa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là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i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facto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ủy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viên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Bộ chính trị 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là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</a:t>
                      </a:r>
                      <a:r>
                        <a:rPr lang="vi-VN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hững người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quyết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định</a:t>
                      </a: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Chức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vụ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i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jure </a:t>
                      </a:r>
                      <a:r>
                        <a:rPr lang="en-US" sz="1600" b="1" i="0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</a:t>
                      </a:r>
                      <a:r>
                        <a:rPr lang="en-US" sz="1600" b="1" i="0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i="0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nhất</a:t>
                      </a:r>
                      <a:r>
                        <a:rPr lang="en-US" sz="1600" b="1" i="0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i="0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thiết</a:t>
                      </a:r>
                      <a:r>
                        <a:rPr lang="en-US" sz="1600" b="1" i="0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i="0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en-US" sz="1600" b="1" i="0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i="0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nghĩa</a:t>
                      </a:r>
                      <a:r>
                        <a:rPr lang="en-US" sz="1600" b="1" i="0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i="0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là</a:t>
                      </a:r>
                      <a:r>
                        <a:rPr lang="en-US" sz="1600" b="1" i="0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i="0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600" b="1" i="0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i="0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lực</a:t>
                      </a:r>
                      <a:r>
                        <a:rPr lang="en-US" sz="1600" b="1" i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i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facto</a:t>
                      </a:r>
                      <a:b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400" b="1" i="0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400" b="1" i="0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400" b="1" i="0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i="0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thành</a:t>
                      </a:r>
                      <a:r>
                        <a:rPr lang="en-US" sz="1400" b="1" i="0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i="0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viên</a:t>
                      </a:r>
                      <a:r>
                        <a:rPr lang="en-US" sz="1400" b="1" i="0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</a:t>
                      </a:r>
                      <a:r>
                        <a:rPr lang="hu-HU" sz="1400" b="1" i="0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ội các </a:t>
                      </a:r>
                      <a:r>
                        <a:rPr lang="en-US" sz="1400" b="1" i="0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en-US" sz="1400" b="1" i="0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i="0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thể</a:t>
                      </a:r>
                      <a:r>
                        <a:rPr lang="en-US" sz="1400" b="1" i="0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i="0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là</a:t>
                      </a:r>
                      <a:r>
                        <a:rPr lang="en-US" sz="1400" b="1" i="0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i="0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400" b="1" i="0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400" b="1" i="0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bù nhìn</a:t>
                      </a:r>
                      <a:r>
                        <a:rPr lang="en-US" sz="1400" b="1" i="0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400" b="1" i="0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 trị)</a:t>
                      </a:r>
                      <a:endParaRPr lang="hu-HU" sz="1600" b="1" i="0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616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04137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49" y="83899"/>
            <a:ext cx="8928100" cy="915988"/>
          </a:xfrm>
        </p:spPr>
        <p:txBody>
          <a:bodyPr anchor="ctr">
            <a:noAutofit/>
          </a:bodyPr>
          <a:lstStyle/>
          <a:p>
            <a:r>
              <a:rPr lang="hu-HU" sz="2800" b="1" dirty="0">
                <a:solidFill>
                  <a:srgbClr val="8D503B"/>
                </a:solidFill>
              </a:rPr>
              <a:t>sự phi-chính thức </a:t>
            </a:r>
            <a:r>
              <a:rPr lang="en-US" sz="2800" b="1" dirty="0" err="1">
                <a:solidFill>
                  <a:srgbClr val="8D503B"/>
                </a:solidFill>
              </a:rPr>
              <a:t>trong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nền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dân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chủ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tự</a:t>
            </a:r>
            <a:r>
              <a:rPr lang="en-US" sz="2800" b="1" dirty="0">
                <a:solidFill>
                  <a:srgbClr val="8D503B"/>
                </a:solidFill>
              </a:rPr>
              <a:t> do </a:t>
            </a:r>
            <a:r>
              <a:rPr lang="hu-HU" sz="2800" b="1" dirty="0">
                <a:solidFill>
                  <a:srgbClr val="8D503B"/>
                </a:solidFill>
              </a:rPr>
              <a:t>và </a:t>
            </a:r>
            <a:r>
              <a:rPr lang="en-US" sz="2800" b="1" dirty="0" err="1">
                <a:solidFill>
                  <a:srgbClr val="8D503B"/>
                </a:solidFill>
              </a:rPr>
              <a:t>chế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độ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chuyên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quyền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bảo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trợ</a:t>
            </a:r>
            <a:endParaRPr lang="hu-HU" sz="2800" b="1" dirty="0">
              <a:solidFill>
                <a:srgbClr val="8D503B"/>
              </a:solidFill>
            </a:endParaRPr>
          </a:p>
        </p:txBody>
      </p:sp>
      <p:graphicFrame>
        <p:nvGraphicFramePr>
          <p:cNvPr id="5" name="Tábláza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072307"/>
              </p:ext>
            </p:extLst>
          </p:nvPr>
        </p:nvGraphicFramePr>
        <p:xfrm>
          <a:off x="107946" y="999887"/>
          <a:ext cx="8928102" cy="4010923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464054">
                  <a:extLst>
                    <a:ext uri="{9D8B030D-6E8A-4147-A177-3AD203B41FA5}">
                      <a16:colId xmlns:a16="http://schemas.microsoft.com/office/drawing/2014/main" val="1081503462"/>
                    </a:ext>
                  </a:extLst>
                </a:gridCol>
                <a:gridCol w="4464048">
                  <a:extLst>
                    <a:ext uri="{9D8B030D-6E8A-4147-A177-3AD203B41FA5}">
                      <a16:colId xmlns:a16="http://schemas.microsoft.com/office/drawing/2014/main" val="1160723713"/>
                    </a:ext>
                  </a:extLst>
                </a:gridCol>
              </a:tblGrid>
              <a:tr h="347727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20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 phi-chính thức…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Trong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nền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dân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chủ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tự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do</a:t>
                      </a:r>
                      <a:endParaRPr lang="hu-HU" sz="1800" b="1" kern="1200" dirty="0">
                        <a:solidFill>
                          <a:srgbClr val="4D7C85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(hệ thống không-bảo trợ)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trong chế độ chuyên quyền bảo trợ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(hệ thống bảo trợ </a:t>
                      </a:r>
                      <a:r>
                        <a:rPr lang="en-US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phi-</a:t>
                      </a:r>
                      <a:r>
                        <a:rPr lang="hu-HU" sz="1800" b="1" kern="1200" dirty="0">
                          <a:solidFill>
                            <a:srgbClr val="4D7C8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 thức)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569870"/>
                  </a:ext>
                </a:extLst>
              </a:tr>
              <a:tr h="89028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 phi-chính thức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làm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mất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quyết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định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i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facto </a:t>
                      </a:r>
                      <a:r>
                        <a:rPr lang="en-US" sz="1600" b="1" i="0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i="0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i="0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i="0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i="0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hội</a:t>
                      </a:r>
                      <a:r>
                        <a:rPr lang="en-US" sz="1600" b="1" i="0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i="0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đồng</a:t>
                      </a:r>
                      <a:r>
                        <a:rPr lang="en-US" sz="1600" b="1" i="0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 thức</a:t>
                      </a:r>
                      <a:b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việc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đạt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thỏa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thuận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phi-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thức 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giữa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nhà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quyết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định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400" b="1" i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jure</a:t>
                      </a: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ội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đồng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quyết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định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 thức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trở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thành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tổ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chức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dây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ruroa</a:t>
                      </a:r>
                      <a:b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nhà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quyết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định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400" b="1" i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jure</a:t>
                      </a:r>
                      <a:r>
                        <a:rPr lang="en-US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thực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quyết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định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được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đưa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một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cách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phi-chính thức)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5635070"/>
                  </a:ext>
                </a:extLst>
              </a:tr>
              <a:tr h="81757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mục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đích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sự phi-chính thức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là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bí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mật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ghi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đè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lên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hủy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bỏ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giới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hạn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và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trò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 thức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mục</a:t>
                      </a:r>
                      <a:r>
                        <a:rPr lang="en-US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đích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 phi-chính thức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là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ghi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đè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lên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giới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hạn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và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vai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trò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 thức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2426682"/>
                  </a:ext>
                </a:extLst>
              </a:tr>
              <a:tr h="115370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tiêu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chuẩn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phi-chức thức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giúp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hoạt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động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 định chế chính thức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bằng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việc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biến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thực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tốt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thành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thủ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tục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quen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thuộc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họ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tuân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thủ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tiêu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chuẩn</a:t>
                      </a: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phi-chính thức, 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nhưng</a:t>
                      </a:r>
                      <a:r>
                        <a:rPr lang="en-US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chúng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tính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ép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buộc</a:t>
                      </a: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6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 phi-chính thức </a:t>
                      </a:r>
                      <a:r>
                        <a:rPr lang="en-US" sz="16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trong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hình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ảnh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quan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hệ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nhà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bảo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trợ-kẻ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được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bảo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trợ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gia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tộc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chính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trị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được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tiếp</a:t>
                      </a:r>
                      <a:r>
                        <a:rPr lang="en-US" sz="16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nhận</a:t>
                      </a:r>
                      <a:endParaRPr lang="hu-HU" sz="1600" b="1" kern="1200" dirty="0">
                        <a:solidFill>
                          <a:srgbClr val="50413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riều chính của nhà bảo trợ 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thực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chỉ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thị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phi-chính thức</a:t>
                      </a:r>
                      <a:r>
                        <a:rPr lang="en-US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bằng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phương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tiện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công</a:t>
                      </a:r>
                      <a:r>
                        <a:rPr lang="en-US" sz="1400" b="1" kern="1200" baseline="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quyền</a:t>
                      </a:r>
                      <a:r>
                        <a:rPr lang="hu-HU" sz="1400" b="1" kern="1200" dirty="0">
                          <a:solidFill>
                            <a:srgbClr val="50413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3A9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616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89847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0"/>
            <a:ext cx="8928100" cy="1275606"/>
          </a:xfrm>
        </p:spPr>
        <p:txBody>
          <a:bodyPr>
            <a:noAutofit/>
          </a:bodyPr>
          <a:lstStyle/>
          <a:p>
            <a:r>
              <a:rPr lang="en-US" sz="3200" dirty="0" err="1">
                <a:solidFill>
                  <a:srgbClr val="8D503B"/>
                </a:solidFill>
              </a:rPr>
              <a:t>Điều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phối</a:t>
            </a:r>
            <a:r>
              <a:rPr lang="en-US" sz="3200" dirty="0">
                <a:solidFill>
                  <a:srgbClr val="8D503B"/>
                </a:solidFill>
              </a:rPr>
              <a:t> và </a:t>
            </a:r>
            <a:r>
              <a:rPr lang="en-US" sz="3200" dirty="0" err="1">
                <a:solidFill>
                  <a:srgbClr val="8D503B"/>
                </a:solidFill>
              </a:rPr>
              <a:t>vận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hành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mạng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lưới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hu-HU" sz="3200" dirty="0">
                <a:solidFill>
                  <a:srgbClr val="8D503B"/>
                </a:solidFill>
              </a:rPr>
              <a:t>phi-chính thức:</a:t>
            </a:r>
            <a:br>
              <a:rPr lang="hu-HU" sz="3200" dirty="0">
                <a:solidFill>
                  <a:srgbClr val="8D503B"/>
                </a:solidFill>
              </a:rPr>
            </a:br>
            <a:r>
              <a:rPr lang="en-US" sz="3200" dirty="0">
                <a:solidFill>
                  <a:srgbClr val="8D503B"/>
                </a:solidFill>
              </a:rPr>
              <a:t>“</a:t>
            </a:r>
            <a:r>
              <a:rPr lang="en-US" sz="3200" dirty="0" err="1">
                <a:solidFill>
                  <a:srgbClr val="8D503B"/>
                </a:solidFill>
              </a:rPr>
              <a:t>người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của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hu-HU" sz="3200" dirty="0">
                <a:solidFill>
                  <a:srgbClr val="8D503B"/>
                </a:solidFill>
              </a:rPr>
              <a:t>nhà bảo trợ” và </a:t>
            </a:r>
            <a:r>
              <a:rPr lang="en-US" sz="3200" dirty="0" err="1">
                <a:solidFill>
                  <a:srgbClr val="8D503B"/>
                </a:solidFill>
              </a:rPr>
              <a:t>kẻ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môi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en-US" sz="3200" dirty="0" err="1">
                <a:solidFill>
                  <a:srgbClr val="8D503B"/>
                </a:solidFill>
              </a:rPr>
              <a:t>giới</a:t>
            </a:r>
            <a:r>
              <a:rPr lang="en-US" sz="3200" dirty="0">
                <a:solidFill>
                  <a:srgbClr val="8D503B"/>
                </a:solidFill>
              </a:rPr>
              <a:t> </a:t>
            </a:r>
            <a:r>
              <a:rPr lang="hu-HU" sz="3200" dirty="0">
                <a:solidFill>
                  <a:srgbClr val="8D503B"/>
                </a:solidFill>
              </a:rPr>
              <a:t>tham nhũng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3528" y="1347614"/>
            <a:ext cx="8568952" cy="3600400"/>
          </a:xfrm>
        </p:spPr>
        <p:txBody>
          <a:bodyPr>
            <a:noAutofit/>
          </a:bodyPr>
          <a:lstStyle/>
          <a:p>
            <a:pPr lvl="0"/>
            <a:r>
              <a:rPr lang="en-US" sz="2000" b="1" u="sng" dirty="0" err="1">
                <a:solidFill>
                  <a:srgbClr val="50412B"/>
                </a:solidFill>
              </a:rPr>
              <a:t>người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của</a:t>
            </a:r>
            <a:r>
              <a:rPr lang="hu-HU" sz="2000" b="1" u="sng" dirty="0">
                <a:solidFill>
                  <a:srgbClr val="50412B"/>
                </a:solidFill>
              </a:rPr>
              <a:t> nhà bảo trợ:</a:t>
            </a:r>
            <a:r>
              <a:rPr lang="hu-HU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giám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sát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một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số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hoạt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động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của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các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định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chế</a:t>
            </a:r>
            <a:r>
              <a:rPr lang="hu-HU" sz="2000" b="1" dirty="0">
                <a:solidFill>
                  <a:srgbClr val="50412B"/>
                </a:solidFill>
              </a:rPr>
              <a:t> – </a:t>
            </a:r>
            <a:r>
              <a:rPr lang="en-US" sz="2000" b="1" dirty="0" err="1">
                <a:solidFill>
                  <a:srgbClr val="50412B"/>
                </a:solidFill>
              </a:rPr>
              <a:t>độc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lập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một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cách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hu-HU" sz="2000" b="1" dirty="0">
                <a:solidFill>
                  <a:srgbClr val="50412B"/>
                </a:solidFill>
              </a:rPr>
              <a:t>chính thức –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xem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chúng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có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phù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hợp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với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các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tiêu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chuẩn</a:t>
            </a:r>
            <a:r>
              <a:rPr lang="en-US" sz="2000" b="1" dirty="0">
                <a:solidFill>
                  <a:srgbClr val="50412B"/>
                </a:solidFill>
              </a:rPr>
              <a:t> và </a:t>
            </a:r>
            <a:r>
              <a:rPr lang="en-US" sz="2000" b="1" dirty="0" err="1">
                <a:solidFill>
                  <a:srgbClr val="50412B"/>
                </a:solidFill>
              </a:rPr>
              <a:t>chỉ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thị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hu-HU" sz="2000" b="1" dirty="0">
                <a:solidFill>
                  <a:srgbClr val="50412B"/>
                </a:solidFill>
              </a:rPr>
              <a:t>phi-chính thức</a:t>
            </a:r>
            <a:r>
              <a:rPr lang="en-US" sz="2000" b="1" dirty="0">
                <a:solidFill>
                  <a:srgbClr val="50412B"/>
                </a:solidFill>
              </a:rPr>
              <a:t> hay </a:t>
            </a:r>
            <a:r>
              <a:rPr lang="en-US" sz="2000" b="1" dirty="0" err="1">
                <a:solidFill>
                  <a:srgbClr val="50412B"/>
                </a:solidFill>
              </a:rPr>
              <a:t>không</a:t>
            </a:r>
            <a:r>
              <a:rPr lang="hu-HU" sz="2000" b="1" dirty="0">
                <a:solidFill>
                  <a:srgbClr val="50412B"/>
                </a:solidFill>
              </a:rPr>
              <a:t> (</a:t>
            </a:r>
            <a:r>
              <a:rPr lang="en-US" sz="2000" i="1" dirty="0" err="1"/>
              <a:t>smotryashchiy</a:t>
            </a:r>
            <a:r>
              <a:rPr lang="hu-HU" sz="2000" b="1" i="1" dirty="0">
                <a:solidFill>
                  <a:srgbClr val="50412B"/>
                </a:solidFill>
              </a:rPr>
              <a:t>, </a:t>
            </a:r>
            <a:r>
              <a:rPr lang="en-US" sz="2000" b="1" i="1" dirty="0">
                <a:solidFill>
                  <a:srgbClr val="50412B"/>
                </a:solidFill>
              </a:rPr>
              <a:t>“</a:t>
            </a:r>
            <a:r>
              <a:rPr lang="az-Cyrl-AZ" sz="2000" b="1" dirty="0"/>
              <a:t>смотрящий</a:t>
            </a:r>
            <a:r>
              <a:rPr lang="en-US" sz="2000" b="1" dirty="0"/>
              <a:t>-</a:t>
            </a:r>
            <a:r>
              <a:rPr lang="en-US" sz="2000" b="1" dirty="0" err="1">
                <a:solidFill>
                  <a:srgbClr val="50412B"/>
                </a:solidFill>
              </a:rPr>
              <a:t>người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rình</a:t>
            </a:r>
            <a:r>
              <a:rPr lang="hu-HU" sz="2000" b="1" dirty="0">
                <a:solidFill>
                  <a:srgbClr val="50412B"/>
                </a:solidFill>
              </a:rPr>
              <a:t>”)</a:t>
            </a:r>
          </a:p>
          <a:p>
            <a:pPr lvl="0"/>
            <a:r>
              <a:rPr lang="en-US" sz="2000" b="1" u="sng" dirty="0" err="1">
                <a:solidFill>
                  <a:srgbClr val="50412B"/>
                </a:solidFill>
              </a:rPr>
              <a:t>kẻ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môi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en-US" sz="2000" b="1" u="sng" dirty="0" err="1">
                <a:solidFill>
                  <a:srgbClr val="50412B"/>
                </a:solidFill>
              </a:rPr>
              <a:t>giới</a:t>
            </a:r>
            <a:r>
              <a:rPr lang="en-US" sz="2000" b="1" u="sng" dirty="0">
                <a:solidFill>
                  <a:srgbClr val="50412B"/>
                </a:solidFill>
              </a:rPr>
              <a:t> </a:t>
            </a:r>
            <a:r>
              <a:rPr lang="hu-HU" sz="2000" b="1" u="sng" dirty="0">
                <a:solidFill>
                  <a:srgbClr val="50412B"/>
                </a:solidFill>
              </a:rPr>
              <a:t>tham nhũng:</a:t>
            </a:r>
            <a:r>
              <a:rPr lang="hu-HU" sz="2000" b="1" dirty="0">
                <a:solidFill>
                  <a:srgbClr val="50412B"/>
                </a:solidFill>
              </a:rPr>
              <a:t>  </a:t>
            </a:r>
            <a:r>
              <a:rPr lang="en-US" sz="2000" b="1" dirty="0" err="1">
                <a:solidFill>
                  <a:srgbClr val="50412B"/>
                </a:solidFill>
              </a:rPr>
              <a:t>bắc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cầu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nối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i="1" dirty="0" err="1">
                <a:solidFill>
                  <a:srgbClr val="50412B"/>
                </a:solidFill>
              </a:rPr>
              <a:t>các</a:t>
            </a:r>
            <a:r>
              <a:rPr lang="en-US" sz="2000" b="1" i="1" dirty="0">
                <a:solidFill>
                  <a:srgbClr val="50412B"/>
                </a:solidFill>
              </a:rPr>
              <a:t> </a:t>
            </a:r>
            <a:r>
              <a:rPr lang="en-US" sz="2000" b="1" i="1" dirty="0" err="1">
                <a:solidFill>
                  <a:srgbClr val="50412B"/>
                </a:solidFill>
              </a:rPr>
              <a:t>vực</a:t>
            </a:r>
            <a:r>
              <a:rPr lang="en-US" sz="2000" b="1" i="1" dirty="0">
                <a:solidFill>
                  <a:srgbClr val="50412B"/>
                </a:solidFill>
              </a:rPr>
              <a:t> </a:t>
            </a:r>
            <a:r>
              <a:rPr lang="en-US" sz="2000" b="1" i="1" dirty="0" err="1">
                <a:solidFill>
                  <a:srgbClr val="50412B"/>
                </a:solidFill>
              </a:rPr>
              <a:t>thẳm</a:t>
            </a:r>
            <a:r>
              <a:rPr lang="en-US" sz="2000" b="1" i="1" dirty="0">
                <a:solidFill>
                  <a:srgbClr val="50412B"/>
                </a:solidFill>
              </a:rPr>
              <a:t> </a:t>
            </a:r>
            <a:r>
              <a:rPr lang="en-US" sz="2000" b="1" i="1" dirty="0" err="1">
                <a:solidFill>
                  <a:srgbClr val="50412B"/>
                </a:solidFill>
              </a:rPr>
              <a:t>cấu</a:t>
            </a:r>
            <a:r>
              <a:rPr lang="en-US" sz="2000" b="1" i="1" dirty="0">
                <a:solidFill>
                  <a:srgbClr val="50412B"/>
                </a:solidFill>
              </a:rPr>
              <a:t> </a:t>
            </a:r>
            <a:r>
              <a:rPr lang="en-US" sz="2000" b="1" i="1" dirty="0" err="1">
                <a:solidFill>
                  <a:srgbClr val="50412B"/>
                </a:solidFill>
              </a:rPr>
              <a:t>trúc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giữa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quyền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hu-HU" sz="2000" b="1" dirty="0">
                <a:solidFill>
                  <a:srgbClr val="50412B"/>
                </a:solidFill>
              </a:rPr>
              <a:t>chính thức và </a:t>
            </a:r>
            <a:r>
              <a:rPr lang="en-US" sz="2000" b="1" dirty="0" err="1">
                <a:solidFill>
                  <a:srgbClr val="50412B"/>
                </a:solidFill>
              </a:rPr>
              <a:t>các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thực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hành</a:t>
            </a:r>
            <a:r>
              <a:rPr lang="hu-HU" sz="2000" b="1" dirty="0">
                <a:solidFill>
                  <a:srgbClr val="50412B"/>
                </a:solidFill>
              </a:rPr>
              <a:t> phi-chính thức</a:t>
            </a:r>
          </a:p>
          <a:p>
            <a:pPr lvl="1"/>
            <a:r>
              <a:rPr lang="en-US" sz="1800" b="1" dirty="0" err="1">
                <a:solidFill>
                  <a:srgbClr val="50412B"/>
                </a:solidFill>
              </a:rPr>
              <a:t>các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bảo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hiểm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thể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chế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hu-HU" sz="1800" b="1" dirty="0">
                <a:solidFill>
                  <a:srgbClr val="50412B"/>
                </a:solidFill>
              </a:rPr>
              <a:t>: </a:t>
            </a:r>
            <a:r>
              <a:rPr lang="en-US" sz="1800" b="1" dirty="0" err="1">
                <a:solidFill>
                  <a:srgbClr val="50412B"/>
                </a:solidFill>
              </a:rPr>
              <a:t>chúng</a:t>
            </a:r>
            <a:r>
              <a:rPr lang="en-US" sz="1800" b="1" dirty="0">
                <a:solidFill>
                  <a:srgbClr val="50412B"/>
                </a:solidFill>
              </a:rPr>
              <a:t> (</a:t>
            </a:r>
            <a:r>
              <a:rPr lang="en-US" sz="1800" b="1" dirty="0" err="1">
                <a:solidFill>
                  <a:srgbClr val="50412B"/>
                </a:solidFill>
              </a:rPr>
              <a:t>cảnh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sát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trưởng</a:t>
            </a:r>
            <a:r>
              <a:rPr lang="en-US" sz="1800" b="1" dirty="0">
                <a:solidFill>
                  <a:srgbClr val="50412B"/>
                </a:solidFill>
              </a:rPr>
              <a:t>, </a:t>
            </a:r>
            <a:r>
              <a:rPr lang="en-US" sz="1800" b="1" dirty="0" err="1">
                <a:solidFill>
                  <a:srgbClr val="50412B"/>
                </a:solidFill>
              </a:rPr>
              <a:t>tổng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chưởng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lý</a:t>
            </a:r>
            <a:r>
              <a:rPr lang="en-US" sz="1800" b="1" dirty="0">
                <a:solidFill>
                  <a:srgbClr val="50412B"/>
                </a:solidFill>
              </a:rPr>
              <a:t>, </a:t>
            </a:r>
            <a:r>
              <a:rPr lang="en-US" sz="1800" b="1" dirty="0" err="1">
                <a:solidFill>
                  <a:srgbClr val="50412B"/>
                </a:solidFill>
              </a:rPr>
              <a:t>các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thành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viên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của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các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ủy</a:t>
            </a:r>
            <a:r>
              <a:rPr lang="en-US" sz="1800" b="1" dirty="0">
                <a:solidFill>
                  <a:srgbClr val="50412B"/>
                </a:solidFill>
              </a:rPr>
              <a:t> ban </a:t>
            </a:r>
            <a:r>
              <a:rPr lang="en-US" sz="1800" b="1" dirty="0" err="1">
                <a:solidFill>
                  <a:srgbClr val="50412B"/>
                </a:solidFill>
              </a:rPr>
              <a:t>mua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sắm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công</a:t>
            </a:r>
            <a:r>
              <a:rPr lang="en-US" sz="1800" b="1" dirty="0">
                <a:solidFill>
                  <a:srgbClr val="50412B"/>
                </a:solidFill>
              </a:rPr>
              <a:t>, </a:t>
            </a:r>
            <a:r>
              <a:rPr lang="en-US" sz="1800" b="1" dirty="0" err="1">
                <a:solidFill>
                  <a:srgbClr val="50412B"/>
                </a:solidFill>
              </a:rPr>
              <a:t>v.v</a:t>
            </a:r>
            <a:r>
              <a:rPr lang="en-US" sz="1800" b="1" dirty="0">
                <a:solidFill>
                  <a:srgbClr val="50412B"/>
                </a:solidFill>
              </a:rPr>
              <a:t>,) </a:t>
            </a:r>
            <a:r>
              <a:rPr lang="en-US" sz="1800" b="1" dirty="0" err="1">
                <a:solidFill>
                  <a:srgbClr val="50412B"/>
                </a:solidFill>
              </a:rPr>
              <a:t>bảo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đảm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hậu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trường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cơ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quan</a:t>
            </a:r>
            <a:r>
              <a:rPr lang="en-US" sz="1800" b="1" dirty="0">
                <a:solidFill>
                  <a:srgbClr val="50412B"/>
                </a:solidFill>
              </a:rPr>
              <a:t> và </a:t>
            </a:r>
            <a:r>
              <a:rPr lang="en-US" sz="1800" b="1" dirty="0" err="1">
                <a:solidFill>
                  <a:srgbClr val="50412B"/>
                </a:solidFill>
              </a:rPr>
              <a:t>sự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bảo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vệ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của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các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thương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vụ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bất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hợp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pháp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bên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trong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tổ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chức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quyền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lực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công</a:t>
            </a:r>
            <a:r>
              <a:rPr lang="hu-HU" sz="1800" b="1" dirty="0">
                <a:solidFill>
                  <a:srgbClr val="50412B"/>
                </a:solidFill>
              </a:rPr>
              <a:t>/</a:t>
            </a:r>
            <a:r>
              <a:rPr lang="en-US" sz="1800" b="1" dirty="0" err="1">
                <a:solidFill>
                  <a:srgbClr val="50412B"/>
                </a:solidFill>
              </a:rPr>
              <a:t>hành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chính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công</a:t>
            </a:r>
            <a:endParaRPr lang="hu-HU" sz="1800" b="1" dirty="0">
              <a:solidFill>
                <a:srgbClr val="50412B"/>
              </a:solidFill>
            </a:endParaRPr>
          </a:p>
          <a:p>
            <a:pPr lvl="1"/>
            <a:r>
              <a:rPr lang="en-US" sz="1800" b="1" dirty="0" err="1">
                <a:solidFill>
                  <a:srgbClr val="50412B"/>
                </a:solidFill>
              </a:rPr>
              <a:t>các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nhà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thiết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kế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hu-HU" sz="1800" b="1" dirty="0">
                <a:solidFill>
                  <a:srgbClr val="50412B"/>
                </a:solidFill>
              </a:rPr>
              <a:t>tham nhũng: </a:t>
            </a:r>
            <a:r>
              <a:rPr lang="en-US" sz="1800" b="1" dirty="0" err="1">
                <a:solidFill>
                  <a:srgbClr val="50412B"/>
                </a:solidFill>
              </a:rPr>
              <a:t>tìm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ra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hình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thức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pháp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lý-thể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chế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hu-HU" sz="1800" b="1" dirty="0">
                <a:solidFill>
                  <a:srgbClr val="50412B"/>
                </a:solidFill>
              </a:rPr>
              <a:t>(de jure)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phù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hợp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hu-HU" sz="1800" b="1" dirty="0">
                <a:solidFill>
                  <a:srgbClr val="50412B"/>
                </a:solidFill>
              </a:rPr>
              <a:t>(</a:t>
            </a:r>
            <a:r>
              <a:rPr lang="en-US" sz="1800" b="1" dirty="0" err="1">
                <a:solidFill>
                  <a:srgbClr val="50412B"/>
                </a:solidFill>
              </a:rPr>
              <a:t>văn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phòng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luật</a:t>
            </a:r>
            <a:r>
              <a:rPr lang="hu-HU" sz="1800" b="1" dirty="0">
                <a:solidFill>
                  <a:srgbClr val="50412B"/>
                </a:solidFill>
              </a:rPr>
              <a:t>, </a:t>
            </a:r>
            <a:r>
              <a:rPr lang="en-US" sz="1800" b="1" dirty="0" err="1">
                <a:solidFill>
                  <a:srgbClr val="50412B"/>
                </a:solidFill>
              </a:rPr>
              <a:t>các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hãng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soạn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hồ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sơ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bỏ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thầu</a:t>
            </a:r>
            <a:r>
              <a:rPr lang="hu-HU" sz="1800" b="1" dirty="0">
                <a:solidFill>
                  <a:srgbClr val="50412B"/>
                </a:solidFill>
              </a:rPr>
              <a:t>, </a:t>
            </a:r>
            <a:r>
              <a:rPr lang="en-US" sz="1800" b="1" dirty="0" err="1">
                <a:solidFill>
                  <a:srgbClr val="50412B"/>
                </a:solidFill>
              </a:rPr>
              <a:t>các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tổ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chức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rửa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tiền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quốc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tế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vân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vân</a:t>
            </a:r>
            <a:r>
              <a:rPr lang="hu-HU" sz="1800" b="1" dirty="0">
                <a:solidFill>
                  <a:srgbClr val="50412B"/>
                </a:solidFill>
              </a:rPr>
              <a:t>)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cho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các</a:t>
            </a:r>
            <a:r>
              <a:rPr lang="en-US" sz="1800" b="1" dirty="0">
                <a:solidFill>
                  <a:srgbClr val="50412B"/>
                </a:solidFill>
              </a:rPr>
              <a:t> ý </a:t>
            </a:r>
            <a:r>
              <a:rPr lang="en-US" sz="1800" b="1" dirty="0" err="1">
                <a:solidFill>
                  <a:srgbClr val="50412B"/>
                </a:solidFill>
              </a:rPr>
              <a:t>đinh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tham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nhũng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hu-HU" sz="1800" b="1" dirty="0">
                <a:solidFill>
                  <a:srgbClr val="50412B"/>
                </a:solidFill>
              </a:rPr>
              <a:t>(de facto)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của</a:t>
            </a:r>
            <a:r>
              <a:rPr lang="en-US" sz="1800" b="1" dirty="0">
                <a:solidFill>
                  <a:srgbClr val="50412B"/>
                </a:solidFill>
              </a:rPr>
              <a:t> </a:t>
            </a:r>
            <a:r>
              <a:rPr lang="en-US" sz="1800" b="1" dirty="0" err="1">
                <a:solidFill>
                  <a:srgbClr val="50412B"/>
                </a:solidFill>
              </a:rPr>
              <a:t>họ</a:t>
            </a:r>
            <a:endParaRPr lang="hu-HU" sz="1800" b="1" dirty="0">
              <a:solidFill>
                <a:srgbClr val="50412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174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215602"/>
            <a:ext cx="8928100" cy="915988"/>
          </a:xfrm>
        </p:spPr>
        <p:txBody>
          <a:bodyPr anchor="ctr">
            <a:noAutofit/>
          </a:bodyPr>
          <a:lstStyle/>
          <a:p>
            <a:r>
              <a:rPr lang="hu-HU" sz="2800" b="1" dirty="0">
                <a:solidFill>
                  <a:srgbClr val="8D503B"/>
                </a:solidFill>
              </a:rPr>
              <a:t>các hệ thứ bậc hậu cộng sản: </a:t>
            </a:r>
            <a:r>
              <a:rPr lang="en-US" sz="2800" b="1" dirty="0" err="1">
                <a:solidFill>
                  <a:srgbClr val="8D503B"/>
                </a:solidFill>
              </a:rPr>
              <a:t>định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nghĩa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hu-HU" sz="2800" b="1" dirty="0">
                <a:solidFill>
                  <a:srgbClr val="8D503B"/>
                </a:solidFill>
              </a:rPr>
              <a:t>chủ nghĩa bảo trợ</a:t>
            </a:r>
          </a:p>
        </p:txBody>
      </p:sp>
      <p:sp>
        <p:nvSpPr>
          <p:cNvPr id="4" name="Téglalap 4"/>
          <p:cNvSpPr/>
          <p:nvPr/>
        </p:nvSpPr>
        <p:spPr>
          <a:xfrm>
            <a:off x="395287" y="1347614"/>
            <a:ext cx="835342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000" b="1" dirty="0">
                <a:solidFill>
                  <a:srgbClr val="50412B"/>
                </a:solidFill>
              </a:rPr>
              <a:t>M</a:t>
            </a:r>
            <a:r>
              <a:rPr lang="vi-VN" sz="2000" b="1" dirty="0">
                <a:solidFill>
                  <a:srgbClr val="50412B"/>
                </a:solidFill>
              </a:rPr>
              <a:t>ối liên hệ nhà bảo trợ-người được bảo tr</a:t>
            </a:r>
            <a:r>
              <a:rPr lang="en-US" sz="2000" b="1" dirty="0">
                <a:solidFill>
                  <a:srgbClr val="50412B"/>
                </a:solidFill>
              </a:rPr>
              <a:t>ợ [patron-client]</a:t>
            </a:r>
            <a:r>
              <a:rPr lang="hu-HU" sz="2000" b="1" dirty="0">
                <a:solidFill>
                  <a:srgbClr val="50412B"/>
                </a:solidFill>
              </a:rPr>
              <a:t> </a:t>
            </a:r>
            <a:r>
              <a:rPr lang="hu-HU" sz="2000" dirty="0">
                <a:solidFill>
                  <a:srgbClr val="50412B"/>
                </a:solidFill>
              </a:rPr>
              <a:t>(mối liên hệ bảo trợ) </a:t>
            </a:r>
            <a:r>
              <a:rPr lang="en-US" sz="2000" dirty="0" err="1">
                <a:solidFill>
                  <a:srgbClr val="50412B"/>
                </a:solidFill>
              </a:rPr>
              <a:t>là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mối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liên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hệ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giữa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các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kiểu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diễn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viên</a:t>
            </a:r>
            <a:r>
              <a:rPr lang="en-US" sz="2000" dirty="0">
                <a:solidFill>
                  <a:srgbClr val="50412B"/>
                </a:solidFill>
              </a:rPr>
              <a:t>, </a:t>
            </a:r>
            <a:r>
              <a:rPr lang="en-US" sz="2000" dirty="0" err="1">
                <a:solidFill>
                  <a:srgbClr val="50412B"/>
                </a:solidFill>
              </a:rPr>
              <a:t>nơi</a:t>
            </a:r>
            <a:r>
              <a:rPr lang="hu-HU" sz="2000" dirty="0">
                <a:solidFill>
                  <a:srgbClr val="50412B"/>
                </a:solidFill>
              </a:rPr>
              <a:t>:</a:t>
            </a:r>
          </a:p>
          <a:p>
            <a:pPr marL="800100" lvl="1" indent="-342900">
              <a:spcAft>
                <a:spcPts val="6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000" dirty="0" err="1">
                <a:solidFill>
                  <a:srgbClr val="50412B"/>
                </a:solidFill>
              </a:rPr>
              <a:t>Mọi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người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liên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hệ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với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nhau</a:t>
            </a:r>
            <a:r>
              <a:rPr lang="en-US" sz="2000" dirty="0">
                <a:solidFill>
                  <a:srgbClr val="50412B"/>
                </a:solidFill>
              </a:rPr>
              <a:t> qua</a:t>
            </a:r>
            <a:r>
              <a:rPr lang="hu-HU" sz="2000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chuỗi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phục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tùng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dọc</a:t>
            </a:r>
            <a:r>
              <a:rPr lang="hu-HU" sz="2000" dirty="0">
                <a:solidFill>
                  <a:srgbClr val="50412B"/>
                </a:solidFill>
              </a:rPr>
              <a:t>;</a:t>
            </a:r>
          </a:p>
          <a:p>
            <a:pPr marL="800100" lvl="1" indent="-342900">
              <a:spcAft>
                <a:spcPts val="6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000" b="1" dirty="0" err="1">
                <a:solidFill>
                  <a:srgbClr val="50412B"/>
                </a:solidFill>
              </a:rPr>
              <a:t>Các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yếu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tố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nổi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bật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của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sự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vô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điều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kiện</a:t>
            </a:r>
            <a:r>
              <a:rPr lang="hu-HU" sz="2000" dirty="0">
                <a:solidFill>
                  <a:srgbClr val="50412B"/>
                </a:solidFill>
              </a:rPr>
              <a:t> </a:t>
            </a:r>
            <a:r>
              <a:rPr lang="hu-HU" sz="2000" b="1" dirty="0">
                <a:solidFill>
                  <a:srgbClr val="50412B"/>
                </a:solidFill>
              </a:rPr>
              <a:t>và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sự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bất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bình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đẳng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quyền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lực</a:t>
            </a:r>
            <a:r>
              <a:rPr lang="hu-HU" sz="2000" dirty="0">
                <a:solidFill>
                  <a:srgbClr val="50412B"/>
                </a:solidFill>
              </a:rPr>
              <a:t>; </a:t>
            </a:r>
          </a:p>
          <a:p>
            <a:pPr marL="800100" lvl="1" indent="-342900">
              <a:spcAft>
                <a:spcPts val="6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000" b="1" dirty="0" err="1">
                <a:solidFill>
                  <a:srgbClr val="50412B"/>
                </a:solidFill>
              </a:rPr>
              <a:t>Một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người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tham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gia</a:t>
            </a:r>
            <a:r>
              <a:rPr lang="hu-HU" sz="2000" b="1" dirty="0">
                <a:solidFill>
                  <a:srgbClr val="50412B"/>
                </a:solidFill>
              </a:rPr>
              <a:t>, </a:t>
            </a:r>
            <a:r>
              <a:rPr lang="en-US" sz="2000" b="1" dirty="0" err="1">
                <a:solidFill>
                  <a:srgbClr val="50412B"/>
                </a:solidFill>
              </a:rPr>
              <a:t>người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được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bảo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trợ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là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chư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hầu</a:t>
            </a:r>
            <a:r>
              <a:rPr lang="en-US" sz="2000" b="1" dirty="0">
                <a:solidFill>
                  <a:srgbClr val="50412B"/>
                </a:solidFill>
              </a:rPr>
              <a:t> (</a:t>
            </a:r>
            <a:r>
              <a:rPr lang="en-US" sz="2000" b="1" dirty="0" err="1">
                <a:solidFill>
                  <a:srgbClr val="50412B"/>
                </a:solidFill>
              </a:rPr>
              <a:t>tức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là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cấp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dưới</a:t>
            </a:r>
            <a:r>
              <a:rPr lang="en-US" sz="2000" b="1" dirty="0">
                <a:solidFill>
                  <a:srgbClr val="50412B"/>
                </a:solidFill>
              </a:rPr>
              <a:t>) </a:t>
            </a:r>
            <a:r>
              <a:rPr lang="en-US" sz="2000" b="1" dirty="0" err="1">
                <a:solidFill>
                  <a:srgbClr val="50412B"/>
                </a:solidFill>
              </a:rPr>
              <a:t>của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người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khác</a:t>
            </a:r>
            <a:r>
              <a:rPr lang="en-US" sz="2000" b="1" dirty="0">
                <a:solidFill>
                  <a:srgbClr val="50412B"/>
                </a:solidFill>
              </a:rPr>
              <a:t>, </a:t>
            </a:r>
            <a:r>
              <a:rPr lang="en-US" sz="2000" b="1" dirty="0" err="1">
                <a:solidFill>
                  <a:srgbClr val="50412B"/>
                </a:solidFill>
              </a:rPr>
              <a:t>của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nhà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bảo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trợ</a:t>
            </a:r>
            <a:r>
              <a:rPr lang="hu-HU" sz="2000" b="1" dirty="0">
                <a:solidFill>
                  <a:srgbClr val="50412B"/>
                </a:solidFill>
              </a:rPr>
              <a:t>;</a:t>
            </a:r>
            <a:endParaRPr lang="hu-HU" sz="2000" dirty="0">
              <a:solidFill>
                <a:srgbClr val="50412B"/>
              </a:solidFill>
            </a:endParaRPr>
          </a:p>
          <a:p>
            <a:pPr marL="800100" lvl="1" indent="-342900">
              <a:spcAft>
                <a:spcPts val="6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en-US" sz="2000" dirty="0">
                <a:solidFill>
                  <a:srgbClr val="50412B"/>
                </a:solidFill>
              </a:rPr>
              <a:t>M</a:t>
            </a:r>
            <a:r>
              <a:rPr lang="hu-HU" sz="2000" dirty="0">
                <a:solidFill>
                  <a:srgbClr val="50412B"/>
                </a:solidFill>
              </a:rPr>
              <a:t>ối liên hệ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ép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buộc</a:t>
            </a:r>
            <a:r>
              <a:rPr lang="hu-HU" sz="2000" dirty="0">
                <a:solidFill>
                  <a:srgbClr val="50412B"/>
                </a:solidFill>
              </a:rPr>
              <a:t>, </a:t>
            </a:r>
            <a:r>
              <a:rPr lang="en-US" sz="2000" dirty="0" err="1">
                <a:solidFill>
                  <a:srgbClr val="50412B"/>
                </a:solidFill>
              </a:rPr>
              <a:t>mà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trong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đó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không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có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sự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gia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nhập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tự</a:t>
            </a:r>
            <a:r>
              <a:rPr lang="en-US" sz="2000" b="1" dirty="0">
                <a:solidFill>
                  <a:srgbClr val="50412B"/>
                </a:solidFill>
              </a:rPr>
              <a:t> do </a:t>
            </a:r>
            <a:r>
              <a:rPr lang="en-US" sz="2000" dirty="0" err="1">
                <a:solidFill>
                  <a:srgbClr val="50412B"/>
                </a:solidFill>
              </a:rPr>
              <a:t>vào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mạng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lưới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hu-HU" sz="2000" dirty="0">
                <a:solidFill>
                  <a:srgbClr val="50412B"/>
                </a:solidFill>
              </a:rPr>
              <a:t>và </a:t>
            </a:r>
            <a:r>
              <a:rPr lang="en-US" sz="2000" b="1" dirty="0" err="1">
                <a:solidFill>
                  <a:srgbClr val="50412B"/>
                </a:solidFill>
              </a:rPr>
              <a:t>không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có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sự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ra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đi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tự</a:t>
            </a:r>
            <a:r>
              <a:rPr lang="en-US" sz="2000" b="1" dirty="0">
                <a:solidFill>
                  <a:srgbClr val="50412B"/>
                </a:solidFill>
              </a:rPr>
              <a:t> do </a:t>
            </a:r>
            <a:r>
              <a:rPr lang="en-US" sz="2000" dirty="0" err="1">
                <a:solidFill>
                  <a:srgbClr val="50412B"/>
                </a:solidFill>
              </a:rPr>
              <a:t>khỏi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mạng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lưới</a:t>
            </a:r>
            <a:r>
              <a:rPr lang="hu-HU" sz="2000" dirty="0">
                <a:solidFill>
                  <a:srgbClr val="50412B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1195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49" y="143594"/>
            <a:ext cx="8928100" cy="915988"/>
          </a:xfrm>
        </p:spPr>
        <p:txBody>
          <a:bodyPr anchor="ctr">
            <a:noAutofit/>
          </a:bodyPr>
          <a:lstStyle/>
          <a:p>
            <a:r>
              <a:rPr lang="en-US" sz="2800" b="1" dirty="0">
                <a:solidFill>
                  <a:srgbClr val="8D503B"/>
                </a:solidFill>
              </a:rPr>
              <a:t>T</a:t>
            </a:r>
            <a:r>
              <a:rPr lang="hu-HU" sz="2800" b="1" dirty="0">
                <a:solidFill>
                  <a:srgbClr val="8D503B"/>
                </a:solidFill>
              </a:rPr>
              <a:t>iên đề 2: </a:t>
            </a:r>
            <a:r>
              <a:rPr lang="en-US" sz="2800" b="1" dirty="0" err="1">
                <a:solidFill>
                  <a:srgbClr val="8D503B"/>
                </a:solidFill>
              </a:rPr>
              <a:t>vị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trí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hu-HU" sz="2800" b="1" i="1" dirty="0">
                <a:solidFill>
                  <a:srgbClr val="8D503B"/>
                </a:solidFill>
              </a:rPr>
              <a:t>de jure</a:t>
            </a:r>
            <a:r>
              <a:rPr lang="en-US" sz="2800" b="1" i="1" dirty="0">
                <a:solidFill>
                  <a:srgbClr val="8D503B"/>
                </a:solidFill>
              </a:rPr>
              <a:t> (</a:t>
            </a:r>
            <a:r>
              <a:rPr lang="en-US" sz="2800" b="1" i="1" dirty="0" err="1">
                <a:solidFill>
                  <a:srgbClr val="8D503B"/>
                </a:solidFill>
              </a:rPr>
              <a:t>luật</a:t>
            </a:r>
            <a:r>
              <a:rPr lang="en-US" sz="2800" b="1" i="1" dirty="0">
                <a:solidFill>
                  <a:srgbClr val="8D503B"/>
                </a:solidFill>
              </a:rPr>
              <a:t> </a:t>
            </a:r>
            <a:r>
              <a:rPr lang="en-US" sz="2800" b="1" i="1" dirty="0" err="1">
                <a:solidFill>
                  <a:srgbClr val="8D503B"/>
                </a:solidFill>
              </a:rPr>
              <a:t>định</a:t>
            </a:r>
            <a:r>
              <a:rPr lang="en-US" sz="2800" b="1" i="1" dirty="0">
                <a:solidFill>
                  <a:srgbClr val="8D503B"/>
                </a:solidFill>
              </a:rPr>
              <a:t>)</a:t>
            </a:r>
            <a:r>
              <a:rPr lang="hu-HU" sz="2800" b="1" i="1" dirty="0">
                <a:solidFill>
                  <a:srgbClr val="8D503B"/>
                </a:solidFill>
              </a:rPr>
              <a:t> </a:t>
            </a:r>
            <a:r>
              <a:rPr lang="en-US" sz="2800" b="1" i="1" dirty="0" err="1">
                <a:solidFill>
                  <a:srgbClr val="8D503B"/>
                </a:solidFill>
              </a:rPr>
              <a:t>của</a:t>
            </a:r>
            <a:r>
              <a:rPr lang="en-US" sz="2800" b="1" i="1" dirty="0">
                <a:solidFill>
                  <a:srgbClr val="8D503B"/>
                </a:solidFill>
              </a:rPr>
              <a:t> </a:t>
            </a:r>
            <a:r>
              <a:rPr lang="hu-HU" sz="2800" b="1" dirty="0">
                <a:solidFill>
                  <a:srgbClr val="8D503B"/>
                </a:solidFill>
              </a:rPr>
              <a:t>các cá nhân và các định chế </a:t>
            </a:r>
            <a:r>
              <a:rPr lang="en-US" sz="2800" b="1" dirty="0" err="1">
                <a:solidFill>
                  <a:srgbClr val="8D503B"/>
                </a:solidFill>
              </a:rPr>
              <a:t>trùng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với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vị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en-US" sz="2800" b="1" dirty="0" err="1">
                <a:solidFill>
                  <a:srgbClr val="8D503B"/>
                </a:solidFill>
              </a:rPr>
              <a:t>trí</a:t>
            </a:r>
            <a:r>
              <a:rPr lang="en-US" sz="2800" b="1" dirty="0">
                <a:solidFill>
                  <a:srgbClr val="8D503B"/>
                </a:solidFill>
              </a:rPr>
              <a:t> </a:t>
            </a:r>
            <a:r>
              <a:rPr lang="hu-HU" sz="2800" b="1" i="1" dirty="0">
                <a:solidFill>
                  <a:srgbClr val="8D503B"/>
                </a:solidFill>
              </a:rPr>
              <a:t>de facto </a:t>
            </a:r>
            <a:r>
              <a:rPr lang="en-US" sz="2800" b="1" i="1" dirty="0" err="1">
                <a:solidFill>
                  <a:srgbClr val="8D503B"/>
                </a:solidFill>
              </a:rPr>
              <a:t>của</a:t>
            </a:r>
            <a:r>
              <a:rPr lang="en-US" sz="2800" b="1" i="1" dirty="0">
                <a:solidFill>
                  <a:srgbClr val="8D503B"/>
                </a:solidFill>
              </a:rPr>
              <a:t> </a:t>
            </a:r>
            <a:r>
              <a:rPr lang="en-US" sz="2800" b="1" i="1" dirty="0" err="1">
                <a:solidFill>
                  <a:srgbClr val="8D503B"/>
                </a:solidFill>
              </a:rPr>
              <a:t>họ</a:t>
            </a:r>
            <a:r>
              <a:rPr lang="hu-HU" sz="2800" b="1" dirty="0">
                <a:solidFill>
                  <a:srgbClr val="8D503B"/>
                </a:solidFill>
              </a:rPr>
              <a:t>?</a:t>
            </a:r>
          </a:p>
        </p:txBody>
      </p:sp>
      <p:sp>
        <p:nvSpPr>
          <p:cNvPr id="4" name="Téglalap 4"/>
          <p:cNvSpPr/>
          <p:nvPr/>
        </p:nvSpPr>
        <p:spPr>
          <a:xfrm>
            <a:off x="251520" y="1419622"/>
            <a:ext cx="4896794" cy="3054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>
                <a:solidFill>
                  <a:srgbClr val="CD5F50"/>
                </a:solidFill>
              </a:rPr>
              <a:t>chính thức:</a:t>
            </a:r>
            <a:r>
              <a:rPr lang="hu-HU" sz="2000" dirty="0">
                <a:solidFill>
                  <a:srgbClr val="CD5F50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hình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thức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của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nó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là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hợp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pháp</a:t>
            </a:r>
            <a:r>
              <a:rPr lang="hu-HU" sz="2000" b="1" dirty="0">
                <a:solidFill>
                  <a:srgbClr val="50412B"/>
                </a:solidFill>
              </a:rPr>
              <a:t> và </a:t>
            </a:r>
            <a:r>
              <a:rPr lang="en-US" sz="2000" b="1" dirty="0" err="1">
                <a:solidFill>
                  <a:srgbClr val="50412B"/>
                </a:solidFill>
              </a:rPr>
              <a:t>được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công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nhận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công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khai</a:t>
            </a:r>
            <a:r>
              <a:rPr lang="hu-HU" sz="2000" b="1" dirty="0">
                <a:solidFill>
                  <a:srgbClr val="50412B"/>
                </a:solidFill>
              </a:rPr>
              <a:t>, và </a:t>
            </a:r>
            <a:r>
              <a:rPr lang="en-US" sz="2000" b="1" dirty="0" err="1">
                <a:solidFill>
                  <a:srgbClr val="50412B"/>
                </a:solidFill>
              </a:rPr>
              <a:t>được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ghi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trong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văn</a:t>
            </a:r>
            <a:r>
              <a:rPr lang="en-US" sz="2000" b="1" dirty="0">
                <a:solidFill>
                  <a:srgbClr val="50412B"/>
                </a:solidFill>
              </a:rPr>
              <a:t> bản </a:t>
            </a:r>
            <a:r>
              <a:rPr lang="en-US" sz="2000" b="1" dirty="0" err="1">
                <a:solidFill>
                  <a:srgbClr val="50412B"/>
                </a:solidFill>
              </a:rPr>
              <a:t>quy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chế</a:t>
            </a:r>
            <a:r>
              <a:rPr lang="hu-HU" sz="2000" b="1" dirty="0">
                <a:solidFill>
                  <a:srgbClr val="50412B"/>
                </a:solidFill>
              </a:rPr>
              <a:t> và </a:t>
            </a:r>
            <a:r>
              <a:rPr lang="en-US" sz="2000" dirty="0" err="1">
                <a:solidFill>
                  <a:srgbClr val="50412B"/>
                </a:solidFill>
              </a:rPr>
              <a:t>sẵn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có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công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khai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cho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đa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số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người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dân</a:t>
            </a:r>
            <a:r>
              <a:rPr lang="hu-HU" sz="2000" dirty="0">
                <a:solidFill>
                  <a:srgbClr val="50412B"/>
                </a:solidFill>
              </a:rPr>
              <a:t>.</a:t>
            </a:r>
          </a:p>
          <a:p>
            <a:pPr marL="342900" indent="-342900">
              <a:spcAft>
                <a:spcPts val="1500"/>
              </a:spcAft>
              <a:buClr>
                <a:srgbClr val="4D7C8B"/>
              </a:buClr>
              <a:buSzPct val="100000"/>
              <a:buFont typeface="Calibri" panose="020F0502020204030204" pitchFamily="34" charset="0"/>
              <a:buChar char="●"/>
            </a:pPr>
            <a:r>
              <a:rPr lang="hu-HU" sz="2000" b="1" dirty="0">
                <a:solidFill>
                  <a:srgbClr val="CD5F50"/>
                </a:solidFill>
              </a:rPr>
              <a:t>phi-chính thức:</a:t>
            </a:r>
            <a:r>
              <a:rPr lang="hu-HU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không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có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hình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thức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hợp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pháp</a:t>
            </a:r>
            <a:r>
              <a:rPr lang="en-US" sz="2000" b="1" dirty="0">
                <a:solidFill>
                  <a:srgbClr val="50412B"/>
                </a:solidFill>
              </a:rPr>
              <a:t> và </a:t>
            </a:r>
            <a:r>
              <a:rPr lang="en-US" sz="2000" b="1" dirty="0" err="1">
                <a:solidFill>
                  <a:srgbClr val="50412B"/>
                </a:solidFill>
              </a:rPr>
              <a:t>được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công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nhận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công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khai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của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hu-HU" sz="2000" b="1" dirty="0">
                <a:solidFill>
                  <a:srgbClr val="50412B"/>
                </a:solidFill>
              </a:rPr>
              <a:t>mối liên hệ,</a:t>
            </a:r>
            <a:r>
              <a:rPr lang="hu-HU" sz="2000" dirty="0">
                <a:solidFill>
                  <a:srgbClr val="50412B"/>
                </a:solidFill>
              </a:rPr>
              <a:t> và </a:t>
            </a:r>
            <a:r>
              <a:rPr lang="en-US" sz="2000" b="1" dirty="0" err="1">
                <a:solidFill>
                  <a:srgbClr val="50412B"/>
                </a:solidFill>
              </a:rPr>
              <a:t>không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được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ghi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trong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văn</a:t>
            </a:r>
            <a:r>
              <a:rPr lang="en-US" sz="2000" b="1" dirty="0">
                <a:solidFill>
                  <a:srgbClr val="50412B"/>
                </a:solidFill>
              </a:rPr>
              <a:t> bản </a:t>
            </a:r>
            <a:r>
              <a:rPr lang="en-US" sz="2000" b="1" dirty="0" err="1">
                <a:solidFill>
                  <a:srgbClr val="50412B"/>
                </a:solidFill>
              </a:rPr>
              <a:t>quy</a:t>
            </a:r>
            <a:r>
              <a:rPr lang="en-US" sz="2000" b="1" dirty="0">
                <a:solidFill>
                  <a:srgbClr val="50412B"/>
                </a:solidFill>
              </a:rPr>
              <a:t> </a:t>
            </a:r>
            <a:r>
              <a:rPr lang="en-US" sz="2000" b="1" dirty="0" err="1">
                <a:solidFill>
                  <a:srgbClr val="50412B"/>
                </a:solidFill>
              </a:rPr>
              <a:t>chế</a:t>
            </a:r>
            <a:r>
              <a:rPr lang="hu-HU" sz="2000" dirty="0">
                <a:solidFill>
                  <a:srgbClr val="50412B"/>
                </a:solidFill>
              </a:rPr>
              <a:t>, và </a:t>
            </a:r>
            <a:r>
              <a:rPr lang="en-US" sz="2000" dirty="0" err="1">
                <a:solidFill>
                  <a:srgbClr val="50412B"/>
                </a:solidFill>
              </a:rPr>
              <a:t>không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sẵn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có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công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khai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cho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đa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số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ngwoif</a:t>
            </a:r>
            <a:r>
              <a:rPr lang="en-US" sz="2000" dirty="0">
                <a:solidFill>
                  <a:srgbClr val="50412B"/>
                </a:solidFill>
              </a:rPr>
              <a:t> </a:t>
            </a:r>
            <a:r>
              <a:rPr lang="en-US" sz="2000" dirty="0" err="1">
                <a:solidFill>
                  <a:srgbClr val="50412B"/>
                </a:solidFill>
              </a:rPr>
              <a:t>dân</a:t>
            </a:r>
            <a:r>
              <a:rPr lang="hu-HU" sz="2000" dirty="0">
                <a:solidFill>
                  <a:srgbClr val="50412B"/>
                </a:solidFill>
              </a:rPr>
              <a:t>.</a:t>
            </a:r>
            <a:endParaRPr lang="en-GB" sz="2000" dirty="0">
              <a:solidFill>
                <a:srgbClr val="50412B"/>
              </a:solidFill>
            </a:endParaRPr>
          </a:p>
        </p:txBody>
      </p:sp>
      <p:grpSp>
        <p:nvGrpSpPr>
          <p:cNvPr id="3" name="Csoportba foglalás 2"/>
          <p:cNvGrpSpPr/>
          <p:nvPr/>
        </p:nvGrpSpPr>
        <p:grpSpPr>
          <a:xfrm>
            <a:off x="6000019" y="1419623"/>
            <a:ext cx="480193" cy="3096922"/>
            <a:chOff x="7166095" y="1525176"/>
            <a:chExt cx="430241" cy="2774766"/>
          </a:xfrm>
        </p:grpSpPr>
        <p:sp>
          <p:nvSpPr>
            <p:cNvPr id="5" name="Ellipszis 4"/>
            <p:cNvSpPr/>
            <p:nvPr/>
          </p:nvSpPr>
          <p:spPr>
            <a:xfrm>
              <a:off x="7166097" y="1525176"/>
              <a:ext cx="430239" cy="430239"/>
            </a:xfrm>
            <a:prstGeom prst="ellipse">
              <a:avLst/>
            </a:prstGeom>
            <a:solidFill>
              <a:srgbClr val="6B95A1"/>
            </a:solidFill>
            <a:ln>
              <a:solidFill>
                <a:srgbClr val="4D7C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6" name="Ellipszis 5"/>
            <p:cNvSpPr/>
            <p:nvPr/>
          </p:nvSpPr>
          <p:spPr>
            <a:xfrm>
              <a:off x="7166095" y="3869703"/>
              <a:ext cx="430239" cy="430239"/>
            </a:xfrm>
            <a:prstGeom prst="ellipse">
              <a:avLst/>
            </a:prstGeom>
            <a:solidFill>
              <a:srgbClr val="CD5F50"/>
            </a:solidFill>
            <a:ln>
              <a:solidFill>
                <a:srgbClr val="4D7C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cxnSp>
          <p:nvCxnSpPr>
            <p:cNvPr id="7" name="Egyenes összekötő nyíllal 188"/>
            <p:cNvCxnSpPr/>
            <p:nvPr/>
          </p:nvCxnSpPr>
          <p:spPr>
            <a:xfrm flipV="1">
              <a:off x="7381215" y="1955415"/>
              <a:ext cx="0" cy="1914288"/>
            </a:xfrm>
            <a:prstGeom prst="straightConnector1">
              <a:avLst/>
            </a:prstGeom>
            <a:ln w="76200">
              <a:solidFill>
                <a:srgbClr val="50412B"/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Egyenes összekötő nyíllal 9"/>
          <p:cNvCxnSpPr/>
          <p:nvPr/>
        </p:nvCxnSpPr>
        <p:spPr>
          <a:xfrm flipH="1">
            <a:off x="6660232" y="1659718"/>
            <a:ext cx="79208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gyenes összekötő nyíllal 12"/>
          <p:cNvCxnSpPr/>
          <p:nvPr/>
        </p:nvCxnSpPr>
        <p:spPr>
          <a:xfrm flipH="1">
            <a:off x="6649230" y="4316687"/>
            <a:ext cx="79208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gyenes összekötő nyíllal 13"/>
          <p:cNvCxnSpPr/>
          <p:nvPr/>
        </p:nvCxnSpPr>
        <p:spPr>
          <a:xfrm flipH="1">
            <a:off x="6649230" y="2886785"/>
            <a:ext cx="79208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églalap 4"/>
          <p:cNvSpPr/>
          <p:nvPr/>
        </p:nvSpPr>
        <p:spPr>
          <a:xfrm>
            <a:off x="7564600" y="1127009"/>
            <a:ext cx="132787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4D7C8B"/>
              </a:buClr>
              <a:buSzPct val="100000"/>
            </a:pPr>
            <a:r>
              <a:rPr lang="en-US" sz="2000" b="1" dirty="0" err="1">
                <a:solidFill>
                  <a:srgbClr val="CD5F50"/>
                </a:solidFill>
              </a:rPr>
              <a:t>Nhà</a:t>
            </a:r>
            <a:r>
              <a:rPr lang="en-US" sz="2000" b="1" dirty="0">
                <a:solidFill>
                  <a:srgbClr val="CD5F50"/>
                </a:solidFill>
              </a:rPr>
              <a:t> b</a:t>
            </a:r>
            <a:r>
              <a:rPr lang="hu-HU" sz="2000" b="1" dirty="0">
                <a:solidFill>
                  <a:srgbClr val="CD5F50"/>
                </a:solidFill>
              </a:rPr>
              <a:t>ảo trợ</a:t>
            </a:r>
            <a:endParaRPr lang="hu-HU" sz="2000" dirty="0">
              <a:solidFill>
                <a:srgbClr val="50412B"/>
              </a:solidFill>
            </a:endParaRPr>
          </a:p>
          <a:p>
            <a:pPr>
              <a:buClr>
                <a:srgbClr val="4D7C8B"/>
              </a:buClr>
              <a:buSzPct val="100000"/>
            </a:pPr>
            <a:r>
              <a:rPr lang="hu-HU" b="1" dirty="0">
                <a:solidFill>
                  <a:srgbClr val="504131"/>
                </a:solidFill>
              </a:rPr>
              <a:t>(</a:t>
            </a:r>
            <a:r>
              <a:rPr lang="hu-HU" b="1" i="1" dirty="0">
                <a:solidFill>
                  <a:srgbClr val="504131"/>
                </a:solidFill>
              </a:rPr>
              <a:t>de jure</a:t>
            </a:r>
            <a:r>
              <a:rPr lang="hu-HU" b="1" dirty="0">
                <a:solidFill>
                  <a:srgbClr val="504131"/>
                </a:solidFill>
              </a:rPr>
              <a:t> ≠</a:t>
            </a:r>
            <a:r>
              <a:rPr lang="hu-HU" b="1" i="1" dirty="0">
                <a:solidFill>
                  <a:srgbClr val="504131"/>
                </a:solidFill>
              </a:rPr>
              <a:t> de facto</a:t>
            </a:r>
            <a:r>
              <a:rPr lang="hu-HU" b="1" dirty="0">
                <a:solidFill>
                  <a:srgbClr val="504131"/>
                </a:solidFill>
              </a:rPr>
              <a:t>)</a:t>
            </a:r>
            <a:r>
              <a:rPr lang="hu-HU" sz="2000" b="1" dirty="0">
                <a:solidFill>
                  <a:srgbClr val="504131"/>
                </a:solidFill>
              </a:rPr>
              <a:t> </a:t>
            </a:r>
            <a:endParaRPr lang="hu-HU" b="1" dirty="0">
              <a:solidFill>
                <a:srgbClr val="504131"/>
              </a:solidFill>
            </a:endParaRPr>
          </a:p>
        </p:txBody>
      </p:sp>
      <p:sp>
        <p:nvSpPr>
          <p:cNvPr id="16" name="Téglalap 4"/>
          <p:cNvSpPr/>
          <p:nvPr/>
        </p:nvSpPr>
        <p:spPr>
          <a:xfrm>
            <a:off x="7572011" y="3839633"/>
            <a:ext cx="122413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4D7C8B"/>
              </a:buClr>
              <a:buSzPct val="100000"/>
            </a:pPr>
            <a:r>
              <a:rPr lang="vi-VN" sz="2000" b="1" dirty="0">
                <a:solidFill>
                  <a:srgbClr val="CD5F50"/>
                </a:solidFill>
              </a:rPr>
              <a:t>được bảo trợ</a:t>
            </a:r>
            <a:endParaRPr lang="hu-HU" b="1" dirty="0">
              <a:solidFill>
                <a:srgbClr val="CD5F50"/>
              </a:solidFill>
            </a:endParaRPr>
          </a:p>
          <a:p>
            <a:pPr>
              <a:buClr>
                <a:srgbClr val="4D7C8B"/>
              </a:buClr>
              <a:buSzPct val="100000"/>
            </a:pPr>
            <a:r>
              <a:rPr lang="hu-HU" b="1" dirty="0">
                <a:solidFill>
                  <a:srgbClr val="504131"/>
                </a:solidFill>
              </a:rPr>
              <a:t>(</a:t>
            </a:r>
            <a:r>
              <a:rPr lang="hu-HU" b="1" i="1" dirty="0">
                <a:solidFill>
                  <a:srgbClr val="504131"/>
                </a:solidFill>
              </a:rPr>
              <a:t>de jure</a:t>
            </a:r>
            <a:r>
              <a:rPr lang="hu-HU" b="1" dirty="0">
                <a:solidFill>
                  <a:srgbClr val="504131"/>
                </a:solidFill>
              </a:rPr>
              <a:t> ≠</a:t>
            </a:r>
            <a:r>
              <a:rPr lang="hu-HU" b="1" i="1" dirty="0">
                <a:solidFill>
                  <a:srgbClr val="504131"/>
                </a:solidFill>
              </a:rPr>
              <a:t> de facto</a:t>
            </a:r>
            <a:r>
              <a:rPr lang="hu-HU" b="1" dirty="0">
                <a:solidFill>
                  <a:srgbClr val="504131"/>
                </a:solidFill>
              </a:rPr>
              <a:t>) </a:t>
            </a:r>
          </a:p>
        </p:txBody>
      </p:sp>
      <p:sp>
        <p:nvSpPr>
          <p:cNvPr id="17" name="Téglalap 4"/>
          <p:cNvSpPr/>
          <p:nvPr/>
        </p:nvSpPr>
        <p:spPr>
          <a:xfrm>
            <a:off x="7572011" y="2409731"/>
            <a:ext cx="136111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500"/>
              </a:spcAft>
              <a:buClr>
                <a:srgbClr val="4D7C8B"/>
              </a:buClr>
              <a:buSzPct val="100000"/>
            </a:pPr>
            <a:r>
              <a:rPr lang="hu-HU" sz="2000" b="1" dirty="0">
                <a:solidFill>
                  <a:srgbClr val="CD5F50"/>
                </a:solidFill>
              </a:rPr>
              <a:t>mối liên hệ </a:t>
            </a:r>
            <a:r>
              <a:rPr lang="hu-HU" b="1" dirty="0">
                <a:solidFill>
                  <a:srgbClr val="504131"/>
                </a:solidFill>
              </a:rPr>
              <a:t>(chính thức/ phi- chính thức)</a:t>
            </a:r>
            <a:endParaRPr lang="en-GB" sz="2000" dirty="0">
              <a:solidFill>
                <a:srgbClr val="5041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621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51470"/>
            <a:ext cx="8928546" cy="720080"/>
          </a:xfrm>
        </p:spPr>
        <p:txBody>
          <a:bodyPr>
            <a:noAutofit/>
          </a:bodyPr>
          <a:lstStyle/>
          <a:p>
            <a:r>
              <a:rPr lang="en-US" sz="20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lang="en-US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diễn</a:t>
            </a:r>
            <a:r>
              <a:rPr lang="en-US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viên</a:t>
            </a:r>
            <a:r>
              <a:rPr lang="en-US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kinh tế: </a:t>
            </a:r>
            <a:r>
              <a:rPr lang="en-US" sz="20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lang="en-US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doanh</a:t>
            </a:r>
            <a:r>
              <a:rPr lang="en-US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nhân</a:t>
            </a:r>
            <a:r>
              <a:rPr lang="en-US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lớn</a:t>
            </a:r>
            <a:r>
              <a:rPr lang="hu-HU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vs. </a:t>
            </a:r>
            <a:r>
              <a:rPr lang="en-US" sz="20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lang="en-US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nhà</a:t>
            </a:r>
            <a:r>
              <a:rPr lang="en-US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tài</a:t>
            </a:r>
            <a:r>
              <a:rPr lang="en-US" sz="20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phiệt</a:t>
            </a:r>
            <a:endParaRPr lang="hu-HU" sz="20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4" name="Tábláza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321490"/>
              </p:ext>
            </p:extLst>
          </p:nvPr>
        </p:nvGraphicFramePr>
        <p:xfrm>
          <a:off x="107504" y="555526"/>
          <a:ext cx="8928100" cy="468450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145176193"/>
                    </a:ext>
                  </a:extLst>
                </a:gridCol>
                <a:gridCol w="3645404">
                  <a:extLst>
                    <a:ext uri="{9D8B030D-6E8A-4147-A177-3AD203B41FA5}">
                      <a16:colId xmlns:a16="http://schemas.microsoft.com/office/drawing/2014/main" val="525116599"/>
                    </a:ext>
                  </a:extLst>
                </a:gridCol>
                <a:gridCol w="3626512">
                  <a:extLst>
                    <a:ext uri="{9D8B030D-6E8A-4147-A177-3AD203B41FA5}">
                      <a16:colId xmlns:a16="http://schemas.microsoft.com/office/drawing/2014/main" val="1131458295"/>
                    </a:ext>
                  </a:extLst>
                </a:gridCol>
              </a:tblGrid>
              <a:tr h="3574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50412B"/>
                          </a:solidFill>
                          <a:effectLst/>
                        </a:rPr>
                        <a:t> </a:t>
                      </a:r>
                      <a:endParaRPr lang="hu-HU" sz="2000" b="1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hu-HU" sz="20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kinh doanh lớn</a:t>
                      </a: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hu-HU" sz="20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tài phiệt</a:t>
                      </a:r>
                      <a:r>
                        <a:rPr lang="en-US" sz="20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(oligarch)</a:t>
                      </a:r>
                      <a:endParaRPr lang="hu-HU" sz="2000" b="1" kern="1200" dirty="0">
                        <a:solidFill>
                          <a:srgbClr val="4D7C8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6172000"/>
                  </a:ext>
                </a:extLst>
              </a:tr>
              <a:tr h="15851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1" noProof="0" dirty="0" err="1">
                          <a:solidFill>
                            <a:srgbClr val="4D7C8B"/>
                          </a:solidFill>
                          <a:effectLst/>
                        </a:rPr>
                        <a:t>Tính</a:t>
                      </a:r>
                      <a:r>
                        <a:rPr lang="en-US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lang="en-US" sz="1600" b="1" i="1" baseline="0" noProof="0" dirty="0" err="1">
                          <a:solidFill>
                            <a:srgbClr val="4D7C8B"/>
                          </a:solidFill>
                          <a:effectLst/>
                        </a:rPr>
                        <a:t>chất</a:t>
                      </a:r>
                      <a:r>
                        <a:rPr lang="en-US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lang="en-US" sz="1600" b="1" i="1" baseline="0" noProof="0" dirty="0" err="1">
                          <a:solidFill>
                            <a:srgbClr val="4D7C8B"/>
                          </a:solidFill>
                          <a:effectLst/>
                        </a:rPr>
                        <a:t>của</a:t>
                      </a:r>
                      <a:r>
                        <a:rPr lang="en-US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lang="hu-HU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các mối liên hệ chính trị</a:t>
                      </a:r>
                      <a:endParaRPr lang="hu-HU" sz="2400" b="1" i="1" dirty="0">
                        <a:solidFill>
                          <a:srgbClr val="4D7C8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>
                          <a:solidFill>
                            <a:srgbClr val="50412B"/>
                          </a:solidFill>
                          <a:effectLst/>
                        </a:rPr>
                        <a:t>C</a:t>
                      </a: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</a:rPr>
                        <a:t>ác mối liên hệ </a:t>
                      </a:r>
                      <a:r>
                        <a:rPr lang="hu-HU" sz="1600" b="1" noProof="0" dirty="0">
                          <a:solidFill>
                            <a:srgbClr val="CD5F50"/>
                          </a:solidFill>
                          <a:effectLst/>
                        </a:rPr>
                        <a:t>chính thức</a:t>
                      </a:r>
                      <a:r>
                        <a:rPr lang="en-US" sz="1600" b="1" noProof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noProof="0" dirty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en-US" sz="1600" b="1" noProof="0" dirty="0" err="1">
                          <a:solidFill>
                            <a:schemeClr val="tx1"/>
                          </a:solidFill>
                          <a:effectLst/>
                        </a:rPr>
                        <a:t>vận</a:t>
                      </a:r>
                      <a:r>
                        <a:rPr lang="en-US" sz="1600" b="1" baseline="0" noProof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chemeClr val="tx1"/>
                          </a:solidFill>
                          <a:effectLst/>
                        </a:rPr>
                        <a:t>động</a:t>
                      </a:r>
                      <a:r>
                        <a:rPr lang="en-US" sz="1600" b="1" baseline="0" noProof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chemeClr val="tx1"/>
                          </a:solidFill>
                          <a:effectLst/>
                        </a:rPr>
                        <a:t>hành</a:t>
                      </a:r>
                      <a:r>
                        <a:rPr lang="en-US" sz="1600" b="1" baseline="0" noProof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chemeClr val="tx1"/>
                          </a:solidFill>
                          <a:effectLst/>
                        </a:rPr>
                        <a:t>lang</a:t>
                      </a:r>
                      <a:r>
                        <a:rPr lang="en-US" sz="1600" b="1" baseline="0" noProof="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r>
                        <a:rPr lang="en-US" sz="1600" b="1" baseline="0" noProof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</a:rPr>
                        <a:t>ảnh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hưởng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đến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</a:rPr>
                        <a:t>hoạt động kinh tế 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sym typeface="Wingdings" panose="05000000000000000000" pitchFamily="2" charset="2"/>
                        </a:rPr>
                        <a:t>M</a:t>
                      </a:r>
                      <a:r>
                        <a:rPr lang="hu-HU" sz="1600" b="1" baseline="0" noProof="0" dirty="0">
                          <a:solidFill>
                            <a:srgbClr val="50412B"/>
                          </a:solidFill>
                          <a:effectLst/>
                          <a:sym typeface="Wingdings" panose="05000000000000000000" pitchFamily="2" charset="2"/>
                        </a:rPr>
                        <a:t>ối liên hệ tự nguyện 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sym typeface="Wingdings" panose="05000000000000000000" pitchFamily="2" charset="2"/>
                        </a:rPr>
                        <a:t>ở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sym typeface="Wingdings" panose="05000000000000000000" pitchFamily="2" charset="2"/>
                        </a:rPr>
                        <a:t>cả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sym typeface="Wingdings" panose="05000000000000000000" pitchFamily="2" charset="2"/>
                        </a:rPr>
                        <a:t>hai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  <a:sym typeface="Wingdings" panose="05000000000000000000" pitchFamily="2" charset="2"/>
                        </a:rPr>
                        <a:t>bên</a:t>
                      </a:r>
                      <a:r>
                        <a:rPr lang="hu-HU" sz="1600" b="1" baseline="0" noProof="0" dirty="0">
                          <a:solidFill>
                            <a:srgbClr val="50412B"/>
                          </a:solidFill>
                          <a:effectLst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hu-HU" sz="1600" b="1" baseline="0" noProof="0" dirty="0">
                          <a:solidFill>
                            <a:srgbClr val="CD5F50"/>
                          </a:solidFill>
                          <a:effectLst/>
                          <a:sym typeface="Wingdings" panose="05000000000000000000" pitchFamily="2" charset="2"/>
                        </a:rPr>
                        <a:t>(</a:t>
                      </a:r>
                      <a:r>
                        <a:rPr lang="en-US" sz="1600" b="1" baseline="0" noProof="0" dirty="0" err="1">
                          <a:solidFill>
                            <a:srgbClr val="CD5F50"/>
                          </a:solidFill>
                          <a:effectLst/>
                          <a:sym typeface="Wingdings" panose="05000000000000000000" pitchFamily="2" charset="2"/>
                        </a:rPr>
                        <a:t>các</a:t>
                      </a:r>
                      <a:r>
                        <a:rPr lang="en-US" sz="1600" b="1" baseline="0" noProof="0" dirty="0">
                          <a:solidFill>
                            <a:srgbClr val="CD5F50"/>
                          </a:solidFill>
                          <a:effectLst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CD5F50"/>
                          </a:solidFill>
                          <a:effectLst/>
                          <a:sym typeface="Wingdings" panose="05000000000000000000" pitchFamily="2" charset="2"/>
                        </a:rPr>
                        <a:t>lĩnh</a:t>
                      </a:r>
                      <a:r>
                        <a:rPr lang="en-US" sz="1600" b="1" baseline="0" noProof="0" dirty="0">
                          <a:solidFill>
                            <a:srgbClr val="CD5F50"/>
                          </a:solidFill>
                          <a:effectLst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CD5F50"/>
                          </a:solidFill>
                          <a:effectLst/>
                          <a:sym typeface="Wingdings" panose="05000000000000000000" pitchFamily="2" charset="2"/>
                        </a:rPr>
                        <a:t>vực</a:t>
                      </a:r>
                      <a:r>
                        <a:rPr lang="en-US" sz="1600" b="1" baseline="0" noProof="0" dirty="0">
                          <a:solidFill>
                            <a:srgbClr val="CD5F50"/>
                          </a:solidFill>
                          <a:effectLst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CD5F50"/>
                          </a:solidFill>
                          <a:effectLst/>
                          <a:sym typeface="Wingdings" panose="05000000000000000000" pitchFamily="2" charset="2"/>
                        </a:rPr>
                        <a:t>tự</a:t>
                      </a:r>
                      <a:r>
                        <a:rPr lang="en-US" sz="1600" b="1" baseline="0" noProof="0" dirty="0">
                          <a:solidFill>
                            <a:srgbClr val="CD5F50"/>
                          </a:solidFill>
                          <a:effectLst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CD5F50"/>
                          </a:solidFill>
                          <a:effectLst/>
                          <a:sym typeface="Wingdings" panose="05000000000000000000" pitchFamily="2" charset="2"/>
                        </a:rPr>
                        <a:t>trị</a:t>
                      </a:r>
                      <a:r>
                        <a:rPr lang="hu-HU" sz="1600" b="1" baseline="0" noProof="0" dirty="0">
                          <a:solidFill>
                            <a:srgbClr val="CD5F50"/>
                          </a:solidFill>
                          <a:effectLst/>
                          <a:sym typeface="Wingdings" panose="05000000000000000000" pitchFamily="2" charset="2"/>
                        </a:rPr>
                        <a:t>)</a:t>
                      </a:r>
                      <a:endParaRPr lang="hu-HU" sz="1600" b="1" dirty="0">
                        <a:solidFill>
                          <a:srgbClr val="CD5F50"/>
                        </a:solidFill>
                        <a:effectLst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noProof="0" dirty="0">
                          <a:solidFill>
                            <a:srgbClr val="50412B"/>
                          </a:solidFill>
                          <a:effectLst/>
                        </a:rPr>
                        <a:t>C</a:t>
                      </a: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</a:rPr>
                        <a:t>ác mối liên hệ </a:t>
                      </a:r>
                      <a:r>
                        <a:rPr lang="en-US" sz="1600" b="1" noProof="0" dirty="0">
                          <a:solidFill>
                            <a:srgbClr val="CD5F50"/>
                          </a:solidFill>
                          <a:effectLst/>
                        </a:rPr>
                        <a:t>phi-</a:t>
                      </a:r>
                      <a:r>
                        <a:rPr lang="en-US" sz="1600" b="1" noProof="0" dirty="0" err="1">
                          <a:solidFill>
                            <a:srgbClr val="CD5F50"/>
                          </a:solidFill>
                          <a:effectLst/>
                        </a:rPr>
                        <a:t>chính</a:t>
                      </a:r>
                      <a:r>
                        <a:rPr lang="en-US" sz="1600" b="1" noProof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CD5F50"/>
                          </a:solidFill>
                          <a:effectLst/>
                        </a:rPr>
                        <a:t>thức</a:t>
                      </a:r>
                      <a:r>
                        <a:rPr lang="en-US" sz="1600" b="1" noProof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</a:rPr>
                        <a:t>ảnh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hưởng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đến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</a:rPr>
                        <a:t>hoạt động kinh tế</a:t>
                      </a:r>
                      <a:r>
                        <a:rPr lang="en-US" sz="1600" b="1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(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được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nhúng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vào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elite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cai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trị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M</a:t>
                      </a:r>
                      <a:r>
                        <a:rPr lang="hu-HU" sz="1600" b="1" dirty="0">
                          <a:solidFill>
                            <a:srgbClr val="50412B"/>
                          </a:solidFill>
                          <a:effectLst/>
                        </a:rPr>
                        <a:t>ối liên hệ </a:t>
                      </a:r>
                      <a:r>
                        <a:rPr lang="en-US" sz="1600" b="1" dirty="0" err="1">
                          <a:solidFill>
                            <a:srgbClr val="50412B"/>
                          </a:solidFill>
                          <a:effectLst/>
                        </a:rPr>
                        <a:t>bảo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trợ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với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elite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lãnh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đạo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hu-HU" sz="1600" b="1" dirty="0">
                          <a:solidFill>
                            <a:srgbClr val="50412B"/>
                          </a:solidFill>
                          <a:effectLst/>
                        </a:rPr>
                        <a:t>chính trị</a:t>
                      </a:r>
                      <a:r>
                        <a:rPr lang="hu-HU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hu-HU" sz="1600" b="1" dirty="0">
                          <a:solidFill>
                            <a:srgbClr val="CD5F50"/>
                          </a:solidFill>
                          <a:effectLst/>
                        </a:rPr>
                        <a:t>(</a:t>
                      </a:r>
                      <a:r>
                        <a:rPr lang="en-US" sz="1600" b="1" dirty="0" err="1">
                          <a:solidFill>
                            <a:srgbClr val="CD5F50"/>
                          </a:solidFill>
                          <a:effectLst/>
                        </a:rPr>
                        <a:t>các</a:t>
                      </a:r>
                      <a:r>
                        <a:rPr lang="en-US" sz="1600" b="1" baseline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CD5F50"/>
                          </a:solidFill>
                          <a:effectLst/>
                        </a:rPr>
                        <a:t>lĩnh</a:t>
                      </a:r>
                      <a:r>
                        <a:rPr lang="en-US" sz="1600" b="1" baseline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CD5F50"/>
                          </a:solidFill>
                          <a:effectLst/>
                        </a:rPr>
                        <a:t>vực</a:t>
                      </a:r>
                      <a:r>
                        <a:rPr lang="en-US" sz="1600" b="1" baseline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CD5F50"/>
                          </a:solidFill>
                          <a:effectLst/>
                        </a:rPr>
                        <a:t>bị</a:t>
                      </a:r>
                      <a:r>
                        <a:rPr lang="en-US" sz="1600" b="1" baseline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CD5F50"/>
                          </a:solidFill>
                          <a:effectLst/>
                        </a:rPr>
                        <a:t>khuất</a:t>
                      </a:r>
                      <a:r>
                        <a:rPr lang="en-US" sz="1600" b="1" baseline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CD5F50"/>
                          </a:solidFill>
                          <a:effectLst/>
                        </a:rPr>
                        <a:t>phục</a:t>
                      </a:r>
                      <a:r>
                        <a:rPr lang="hu-HU" sz="1600" b="1" dirty="0">
                          <a:solidFill>
                            <a:srgbClr val="CD5F50"/>
                          </a:solidFill>
                          <a:effectLst/>
                        </a:rPr>
                        <a:t>)</a:t>
                      </a:r>
                      <a:endParaRPr lang="hu-HU" sz="2400" b="1" dirty="0">
                        <a:solidFill>
                          <a:srgbClr val="CD5F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1379204"/>
                  </a:ext>
                </a:extLst>
              </a:tr>
              <a:tr h="5283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1" noProof="0" dirty="0" err="1">
                          <a:solidFill>
                            <a:srgbClr val="4D7C8B"/>
                          </a:solidFill>
                          <a:effectLst/>
                        </a:rPr>
                        <a:t>Tính</a:t>
                      </a:r>
                      <a:r>
                        <a:rPr lang="en-US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lang="en-US" sz="1600" b="1" i="1" baseline="0" noProof="0" dirty="0" err="1">
                          <a:solidFill>
                            <a:srgbClr val="4D7C8B"/>
                          </a:solidFill>
                          <a:effectLst/>
                        </a:rPr>
                        <a:t>chất</a:t>
                      </a:r>
                      <a:r>
                        <a:rPr lang="en-US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lang="en-US" sz="1600" b="1" i="1" baseline="0" noProof="0" dirty="0" err="1">
                          <a:solidFill>
                            <a:srgbClr val="4D7C8B"/>
                          </a:solidFill>
                          <a:effectLst/>
                        </a:rPr>
                        <a:t>của</a:t>
                      </a:r>
                      <a:r>
                        <a:rPr lang="en-US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lang="en-US" sz="1600" b="1" i="1" baseline="0" noProof="0" dirty="0" err="1">
                          <a:solidFill>
                            <a:srgbClr val="4D7C8B"/>
                          </a:solidFill>
                          <a:effectLst/>
                        </a:rPr>
                        <a:t>các</a:t>
                      </a:r>
                      <a:r>
                        <a:rPr lang="en-US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lang="en-US" sz="1600" b="1" i="1" baseline="0" noProof="0" dirty="0" err="1">
                          <a:solidFill>
                            <a:srgbClr val="4D7C8B"/>
                          </a:solidFill>
                          <a:effectLst/>
                        </a:rPr>
                        <a:t>lợi</a:t>
                      </a:r>
                      <a:r>
                        <a:rPr lang="en-US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lang="en-US" sz="1600" b="1" i="1" baseline="0" noProof="0" dirty="0" err="1">
                          <a:solidFill>
                            <a:srgbClr val="4D7C8B"/>
                          </a:solidFill>
                          <a:effectLst/>
                        </a:rPr>
                        <a:t>thế</a:t>
                      </a:r>
                      <a:r>
                        <a:rPr lang="en-US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lang="hu-HU" sz="1600" b="1" i="1" noProof="0" dirty="0">
                          <a:solidFill>
                            <a:srgbClr val="4D7C8B"/>
                          </a:solidFill>
                          <a:effectLst/>
                        </a:rPr>
                        <a:t>chính trị</a:t>
                      </a:r>
                      <a:endParaRPr lang="hu-HU" sz="2400" b="1" i="1" dirty="0">
                        <a:solidFill>
                          <a:srgbClr val="4D7C8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 err="1">
                          <a:solidFill>
                            <a:schemeClr val="tx1"/>
                          </a:solidFill>
                          <a:effectLst/>
                        </a:rPr>
                        <a:t>Các</a:t>
                      </a:r>
                      <a:r>
                        <a:rPr lang="en-US" sz="1600" b="1" baseline="0" noProof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chemeClr val="tx1"/>
                          </a:solidFill>
                          <a:effectLst/>
                        </a:rPr>
                        <a:t>quy</a:t>
                      </a:r>
                      <a:r>
                        <a:rPr lang="en-US" sz="1600" b="1" baseline="0" noProof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chemeClr val="tx1"/>
                          </a:solidFill>
                          <a:effectLst/>
                        </a:rPr>
                        <a:t>định</a:t>
                      </a:r>
                      <a:r>
                        <a:rPr lang="en-US" sz="1600" b="1" baseline="0" noProof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hu-HU" sz="1600" b="1" noProof="0" dirty="0">
                          <a:solidFill>
                            <a:srgbClr val="CD5F50"/>
                          </a:solidFill>
                          <a:effectLst/>
                        </a:rPr>
                        <a:t>chuẩn tắc</a:t>
                      </a:r>
                      <a:r>
                        <a:rPr lang="hu-HU" sz="1600" b="1" noProof="0" dirty="0">
                          <a:solidFill>
                            <a:srgbClr val="50412B"/>
                          </a:solidFill>
                          <a:effectLst/>
                        </a:rPr>
                        <a:t>,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</a:rPr>
                        <a:t>không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có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lợi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ích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loại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trừ</a:t>
                      </a:r>
                      <a:endParaRPr lang="en-US" sz="2400" b="1" noProof="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noProof="0" dirty="0" err="1">
                          <a:solidFill>
                            <a:schemeClr val="tx1"/>
                          </a:solidFill>
                          <a:effectLst/>
                        </a:rPr>
                        <a:t>Quy</a:t>
                      </a:r>
                      <a:r>
                        <a:rPr lang="en-US" sz="1600" b="1" noProof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600" b="1" noProof="0" dirty="0" err="1">
                          <a:solidFill>
                            <a:schemeClr val="tx1"/>
                          </a:solidFill>
                          <a:effectLst/>
                        </a:rPr>
                        <a:t>định</a:t>
                      </a:r>
                      <a:r>
                        <a:rPr lang="en-US" sz="1600" b="1" baseline="0" noProof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CD5F50"/>
                          </a:solidFill>
                          <a:effectLst/>
                        </a:rPr>
                        <a:t>tùy</a:t>
                      </a:r>
                      <a:r>
                        <a:rPr lang="en-US" sz="1600" b="1" baseline="0" noProof="0" dirty="0">
                          <a:solidFill>
                            <a:srgbClr val="CD5F50"/>
                          </a:solidFill>
                          <a:effectLst/>
                        </a:rPr>
                        <a:t> ý</a:t>
                      </a:r>
                      <a:r>
                        <a:rPr lang="en-US" sz="1600" b="1" noProof="0" dirty="0">
                          <a:solidFill>
                            <a:srgbClr val="50412B"/>
                          </a:solidFill>
                          <a:effectLst/>
                        </a:rPr>
                        <a:t>, </a:t>
                      </a:r>
                      <a:r>
                        <a:rPr lang="en-US" sz="1600" b="1" noProof="0" dirty="0" err="1">
                          <a:solidFill>
                            <a:srgbClr val="50412B"/>
                          </a:solidFill>
                          <a:effectLst/>
                        </a:rPr>
                        <a:t>có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lợi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ích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loại</a:t>
                      </a:r>
                      <a:r>
                        <a:rPr lang="en-US" sz="1600" b="1" baseline="0" noProof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noProof="0" dirty="0" err="1">
                          <a:solidFill>
                            <a:srgbClr val="50412B"/>
                          </a:solidFill>
                          <a:effectLst/>
                        </a:rPr>
                        <a:t>trừ</a:t>
                      </a:r>
                      <a:endParaRPr lang="en-US" sz="2400" b="1" noProof="0" dirty="0">
                        <a:solidFill>
                          <a:srgbClr val="50412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7156473"/>
                  </a:ext>
                </a:extLst>
              </a:tr>
              <a:tr h="18493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i="1" noProof="0" dirty="0" err="1">
                          <a:solidFill>
                            <a:srgbClr val="4D7C8B"/>
                          </a:solidFill>
                          <a:effectLst/>
                        </a:rPr>
                        <a:t>Tính</a:t>
                      </a:r>
                      <a:r>
                        <a:rPr lang="en-US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lang="en-US" sz="1600" b="1" i="1" baseline="0" noProof="0" dirty="0" err="1">
                          <a:solidFill>
                            <a:srgbClr val="4D7C8B"/>
                          </a:solidFill>
                          <a:effectLst/>
                        </a:rPr>
                        <a:t>chất</a:t>
                      </a:r>
                      <a:r>
                        <a:rPr lang="en-US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lang="en-US" sz="1600" b="1" i="1" baseline="0" noProof="0" dirty="0" err="1">
                          <a:solidFill>
                            <a:srgbClr val="4D7C8B"/>
                          </a:solidFill>
                          <a:effectLst/>
                        </a:rPr>
                        <a:t>của</a:t>
                      </a:r>
                      <a:r>
                        <a:rPr lang="en-US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lang="en-US" sz="1600" b="1" i="1" baseline="0" noProof="0" dirty="0" err="1">
                          <a:solidFill>
                            <a:srgbClr val="4D7C8B"/>
                          </a:solidFill>
                          <a:effectLst/>
                        </a:rPr>
                        <a:t>thành</a:t>
                      </a:r>
                      <a:r>
                        <a:rPr lang="en-US" sz="1600" b="1" i="1" baseline="0" noProof="0" dirty="0">
                          <a:solidFill>
                            <a:srgbClr val="4D7C8B"/>
                          </a:solidFill>
                          <a:effectLst/>
                        </a:rPr>
                        <a:t> </a:t>
                      </a:r>
                      <a:r>
                        <a:rPr lang="en-US" sz="1600" b="1" i="1" baseline="0" noProof="0" dirty="0" err="1">
                          <a:solidFill>
                            <a:srgbClr val="4D7C8B"/>
                          </a:solidFill>
                          <a:effectLst/>
                        </a:rPr>
                        <a:t>công</a:t>
                      </a:r>
                      <a:endParaRPr lang="hu-HU" sz="2400" b="1" i="1" dirty="0">
                        <a:solidFill>
                          <a:srgbClr val="4D7C8B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lnSpc>
                          <a:spcPct val="100000"/>
                        </a:lnSpc>
                        <a:spcAft>
                          <a:spcPts val="0"/>
                        </a:spcAft>
                        <a:buAutoNum type="arabicParenBoth"/>
                      </a:pPr>
                      <a:r>
                        <a:rPr lang="hu-HU" sz="1600" b="1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50412B"/>
                          </a:solidFill>
                          <a:effectLst/>
                        </a:rPr>
                        <a:t>họ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sẽ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trở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thành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“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lớn</a:t>
                      </a:r>
                      <a:r>
                        <a:rPr lang="hu-HU" sz="1600" b="1" dirty="0">
                          <a:solidFill>
                            <a:srgbClr val="50412B"/>
                          </a:solidFill>
                          <a:effectLst/>
                        </a:rPr>
                        <a:t>”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do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việc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tạo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ra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sự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đổi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mới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công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nghệ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/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tổ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chức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nào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đó</a:t>
                      </a:r>
                      <a:r>
                        <a:rPr lang="hu-HU" sz="1600" b="1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hu-HU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(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cơ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hội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t</a:t>
                      </a:r>
                      <a:r>
                        <a:rPr lang="vi-VN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hị trường</a:t>
                      </a:r>
                      <a:r>
                        <a:rPr lang="hu-HU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)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marL="228600" indent="-228600">
                        <a:lnSpc>
                          <a:spcPct val="100000"/>
                        </a:lnSpc>
                        <a:spcAft>
                          <a:spcPts val="0"/>
                        </a:spcAft>
                        <a:buAutoNum type="arabicParenBoth"/>
                      </a:pPr>
                      <a:r>
                        <a:rPr lang="hu-HU" sz="1600" b="1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50412B"/>
                          </a:solidFill>
                          <a:effectLst/>
                        </a:rPr>
                        <a:t>việc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sẽ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vẫn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còn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“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lớn</a:t>
                      </a:r>
                      <a:r>
                        <a:rPr lang="hu-HU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”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hay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không</a:t>
                      </a:r>
                      <a:r>
                        <a:rPr lang="hu-HU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,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không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phụ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thuộc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vào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lòng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thương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của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một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số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diễn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viên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hu-HU" sz="1600" b="1" i="0" baseline="0" dirty="0">
                          <a:solidFill>
                            <a:srgbClr val="50412B"/>
                          </a:solidFill>
                          <a:effectLst/>
                        </a:rPr>
                        <a:t>chính trị: </a:t>
                      </a:r>
                      <a:r>
                        <a:rPr lang="en-US" sz="1600" b="1" i="0" baseline="0" dirty="0" err="1">
                          <a:solidFill>
                            <a:srgbClr val="CD5F50"/>
                          </a:solidFill>
                          <a:effectLst/>
                        </a:rPr>
                        <a:t>họ</a:t>
                      </a:r>
                      <a:r>
                        <a:rPr lang="en-US" sz="1600" b="1" i="0" baseline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i="0" baseline="0" dirty="0" err="1">
                          <a:solidFill>
                            <a:srgbClr val="CD5F50"/>
                          </a:solidFill>
                          <a:effectLst/>
                        </a:rPr>
                        <a:t>có</a:t>
                      </a:r>
                      <a:r>
                        <a:rPr lang="en-US" sz="1600" b="1" i="0" baseline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i="0" baseline="0" dirty="0" err="1">
                          <a:solidFill>
                            <a:srgbClr val="CD5F50"/>
                          </a:solidFill>
                          <a:effectLst/>
                        </a:rPr>
                        <a:t>các</a:t>
                      </a:r>
                      <a:r>
                        <a:rPr lang="en-US" sz="1600" b="1" i="0" baseline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i="0" baseline="0" dirty="0" err="1">
                          <a:solidFill>
                            <a:srgbClr val="CD5F50"/>
                          </a:solidFill>
                          <a:effectLst/>
                        </a:rPr>
                        <a:t>quyền</a:t>
                      </a:r>
                      <a:r>
                        <a:rPr lang="hu-HU" sz="1600" b="1" i="0" baseline="0" dirty="0">
                          <a:solidFill>
                            <a:srgbClr val="CD5F50"/>
                          </a:solidFill>
                          <a:effectLst/>
                        </a:rPr>
                        <a:t>,</a:t>
                      </a:r>
                      <a:r>
                        <a:rPr lang="en-US" sz="1600" b="1" i="0" baseline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i="0" baseline="0" dirty="0" err="1">
                          <a:solidFill>
                            <a:srgbClr val="CD5F50"/>
                          </a:solidFill>
                          <a:effectLst/>
                        </a:rPr>
                        <a:t>không</a:t>
                      </a:r>
                      <a:r>
                        <a:rPr lang="en-US" sz="1600" b="1" i="0" baseline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i="0" baseline="0" dirty="0" err="1">
                          <a:solidFill>
                            <a:srgbClr val="CD5F50"/>
                          </a:solidFill>
                          <a:effectLst/>
                        </a:rPr>
                        <a:t>phải</a:t>
                      </a:r>
                      <a:r>
                        <a:rPr lang="en-US" sz="1600" b="1" i="0" baseline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i="0" baseline="0" dirty="0" err="1">
                          <a:solidFill>
                            <a:srgbClr val="CD5F50"/>
                          </a:solidFill>
                          <a:effectLst/>
                        </a:rPr>
                        <a:t>các</a:t>
                      </a:r>
                      <a:r>
                        <a:rPr lang="en-US" sz="1600" b="1" i="0" baseline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i="0" baseline="0" dirty="0" err="1">
                          <a:solidFill>
                            <a:srgbClr val="CD5F50"/>
                          </a:solidFill>
                          <a:effectLst/>
                        </a:rPr>
                        <a:t>đặc</a:t>
                      </a:r>
                      <a:r>
                        <a:rPr lang="en-US" sz="1600" b="1" i="0" baseline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i="0" baseline="0" dirty="0" err="1">
                          <a:solidFill>
                            <a:srgbClr val="CD5F50"/>
                          </a:solidFill>
                          <a:effectLst/>
                        </a:rPr>
                        <a:t>ân</a:t>
                      </a:r>
                      <a:endParaRPr lang="hu-HU" sz="2400" b="1" dirty="0">
                        <a:solidFill>
                          <a:srgbClr val="CD5F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lnSpc>
                          <a:spcPct val="100000"/>
                        </a:lnSpc>
                        <a:spcAft>
                          <a:spcPts val="0"/>
                        </a:spcAft>
                        <a:buAutoNum type="arabicParenBoth"/>
                      </a:pP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việc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họ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trở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thành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hu-HU" sz="1600" b="1" dirty="0">
                          <a:solidFill>
                            <a:srgbClr val="50412B"/>
                          </a:solidFill>
                          <a:effectLst/>
                        </a:rPr>
                        <a:t>các nhà tài phiệt</a:t>
                      </a: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50412B"/>
                          </a:solidFill>
                          <a:effectLst/>
                        </a:rPr>
                        <a:t>không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phụ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thuộc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vào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đổi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mới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t</a:t>
                      </a:r>
                      <a:r>
                        <a:rPr lang="vi-VN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hị trường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hu-HU" sz="1600" b="1" dirty="0">
                          <a:solidFill>
                            <a:srgbClr val="50412B"/>
                          </a:solidFill>
                          <a:effectLst/>
                        </a:rPr>
                        <a:t>(</a:t>
                      </a:r>
                      <a:r>
                        <a:rPr lang="en-US" sz="1600" b="1" dirty="0" err="1">
                          <a:solidFill>
                            <a:srgbClr val="50412B"/>
                          </a:solidFill>
                          <a:effectLst/>
                        </a:rPr>
                        <a:t>mà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vào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50412B"/>
                          </a:solidFill>
                          <a:effectLst/>
                        </a:rPr>
                        <a:t>sự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chiếm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được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vị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trí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độc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quyền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trên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cơ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sở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bảo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trợ</a:t>
                      </a:r>
                      <a:r>
                        <a:rPr lang="hu-HU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)</a:t>
                      </a:r>
                      <a:endParaRPr lang="hu-HU" sz="1600" b="1" dirty="0">
                        <a:solidFill>
                          <a:srgbClr val="50412B"/>
                        </a:solidFill>
                        <a:effectLst/>
                      </a:endParaRPr>
                    </a:p>
                    <a:p>
                      <a:pPr marL="228600" indent="-228600">
                        <a:lnSpc>
                          <a:spcPct val="100000"/>
                        </a:lnSpc>
                        <a:spcAft>
                          <a:spcPts val="0"/>
                        </a:spcAft>
                        <a:buAutoNum type="arabicParenBoth"/>
                      </a:pPr>
                      <a:r>
                        <a:rPr lang="hu-HU" sz="1600" b="1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rgbClr val="50412B"/>
                          </a:solidFill>
                          <a:effectLst/>
                        </a:rPr>
                        <a:t>việc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họ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sẽ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còn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là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hu-HU" sz="1600" b="1" dirty="0">
                          <a:solidFill>
                            <a:srgbClr val="50412B"/>
                          </a:solidFill>
                          <a:effectLst/>
                        </a:rPr>
                        <a:t>các nhà tài phiệt</a:t>
                      </a: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 hay </a:t>
                      </a:r>
                      <a:r>
                        <a:rPr lang="en-US" sz="1600" b="1" dirty="0" err="1">
                          <a:solidFill>
                            <a:srgbClr val="50412B"/>
                          </a:solidFill>
                          <a:effectLst/>
                        </a:rPr>
                        <a:t>không</a:t>
                      </a:r>
                      <a:r>
                        <a:rPr lang="en-US" sz="1600" b="1" dirty="0">
                          <a:solidFill>
                            <a:srgbClr val="50412B"/>
                          </a:solidFill>
                          <a:effectLst/>
                        </a:rPr>
                        <a:t>,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phụ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thuộc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vào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vị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trí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bảo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trợ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của</a:t>
                      </a:r>
                      <a:r>
                        <a:rPr lang="en-US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50412B"/>
                          </a:solidFill>
                          <a:effectLst/>
                        </a:rPr>
                        <a:t>họ</a:t>
                      </a:r>
                      <a:r>
                        <a:rPr lang="hu-HU" sz="1600" b="1" baseline="0" dirty="0">
                          <a:solidFill>
                            <a:srgbClr val="50412B"/>
                          </a:solidFill>
                          <a:effectLst/>
                        </a:rPr>
                        <a:t>: </a:t>
                      </a:r>
                      <a:r>
                        <a:rPr lang="en-US" sz="1600" b="1" baseline="0" dirty="0" err="1">
                          <a:solidFill>
                            <a:srgbClr val="CD5F50"/>
                          </a:solidFill>
                          <a:effectLst/>
                        </a:rPr>
                        <a:t>các</a:t>
                      </a:r>
                      <a:r>
                        <a:rPr lang="en-US" sz="1600" b="1" baseline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CD5F50"/>
                          </a:solidFill>
                          <a:effectLst/>
                        </a:rPr>
                        <a:t>đặc</a:t>
                      </a:r>
                      <a:r>
                        <a:rPr lang="en-US" sz="1600" b="1" baseline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CD5F50"/>
                          </a:solidFill>
                          <a:effectLst/>
                        </a:rPr>
                        <a:t>ân</a:t>
                      </a:r>
                      <a:r>
                        <a:rPr lang="en-US" sz="1600" b="1" baseline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CD5F50"/>
                          </a:solidFill>
                          <a:effectLst/>
                        </a:rPr>
                        <a:t>của</a:t>
                      </a:r>
                      <a:r>
                        <a:rPr lang="en-US" sz="1600" b="1" baseline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CD5F50"/>
                          </a:solidFill>
                          <a:effectLst/>
                        </a:rPr>
                        <a:t>họ</a:t>
                      </a:r>
                      <a:r>
                        <a:rPr lang="hu-HU" sz="1600" b="1" baseline="0" dirty="0">
                          <a:solidFill>
                            <a:srgbClr val="CD5F50"/>
                          </a:solidFill>
                          <a:effectLst/>
                        </a:rPr>
                        <a:t>, </a:t>
                      </a:r>
                      <a:r>
                        <a:rPr lang="en-US" sz="1600" b="1" baseline="0" dirty="0" err="1">
                          <a:solidFill>
                            <a:srgbClr val="CD5F50"/>
                          </a:solidFill>
                          <a:effectLst/>
                        </a:rPr>
                        <a:t>không</a:t>
                      </a:r>
                      <a:r>
                        <a:rPr lang="en-US" sz="1600" b="1" baseline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CD5F50"/>
                          </a:solidFill>
                          <a:effectLst/>
                        </a:rPr>
                        <a:t>phải</a:t>
                      </a:r>
                      <a:r>
                        <a:rPr lang="en-US" sz="1600" b="1" baseline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CD5F50"/>
                          </a:solidFill>
                          <a:effectLst/>
                        </a:rPr>
                        <a:t>các</a:t>
                      </a:r>
                      <a:r>
                        <a:rPr lang="en-US" sz="1600" b="1" baseline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CD5F50"/>
                          </a:solidFill>
                          <a:effectLst/>
                        </a:rPr>
                        <a:t>quyền</a:t>
                      </a:r>
                      <a:r>
                        <a:rPr lang="en-US" sz="1600" b="1" baseline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CD5F50"/>
                          </a:solidFill>
                          <a:effectLst/>
                        </a:rPr>
                        <a:t>của</a:t>
                      </a:r>
                      <a:r>
                        <a:rPr lang="en-US" sz="1600" b="1" baseline="0" dirty="0">
                          <a:solidFill>
                            <a:srgbClr val="CD5F50"/>
                          </a:solidFill>
                          <a:effectLst/>
                        </a:rPr>
                        <a:t> </a:t>
                      </a:r>
                      <a:r>
                        <a:rPr lang="en-US" sz="1600" b="1" baseline="0" dirty="0" err="1">
                          <a:solidFill>
                            <a:srgbClr val="CD5F50"/>
                          </a:solidFill>
                          <a:effectLst/>
                        </a:rPr>
                        <a:t>họ</a:t>
                      </a:r>
                      <a:endParaRPr lang="hu-HU" sz="2400" b="1" dirty="0">
                        <a:solidFill>
                          <a:srgbClr val="CD5F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4952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3582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95486"/>
            <a:ext cx="8928100" cy="72050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</a:t>
            </a:r>
            <a:r>
              <a:rPr lang="hu-HU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ác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kiểu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nhà tài phiệt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trong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chế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độ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bảo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trợ</a:t>
            </a:r>
            <a:endParaRPr lang="hu-HU" sz="28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3" name="Tábláza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325614"/>
              </p:ext>
            </p:extLst>
          </p:nvPr>
        </p:nvGraphicFramePr>
        <p:xfrm>
          <a:off x="107950" y="894510"/>
          <a:ext cx="8928101" cy="39814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1296">
                  <a:extLst>
                    <a:ext uri="{9D8B030D-6E8A-4147-A177-3AD203B41FA5}">
                      <a16:colId xmlns:a16="http://schemas.microsoft.com/office/drawing/2014/main" val="108108604"/>
                    </a:ext>
                  </a:extLst>
                </a:gridCol>
                <a:gridCol w="1950626">
                  <a:extLst>
                    <a:ext uri="{9D8B030D-6E8A-4147-A177-3AD203B41FA5}">
                      <a16:colId xmlns:a16="http://schemas.microsoft.com/office/drawing/2014/main" val="74726195"/>
                    </a:ext>
                  </a:extLst>
                </a:gridCol>
                <a:gridCol w="1315331">
                  <a:extLst>
                    <a:ext uri="{9D8B030D-6E8A-4147-A177-3AD203B41FA5}">
                      <a16:colId xmlns:a16="http://schemas.microsoft.com/office/drawing/2014/main" val="943722208"/>
                    </a:ext>
                  </a:extLst>
                </a:gridCol>
                <a:gridCol w="2313625">
                  <a:extLst>
                    <a:ext uri="{9D8B030D-6E8A-4147-A177-3AD203B41FA5}">
                      <a16:colId xmlns:a16="http://schemas.microsoft.com/office/drawing/2014/main" val="4145748284"/>
                    </a:ext>
                  </a:extLst>
                </a:gridCol>
                <a:gridCol w="1987223">
                  <a:extLst>
                    <a:ext uri="{9D8B030D-6E8A-4147-A177-3AD203B41FA5}">
                      <a16:colId xmlns:a16="http://schemas.microsoft.com/office/drawing/2014/main" val="2726277853"/>
                    </a:ext>
                  </a:extLst>
                </a:gridCol>
              </a:tblGrid>
              <a:tr h="7106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800" b="1" kern="120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Loại</a:t>
                      </a:r>
                      <a:r>
                        <a:rPr lang="hu-HU" sz="18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tài phiệt</a:t>
                      </a:r>
                      <a:endParaRPr lang="hu-HU" sz="18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395" marR="50395" marT="25197" marB="25197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Nguồn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ban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đầu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giàu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endParaRPr lang="hu-HU" sz="1600" b="1" kern="1200" dirty="0">
                        <a:solidFill>
                          <a:srgbClr val="4D7C8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hu-HU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ác mối liên hệ bảo trợ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Nét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</a:t>
                      </a:r>
                      <a:r>
                        <a:rPr lang="en-US" sz="1600" b="1" kern="120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ặc</a:t>
                      </a:r>
                      <a:r>
                        <a:rPr lang="en-US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điểm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của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nhà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tài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phiệt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do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phạm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trù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đánh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dấu</a:t>
                      </a:r>
                      <a:endParaRPr lang="hu-HU" sz="1600" b="1" kern="1200" dirty="0">
                        <a:solidFill>
                          <a:srgbClr val="4D7C8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diện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trong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hệ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thống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bảo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trợ</a:t>
                      </a:r>
                      <a:endParaRPr lang="hu-HU" sz="1600" b="1" kern="1200" dirty="0">
                        <a:solidFill>
                          <a:srgbClr val="4D7C8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0397753"/>
                  </a:ext>
                </a:extLst>
              </a:tr>
              <a:tr h="71061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hu-HU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tài phiệt</a:t>
                      </a:r>
                      <a:r>
                        <a:rPr lang="en-US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giới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bên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trong</a:t>
                      </a:r>
                      <a:endParaRPr lang="hu-HU" sz="1600" b="1" kern="1200" dirty="0">
                        <a:solidFill>
                          <a:srgbClr val="4D7C8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Mạng lưới bảo trợ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được nhúng vào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thành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lập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</a:t>
                      </a:r>
                      <a:r>
                        <a:rPr lang="vi-VN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ạng lưới bảo trợ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Dân chủ-bảo trợ + chuyên quyền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bảo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trợ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4667663"/>
                  </a:ext>
                </a:extLst>
              </a:tr>
              <a:tr h="91437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vi-VN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tài phiệt được nhận (làm con nuôi)</a:t>
                      </a:r>
                      <a:endParaRPr lang="hu-HU" sz="1600" b="1" kern="1200" dirty="0">
                        <a:solidFill>
                          <a:srgbClr val="4D7C8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Khu vực tư nhân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</a:t>
                      </a:r>
                      <a:r>
                        <a:rPr lang="vi-VN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Mạng lưới bảo trợ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khác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với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mạng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tại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được nhúng vào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tiếp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nhận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vào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một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mạng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lưới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tồn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tại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rồi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Dân chủ-bảo trợ + chuyên quyền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bảo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trợ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934513"/>
                  </a:ext>
                </a:extLst>
              </a:tr>
              <a:tr h="71061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hu-HU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tài phiệt</a:t>
                      </a:r>
                      <a:r>
                        <a:rPr lang="en-US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tự-học</a:t>
                      </a:r>
                      <a:endParaRPr lang="hu-HU" sz="1600" b="1" kern="1200" dirty="0">
                        <a:solidFill>
                          <a:srgbClr val="4D7C8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Mạng lưới bảo trợ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được nhúng vào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bảo trợ 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được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thiết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lập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”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Dân chủ-bảo trợ + chuyên quyền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bảo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trợ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B1B1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1207610"/>
                  </a:ext>
                </a:extLst>
              </a:tr>
              <a:tr h="91437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hu-HU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hà tài phiệt</a:t>
                      </a:r>
                      <a:r>
                        <a:rPr lang="en-US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tự</a:t>
                      </a:r>
                      <a:r>
                        <a:rPr lang="en-US" sz="1600" b="1" kern="1200" baseline="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baseline="0" dirty="0" err="1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trị</a:t>
                      </a:r>
                      <a:r>
                        <a:rPr lang="hu-HU" sz="1600" b="1" kern="1200" dirty="0">
                          <a:solidFill>
                            <a:srgbClr val="4D7C8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vi-VN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Khu vực tư nhân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vi-VN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được nhúng vào</a:t>
                      </a:r>
                      <a:endParaRPr lang="hu-HU" sz="1400" b="1" kern="1200" dirty="0">
                        <a:solidFill>
                          <a:srgbClr val="50412B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Không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có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sự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gắn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kết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rành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mạch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nuôi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dưỡng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các mối liên hệ</a:t>
                      </a:r>
                      <a:r>
                        <a:rPr lang="en-US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tốt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như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nhau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với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mọi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mạng</a:t>
                      </a:r>
                      <a:r>
                        <a:rPr lang="en-US" sz="1400" b="1" kern="1200" baseline="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baseline="0" dirty="0" err="1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lưới</a:t>
                      </a: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9017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u-HU" sz="1400" b="1" kern="1200" dirty="0">
                          <a:solidFill>
                            <a:srgbClr val="50412B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Dân chủ-bảo trợ</a:t>
                      </a: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AA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AE4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269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4706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1"/>
            <a:ext cx="8928100" cy="915988"/>
          </a:xfrm>
        </p:spPr>
        <p:txBody>
          <a:bodyPr>
            <a:noAutofit/>
          </a:bodyPr>
          <a:lstStyle/>
          <a:p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Quỹ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đạo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có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thể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của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nhà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tài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phiệt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tự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trị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trong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</a:t>
            </a:r>
            <a:r>
              <a:rPr lang="vi-VN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ạng lưới bảo trợ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một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kim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tự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tháp</a:t>
            </a:r>
            <a:endParaRPr lang="hu-HU" sz="28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" name="Csoportba foglalás 3"/>
          <p:cNvGrpSpPr/>
          <p:nvPr/>
        </p:nvGrpSpPr>
        <p:grpSpPr>
          <a:xfrm>
            <a:off x="24303" y="987425"/>
            <a:ext cx="8921929" cy="3809295"/>
            <a:chOff x="443267" y="52002"/>
            <a:chExt cx="9067473" cy="4193570"/>
          </a:xfrm>
        </p:grpSpPr>
        <p:sp>
          <p:nvSpPr>
            <p:cNvPr id="6" name="Szövegdoboz 3"/>
            <p:cNvSpPr txBox="1"/>
            <p:nvPr/>
          </p:nvSpPr>
          <p:spPr>
            <a:xfrm>
              <a:off x="2808314" y="52002"/>
              <a:ext cx="2447965" cy="400750"/>
            </a:xfrm>
            <a:prstGeom prst="roundRect">
              <a:avLst/>
            </a:prstGeom>
            <a:solidFill>
              <a:srgbClr val="B3AA9D">
                <a:alpha val="80000"/>
              </a:srgbClr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b="1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hu-HU" b="1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hà tài phiệt</a:t>
              </a:r>
              <a:r>
                <a:rPr lang="en-US" b="1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tự</a:t>
              </a:r>
              <a:r>
                <a:rPr lang="en-US" b="1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trị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8" name="Egyenes összekötő nyíllal 7"/>
            <p:cNvCxnSpPr>
              <a:stCxn id="6" idx="2"/>
              <a:endCxn id="12" idx="0"/>
            </p:cNvCxnSpPr>
            <p:nvPr/>
          </p:nvCxnSpPr>
          <p:spPr>
            <a:xfrm>
              <a:off x="4032296" y="452752"/>
              <a:ext cx="2264453" cy="3343762"/>
            </a:xfrm>
            <a:prstGeom prst="straightConnector1">
              <a:avLst/>
            </a:prstGeom>
            <a:ln w="34925" cmpd="sng">
              <a:solidFill>
                <a:srgbClr val="6B95A1"/>
              </a:solidFill>
              <a:prstDash val="solid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Szövegdoboz 8"/>
            <p:cNvSpPr txBox="1"/>
            <p:nvPr/>
          </p:nvSpPr>
          <p:spPr>
            <a:xfrm>
              <a:off x="6156684" y="892764"/>
              <a:ext cx="2311381" cy="393946"/>
            </a:xfrm>
            <a:prstGeom prst="roundRect">
              <a:avLst/>
            </a:prstGeom>
            <a:solidFill>
              <a:srgbClr val="B3AA9D">
                <a:alpha val="80000"/>
              </a:srgbClr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b="1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hu-HU" b="1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hà tài phiệt</a:t>
              </a:r>
              <a:r>
                <a:rPr lang="en-US" b="1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do </a:t>
              </a:r>
              <a:r>
                <a:rPr lang="en-US" b="1" kern="1200" dirty="0" err="1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dự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0" name="Egyenes összekötő nyíllal 9"/>
            <p:cNvCxnSpPr>
              <a:stCxn id="9" idx="2"/>
              <a:endCxn id="11" idx="0"/>
            </p:cNvCxnSpPr>
            <p:nvPr/>
          </p:nvCxnSpPr>
          <p:spPr>
            <a:xfrm>
              <a:off x="7312374" y="1286710"/>
              <a:ext cx="1199027" cy="2515605"/>
            </a:xfrm>
            <a:prstGeom prst="straightConnector1">
              <a:avLst/>
            </a:prstGeom>
            <a:ln w="34925" cmpd="sng">
              <a:solidFill>
                <a:srgbClr val="4D7C84"/>
              </a:solidFill>
              <a:prstDash val="solid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Szövegdoboz 11"/>
            <p:cNvSpPr txBox="1"/>
            <p:nvPr/>
          </p:nvSpPr>
          <p:spPr>
            <a:xfrm>
              <a:off x="7512062" y="3802314"/>
              <a:ext cx="1998678" cy="438055"/>
            </a:xfrm>
            <a:prstGeom prst="roundRect">
              <a:avLst/>
            </a:prstGeom>
            <a:solidFill>
              <a:srgbClr val="B3AA9D">
                <a:alpha val="80000"/>
              </a:srgbClr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b="1" dirty="0">
                  <a:solidFill>
                    <a:srgbClr val="50412B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hu-HU" b="1" dirty="0">
                  <a:solidFill>
                    <a:srgbClr val="50412B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hà tài phiệt</a:t>
              </a:r>
              <a:r>
                <a:rPr lang="en-US" b="1" dirty="0">
                  <a:solidFill>
                    <a:srgbClr val="50412B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50412B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bạn</a:t>
              </a:r>
              <a:r>
                <a:rPr lang="en-US" b="1" dirty="0">
                  <a:solidFill>
                    <a:srgbClr val="50412B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50412B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" name="Szövegdoboz 12"/>
            <p:cNvSpPr txBox="1"/>
            <p:nvPr/>
          </p:nvSpPr>
          <p:spPr>
            <a:xfrm>
              <a:off x="5173425" y="3796515"/>
              <a:ext cx="2246650" cy="438054"/>
            </a:xfrm>
            <a:prstGeom prst="roundRect">
              <a:avLst/>
            </a:prstGeom>
            <a:solidFill>
              <a:srgbClr val="B3AA9D">
                <a:alpha val="80000"/>
              </a:srgbClr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vi-VN" b="1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nhà tài phiệt được nhận (làm con nuôi)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3" name="Egyenes összekötő nyíllal 12"/>
            <p:cNvCxnSpPr>
              <a:stCxn id="9" idx="2"/>
              <a:endCxn id="12" idx="0"/>
            </p:cNvCxnSpPr>
            <p:nvPr/>
          </p:nvCxnSpPr>
          <p:spPr>
            <a:xfrm flipH="1">
              <a:off x="6296749" y="1286710"/>
              <a:ext cx="1015625" cy="2509805"/>
            </a:xfrm>
            <a:prstGeom prst="straightConnector1">
              <a:avLst/>
            </a:prstGeom>
            <a:ln w="34925" cmpd="sng">
              <a:solidFill>
                <a:srgbClr val="6B95A1"/>
              </a:solidFill>
              <a:prstDash val="solid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Szövegdoboz 23"/>
            <p:cNvSpPr txBox="1"/>
            <p:nvPr/>
          </p:nvSpPr>
          <p:spPr>
            <a:xfrm>
              <a:off x="1332835" y="2124633"/>
              <a:ext cx="2286896" cy="393946"/>
            </a:xfrm>
            <a:prstGeom prst="roundRect">
              <a:avLst/>
            </a:prstGeom>
            <a:solidFill>
              <a:srgbClr val="B3AA9D">
                <a:alpha val="80000"/>
              </a:srgbClr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b="1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hu-HU" b="1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hà tài phiệt</a:t>
              </a:r>
              <a:r>
                <a:rPr lang="en-US" b="1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đối</a:t>
              </a:r>
              <a:r>
                <a:rPr lang="en-US" b="1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thủ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15" name="Egyenes összekötő nyíllal 14"/>
            <p:cNvCxnSpPr>
              <a:stCxn id="9" idx="2"/>
              <a:endCxn id="14" idx="0"/>
            </p:cNvCxnSpPr>
            <p:nvPr/>
          </p:nvCxnSpPr>
          <p:spPr>
            <a:xfrm flipH="1">
              <a:off x="2476283" y="1286710"/>
              <a:ext cx="4836092" cy="837924"/>
            </a:xfrm>
            <a:prstGeom prst="straightConnector1">
              <a:avLst/>
            </a:prstGeom>
            <a:ln w="34925" cmpd="sng">
              <a:solidFill>
                <a:srgbClr val="8B523B"/>
              </a:solidFill>
              <a:prstDash val="solid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Szövegdoboz 27"/>
            <p:cNvSpPr txBox="1"/>
            <p:nvPr/>
          </p:nvSpPr>
          <p:spPr>
            <a:xfrm>
              <a:off x="2538575" y="3806576"/>
              <a:ext cx="2548160" cy="438996"/>
            </a:xfrm>
            <a:prstGeom prst="roundRect">
              <a:avLst/>
            </a:prstGeom>
            <a:solidFill>
              <a:srgbClr val="B3AA9D">
                <a:alpha val="80000"/>
              </a:srgbClr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b="1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hu-HU" b="1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hà tài phiệt</a:t>
              </a:r>
              <a:r>
                <a:rPr lang="en-US" b="1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b="1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quy</a:t>
              </a:r>
              <a:r>
                <a:rPr lang="en-US" b="1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thuận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8" name="Szövegdoboz 37"/>
            <p:cNvSpPr txBox="1"/>
            <p:nvPr/>
          </p:nvSpPr>
          <p:spPr>
            <a:xfrm rot="3275607">
              <a:off x="5323859" y="2884310"/>
              <a:ext cx="1072889" cy="2412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050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tích cực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9" name="Szövegdoboz 40"/>
            <p:cNvSpPr txBox="1"/>
            <p:nvPr/>
          </p:nvSpPr>
          <p:spPr>
            <a:xfrm rot="2168397">
              <a:off x="6741687" y="2715185"/>
              <a:ext cx="1456119" cy="28366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050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trung lập (thành công)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0" name="Szövegdoboz 41"/>
            <p:cNvSpPr txBox="1"/>
            <p:nvPr/>
          </p:nvSpPr>
          <p:spPr>
            <a:xfrm rot="17699428">
              <a:off x="6017691" y="2726820"/>
              <a:ext cx="961411" cy="29500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050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tích cực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" name="Szövegdoboz 42"/>
            <p:cNvSpPr txBox="1"/>
            <p:nvPr/>
          </p:nvSpPr>
          <p:spPr>
            <a:xfrm rot="18343517">
              <a:off x="2746755" y="1001446"/>
              <a:ext cx="946509" cy="37000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050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tiêu cực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" name="Szövegdoboz 43"/>
            <p:cNvSpPr txBox="1"/>
            <p:nvPr/>
          </p:nvSpPr>
          <p:spPr>
            <a:xfrm rot="2764180">
              <a:off x="2794570" y="2966474"/>
              <a:ext cx="932962" cy="45542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050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bị thất bại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3" name="Szövegdoboz 44"/>
            <p:cNvSpPr txBox="1"/>
            <p:nvPr/>
          </p:nvSpPr>
          <p:spPr>
            <a:xfrm>
              <a:off x="443267" y="3807517"/>
              <a:ext cx="1994721" cy="438055"/>
            </a:xfrm>
            <a:prstGeom prst="roundRect">
              <a:avLst/>
            </a:prstGeom>
            <a:solidFill>
              <a:srgbClr val="B3AA9D">
                <a:alpha val="80000"/>
              </a:srgbClr>
            </a:solidFill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b="1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hu-HU" b="1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hà tài phiệt</a:t>
              </a:r>
              <a:r>
                <a:rPr lang="en-US" b="1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b="1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thanh</a:t>
              </a:r>
              <a:r>
                <a:rPr lang="en-US" b="1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lý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4" name="Egyenes összekötő nyíllal 23"/>
            <p:cNvCxnSpPr>
              <a:stCxn id="14" idx="2"/>
              <a:endCxn id="23" idx="0"/>
            </p:cNvCxnSpPr>
            <p:nvPr/>
          </p:nvCxnSpPr>
          <p:spPr>
            <a:xfrm flipH="1">
              <a:off x="1440628" y="2518579"/>
              <a:ext cx="1035656" cy="1288938"/>
            </a:xfrm>
            <a:prstGeom prst="straightConnector1">
              <a:avLst/>
            </a:prstGeom>
            <a:ln w="34925">
              <a:solidFill>
                <a:srgbClr val="CD5F50"/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Szövegdoboz 46"/>
            <p:cNvSpPr txBox="1"/>
            <p:nvPr/>
          </p:nvSpPr>
          <p:spPr>
            <a:xfrm rot="19009861">
              <a:off x="1136054" y="3020800"/>
              <a:ext cx="1438729" cy="24812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ts val="0"/>
                </a:spcAft>
              </a:pPr>
              <a:r>
                <a:rPr lang="hu-HU" sz="1100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bị đuổi ra (</a:t>
              </a:r>
              <a:r>
                <a:rPr lang="en-US" sz="1100" kern="1200" dirty="0" err="1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sống</a:t>
              </a:r>
              <a:r>
                <a:rPr lang="en-US" sz="1100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 hay </a:t>
              </a:r>
              <a:r>
                <a:rPr lang="en-US" sz="1100" kern="1200" dirty="0" err="1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chết</a:t>
              </a:r>
              <a:r>
                <a:rPr lang="hu-HU" sz="1100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hu-HU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6" name="Egyenes összekötő nyíllal 25"/>
            <p:cNvCxnSpPr>
              <a:stCxn id="6" idx="2"/>
              <a:endCxn id="11" idx="0"/>
            </p:cNvCxnSpPr>
            <p:nvPr/>
          </p:nvCxnSpPr>
          <p:spPr>
            <a:xfrm>
              <a:off x="4032296" y="452752"/>
              <a:ext cx="4479105" cy="3349562"/>
            </a:xfrm>
            <a:prstGeom prst="straightConnector1">
              <a:avLst/>
            </a:prstGeom>
            <a:ln w="34925" cmpd="sng">
              <a:solidFill>
                <a:srgbClr val="4D7C84"/>
              </a:solidFill>
              <a:prstDash val="solid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Szövegdoboz 54"/>
            <p:cNvSpPr txBox="1"/>
            <p:nvPr/>
          </p:nvSpPr>
          <p:spPr>
            <a:xfrm rot="393227">
              <a:off x="5323610" y="472372"/>
              <a:ext cx="1057295" cy="25100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vi-VN" sz="1050" dirty="0">
                  <a:solidFill>
                    <a:srgbClr val="50412B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không quyết định được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Szövegdoboz 56"/>
            <p:cNvSpPr txBox="1"/>
            <p:nvPr/>
          </p:nvSpPr>
          <p:spPr>
            <a:xfrm rot="3798616">
              <a:off x="7242611" y="2362732"/>
              <a:ext cx="1531033" cy="23728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050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trung lập (không thành công)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29" name="Egyenes összekötő nyíllal 28"/>
            <p:cNvCxnSpPr>
              <a:stCxn id="6" idx="2"/>
              <a:endCxn id="14" idx="0"/>
            </p:cNvCxnSpPr>
            <p:nvPr/>
          </p:nvCxnSpPr>
          <p:spPr>
            <a:xfrm flipH="1">
              <a:off x="2476283" y="452753"/>
              <a:ext cx="1556013" cy="1671881"/>
            </a:xfrm>
            <a:prstGeom prst="straightConnector1">
              <a:avLst/>
            </a:prstGeom>
            <a:ln w="34925" cmpd="sng">
              <a:solidFill>
                <a:srgbClr val="8B523B"/>
              </a:solidFill>
              <a:prstDash val="solid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Szövegdoboz 63"/>
            <p:cNvSpPr txBox="1"/>
            <p:nvPr/>
          </p:nvSpPr>
          <p:spPr>
            <a:xfrm rot="21001105">
              <a:off x="4662122" y="1433518"/>
              <a:ext cx="874016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050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tiêu cực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31" name="Egyenes összekötő nyíllal 30"/>
            <p:cNvCxnSpPr>
              <a:stCxn id="6" idx="2"/>
              <a:endCxn id="16" idx="0"/>
            </p:cNvCxnSpPr>
            <p:nvPr/>
          </p:nvCxnSpPr>
          <p:spPr>
            <a:xfrm flipH="1">
              <a:off x="3812656" y="452753"/>
              <a:ext cx="219641" cy="3353823"/>
            </a:xfrm>
            <a:prstGeom prst="straightConnector1">
              <a:avLst/>
            </a:prstGeom>
            <a:ln w="34925" cmpd="sng">
              <a:solidFill>
                <a:srgbClr val="395A61"/>
              </a:solidFill>
              <a:prstDash val="solid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Szövegdoboz 68"/>
            <p:cNvSpPr txBox="1"/>
            <p:nvPr/>
          </p:nvSpPr>
          <p:spPr>
            <a:xfrm rot="5621256">
              <a:off x="3215134" y="1890613"/>
              <a:ext cx="1637631" cy="31148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050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trung lập (không thành công)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33" name="Egyenes összekötő nyíllal 32"/>
            <p:cNvCxnSpPr>
              <a:stCxn id="9" idx="2"/>
              <a:endCxn id="16" idx="0"/>
            </p:cNvCxnSpPr>
            <p:nvPr/>
          </p:nvCxnSpPr>
          <p:spPr>
            <a:xfrm flipH="1">
              <a:off x="3812656" y="1286710"/>
              <a:ext cx="3499719" cy="2519866"/>
            </a:xfrm>
            <a:prstGeom prst="straightConnector1">
              <a:avLst/>
            </a:prstGeom>
            <a:ln w="34925" cmpd="sng">
              <a:solidFill>
                <a:srgbClr val="395A61"/>
              </a:solidFill>
              <a:prstDash val="solid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Szövegdoboz 75"/>
            <p:cNvSpPr txBox="1"/>
            <p:nvPr/>
          </p:nvSpPr>
          <p:spPr>
            <a:xfrm rot="19462102">
              <a:off x="5493891" y="1789724"/>
              <a:ext cx="1508401" cy="28290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hu-HU" sz="1050" kern="1200" dirty="0">
                  <a:solidFill>
                    <a:srgbClr val="50412B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trung lập (không thành công)</a:t>
              </a:r>
              <a:endParaRPr lang="hu-HU" sz="1600" dirty="0">
                <a:solidFill>
                  <a:srgbClr val="50412B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7" name="Egyenes összekötő nyíllal 6"/>
            <p:cNvCxnSpPr>
              <a:stCxn id="6" idx="2"/>
              <a:endCxn id="9" idx="0"/>
            </p:cNvCxnSpPr>
            <p:nvPr/>
          </p:nvCxnSpPr>
          <p:spPr>
            <a:xfrm>
              <a:off x="4032297" y="452752"/>
              <a:ext cx="3280078" cy="440011"/>
            </a:xfrm>
            <a:prstGeom prst="straightConnector1">
              <a:avLst/>
            </a:prstGeom>
            <a:ln w="34925" cmpd="sng">
              <a:solidFill>
                <a:srgbClr val="E9B178"/>
              </a:solidFill>
              <a:prstDash val="solid"/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Egyenes összekötő nyíllal 16"/>
            <p:cNvCxnSpPr>
              <a:stCxn id="14" idx="2"/>
              <a:endCxn id="16" idx="0"/>
            </p:cNvCxnSpPr>
            <p:nvPr/>
          </p:nvCxnSpPr>
          <p:spPr>
            <a:xfrm>
              <a:off x="2476283" y="2518579"/>
              <a:ext cx="1336372" cy="1287997"/>
            </a:xfrm>
            <a:prstGeom prst="straightConnector1">
              <a:avLst/>
            </a:prstGeom>
            <a:ln w="34925">
              <a:solidFill>
                <a:srgbClr val="CD5F50"/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13458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5496" y="1258576"/>
            <a:ext cx="8713414" cy="3685416"/>
          </a:xfrm>
          <a:prstGeom prst="rect">
            <a:avLst/>
          </a:prstGeom>
          <a:solidFill>
            <a:srgbClr val="EFEAE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7950" y="-20538"/>
            <a:ext cx="8928100" cy="792510"/>
          </a:xfrm>
        </p:spPr>
        <p:txBody>
          <a:bodyPr>
            <a:noAutofit/>
          </a:bodyPr>
          <a:lstStyle/>
          <a:p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Số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 nhà tài phiệt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có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thể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gắn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với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kim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tự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tháp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đảng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MSZP và </a:t>
            </a:r>
            <a:r>
              <a:rPr lang="hu-HU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Fidesz</a:t>
            </a:r>
            <a:r>
              <a:rPr lang="en-US" sz="2800" b="1" dirty="0">
                <a:solidFill>
                  <a:srgbClr val="8D503B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ở Hungary, 2005-2018</a:t>
            </a:r>
            <a:endParaRPr lang="hu-HU" sz="2800" b="1" dirty="0">
              <a:solidFill>
                <a:srgbClr val="8D503B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35" name="Diagram 34"/>
          <p:cNvGraphicFramePr/>
          <p:nvPr/>
        </p:nvGraphicFramePr>
        <p:xfrm>
          <a:off x="418334" y="1301029"/>
          <a:ext cx="8567737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6" name="Egyenes összekötő 35"/>
          <p:cNvCxnSpPr/>
          <p:nvPr/>
        </p:nvCxnSpPr>
        <p:spPr>
          <a:xfrm>
            <a:off x="4809992" y="969983"/>
            <a:ext cx="0" cy="3455159"/>
          </a:xfrm>
          <a:prstGeom prst="line">
            <a:avLst/>
          </a:prstGeom>
          <a:ln w="12700" cmpd="sng">
            <a:solidFill>
              <a:srgbClr val="50412C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zövegdoboz 2"/>
          <p:cNvSpPr txBox="1">
            <a:spLocks noChangeArrowheads="1"/>
          </p:cNvSpPr>
          <p:nvPr/>
        </p:nvSpPr>
        <p:spPr bwMode="auto">
          <a:xfrm>
            <a:off x="4956172" y="902961"/>
            <a:ext cx="4030730" cy="355615"/>
          </a:xfrm>
          <a:prstGeom prst="roundRect">
            <a:avLst/>
          </a:prstGeom>
          <a:solidFill>
            <a:srgbClr val="B3AA9D">
              <a:alpha val="60000"/>
            </a:srgbClr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14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hu-HU" sz="14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huyên quyền</a:t>
            </a:r>
            <a:r>
              <a:rPr lang="en-US" sz="14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14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trợ</a:t>
            </a:r>
            <a:r>
              <a:rPr lang="hu-HU" sz="14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400" b="1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mạng</a:t>
            </a:r>
            <a:r>
              <a:rPr lang="en-US" sz="14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14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kim</a:t>
            </a:r>
            <a:r>
              <a:rPr lang="en-US" sz="14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tự</a:t>
            </a:r>
            <a:r>
              <a:rPr lang="en-US" sz="14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tháp</a:t>
            </a:r>
            <a:r>
              <a:rPr lang="hu-HU" sz="14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hu-HU" sz="2000" dirty="0">
              <a:solidFill>
                <a:srgbClr val="50412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8" name="Szövegdoboz 2"/>
          <p:cNvSpPr txBox="1">
            <a:spLocks noChangeArrowheads="1"/>
          </p:cNvSpPr>
          <p:nvPr/>
        </p:nvSpPr>
        <p:spPr bwMode="auto">
          <a:xfrm>
            <a:off x="539552" y="897553"/>
            <a:ext cx="4127083" cy="366429"/>
          </a:xfrm>
          <a:prstGeom prst="roundRect">
            <a:avLst/>
          </a:prstGeom>
          <a:solidFill>
            <a:srgbClr val="B3AA9D">
              <a:alpha val="60000"/>
            </a:srgbClr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hu-HU" sz="14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Dân chủ-bảo trợ (</a:t>
            </a:r>
            <a:r>
              <a:rPr lang="en-US" sz="1400" b="1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mạng</a:t>
            </a:r>
            <a:r>
              <a:rPr lang="en-US" sz="14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sz="14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kim</a:t>
            </a:r>
            <a:r>
              <a:rPr lang="en-US" sz="14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tự</a:t>
            </a:r>
            <a:r>
              <a:rPr lang="en-US" sz="14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tháp</a:t>
            </a:r>
            <a:r>
              <a:rPr lang="hu-HU" sz="1400" b="1" dirty="0">
                <a:solidFill>
                  <a:srgbClr val="50412B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hu-HU" sz="2000" dirty="0">
              <a:solidFill>
                <a:srgbClr val="50412B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5652120" y="4839121"/>
            <a:ext cx="34918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err="1">
                <a:solidFill>
                  <a:srgbClr val="8D503B"/>
                </a:solidFill>
              </a:rPr>
              <a:t>Nguồn</a:t>
            </a:r>
            <a:r>
              <a:rPr lang="en-US" sz="1400" b="1" dirty="0">
                <a:solidFill>
                  <a:srgbClr val="8D503B"/>
                </a:solidFill>
              </a:rPr>
              <a:t>: Scheiring (2019, 204</a:t>
            </a:r>
            <a:r>
              <a:rPr lang="hu-HU" sz="1400" b="1" dirty="0">
                <a:solidFill>
                  <a:srgbClr val="8D503B"/>
                </a:solidFill>
              </a:rPr>
              <a:t>) </a:t>
            </a:r>
            <a:r>
              <a:rPr lang="en-US" sz="1400" b="1" dirty="0" err="1">
                <a:solidFill>
                  <a:srgbClr val="8D503B"/>
                </a:solidFill>
              </a:rPr>
              <a:t>sửa</a:t>
            </a:r>
            <a:r>
              <a:rPr lang="en-US" sz="1400" b="1" dirty="0">
                <a:solidFill>
                  <a:srgbClr val="8D503B"/>
                </a:solidFill>
              </a:rPr>
              <a:t> </a:t>
            </a:r>
            <a:r>
              <a:rPr lang="en-US" sz="1400" b="1" dirty="0" err="1">
                <a:solidFill>
                  <a:srgbClr val="8D503B"/>
                </a:solidFill>
              </a:rPr>
              <a:t>đổi</a:t>
            </a:r>
            <a:endParaRPr lang="hu-HU" sz="1400" b="1" dirty="0">
              <a:solidFill>
                <a:srgbClr val="8D50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8113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Open Sans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9258</TotalTime>
  <Words>4913</Words>
  <Application>Microsoft Office PowerPoint</Application>
  <PresentationFormat>On-screen Show (16:9)</PresentationFormat>
  <Paragraphs>503</Paragraphs>
  <Slides>32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32</vt:i4>
      </vt:variant>
    </vt:vector>
  </HeadingPairs>
  <TitlesOfParts>
    <vt:vector size="41" baseType="lpstr">
      <vt:lpstr>SimSun</vt:lpstr>
      <vt:lpstr>Arial</vt:lpstr>
      <vt:lpstr>Calibri</vt:lpstr>
      <vt:lpstr>Open Sans</vt:lpstr>
      <vt:lpstr>Times New Roman</vt:lpstr>
      <vt:lpstr>Wingdings</vt:lpstr>
      <vt:lpstr>Office-téma</vt:lpstr>
      <vt:lpstr>1_Office-téma</vt:lpstr>
      <vt:lpstr>2_Office-téma</vt:lpstr>
      <vt:lpstr>PowerPoint Presentation</vt:lpstr>
      <vt:lpstr>Ba tiên đề bất thành văn của cách tiếp cận dòng chính</vt:lpstr>
      <vt:lpstr>Tiên đề 1: sự tách biệt của các lĩnh vực hoạt động xã hội đã xảy ra?</vt:lpstr>
      <vt:lpstr>các hệ thứ bậc hậu cộng sản: định nghĩa chủ nghĩa bảo trợ</vt:lpstr>
      <vt:lpstr>Tiên đề 2: vị trí de jure (luật định) của các cá nhân và các định chế trùng với vị trí de facto của họ?</vt:lpstr>
      <vt:lpstr>Các diễn viên kinh tế: các doanh nhân lớn vs. các nhà tài phiệt</vt:lpstr>
      <vt:lpstr>Các kiểu nhà tài phiệt trong các chế độ bảo trợ</vt:lpstr>
      <vt:lpstr>Quỹ đạo có thể của các nhà tài phiệt tự trị trong mạng lưới bảo trợ một kim tự tháp</vt:lpstr>
      <vt:lpstr>Số các nhà tài phiệt có thể gắn với (kim tự tháp) các đảng MSZP và Fidesz ở Hungary, 2005-2018</vt:lpstr>
      <vt:lpstr>Vị trí quyền lực của các nhà tài phiệt ở nước Nga</vt:lpstr>
      <vt:lpstr>nhà tài phiệt (olicharch) và nhà chính phiệt (poliarch)</vt:lpstr>
      <vt:lpstr>Sự khác biệt của các quyền tài sản de jure và de facto</vt:lpstr>
      <vt:lpstr>Các vai chính trị: nhà lãnh đạo số một (trong các chế độ Dân chủ tự do [DCtd], Độc tài cộng sản [ĐTcs], Chuyên quyền bảo trợ [CQbtr])</vt:lpstr>
      <vt:lpstr>Hội đồng ra quyết định</vt:lpstr>
      <vt:lpstr>Đảng cai trị de jure</vt:lpstr>
      <vt:lpstr>Bộ máy quan liêu hành chính/quản trị</vt:lpstr>
      <vt:lpstr>Bộ máy quan liêu chuyên nghiệp Weberean (“đội ngũ quan chức [chuyên viên]”)</vt:lpstr>
      <vt:lpstr>PowerPoint Presentation</vt:lpstr>
      <vt:lpstr>Tiên đề 3.: mục đích của nhà nước là sự phục vụ lợi ích công?</vt:lpstr>
      <vt:lpstr>Nguyên tắc chi phối hoạt động nhà nước</vt:lpstr>
      <vt:lpstr>PowerPoint Presentation</vt:lpstr>
      <vt:lpstr>PowerPoint Presentation</vt:lpstr>
      <vt:lpstr>Hoạt động nào hướng tới các định chế nhà nước? </vt:lpstr>
      <vt:lpstr>Hoạt động hướng tới tài sản nào? </vt:lpstr>
      <vt:lpstr>Địa vị pháp lý của hoạt động có lợi ích elite (tham nhũng)? </vt:lpstr>
      <vt:lpstr>PowerPoint Presentation</vt:lpstr>
      <vt:lpstr>Tóm tắt : nghi vấn ba tiên đề chính của cách tiếp cận dòng chính</vt:lpstr>
      <vt:lpstr>PowerPoint Presentation</vt:lpstr>
      <vt:lpstr>Tính phi-chính thức trong ba kiểu chế độ đỉnh</vt:lpstr>
      <vt:lpstr>Tính phi-chính thức trong chế độ độc tài cộng sản và chuyên quyền bảo trợ</vt:lpstr>
      <vt:lpstr>sự phi-chính thức trong nền dân chủ tự do và chế độ chuyên quyền bảo trợ</vt:lpstr>
      <vt:lpstr>Điều phối và vận hành mạng lưới phi-chính thức: “người của nhà bảo trợ” và kẻ môi giới tham nhũng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Magyar Bálint</dc:creator>
  <cp:lastModifiedBy>nguyen quang a</cp:lastModifiedBy>
  <cp:revision>872</cp:revision>
  <dcterms:created xsi:type="dcterms:W3CDTF">2017-05-01T09:52:15Z</dcterms:created>
  <dcterms:modified xsi:type="dcterms:W3CDTF">2025-06-17T03:07:09Z</dcterms:modified>
</cp:coreProperties>
</file>