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60" r:id="rId3"/>
    <p:sldId id="376" r:id="rId4"/>
    <p:sldId id="412" r:id="rId5"/>
    <p:sldId id="411" r:id="rId6"/>
    <p:sldId id="293" r:id="rId7"/>
    <p:sldId id="445" r:id="rId8"/>
    <p:sldId id="292" r:id="rId9"/>
    <p:sldId id="284" r:id="rId10"/>
    <p:sldId id="407" r:id="rId11"/>
    <p:sldId id="271" r:id="rId12"/>
    <p:sldId id="279" r:id="rId13"/>
    <p:sldId id="444" r:id="rId14"/>
    <p:sldId id="431" r:id="rId15"/>
    <p:sldId id="410" r:id="rId16"/>
    <p:sldId id="400" r:id="rId17"/>
    <p:sldId id="287" r:id="rId18"/>
    <p:sldId id="432" r:id="rId19"/>
    <p:sldId id="409" r:id="rId20"/>
    <p:sldId id="433" r:id="rId21"/>
    <p:sldId id="428" r:id="rId22"/>
    <p:sldId id="359" r:id="rId23"/>
    <p:sldId id="295" r:id="rId24"/>
    <p:sldId id="358" r:id="rId25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7" userDrawn="1">
          <p15:clr>
            <a:srgbClr val="A4A3A4"/>
          </p15:clr>
        </p15:guide>
        <p15:guide id="2" pos="68" userDrawn="1">
          <p15:clr>
            <a:srgbClr val="A4A3A4"/>
          </p15:clr>
        </p15:guide>
        <p15:guide id="3" pos="5692" userDrawn="1">
          <p15:clr>
            <a:srgbClr val="A4A3A4"/>
          </p15:clr>
        </p15:guide>
        <p15:guide id="4" orient="horz" pos="622" userDrawn="1">
          <p15:clr>
            <a:srgbClr val="A4A3A4"/>
          </p15:clr>
        </p15:guide>
        <p15:guide id="5" orient="horz" pos="3162" userDrawn="1">
          <p15:clr>
            <a:srgbClr val="A4A3A4"/>
          </p15:clr>
        </p15:guide>
        <p15:guide id="6" orient="horz" pos="849" userDrawn="1">
          <p15:clr>
            <a:srgbClr val="A4A3A4"/>
          </p15:clr>
        </p15:guide>
        <p15:guide id="7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7C85"/>
    <a:srgbClr val="B3A99D"/>
    <a:srgbClr val="CA5E53"/>
    <a:srgbClr val="50412B"/>
    <a:srgbClr val="385A61"/>
    <a:srgbClr val="EFEAE4"/>
    <a:srgbClr val="8D503B"/>
    <a:srgbClr val="6B95A1"/>
    <a:srgbClr val="E9B178"/>
    <a:srgbClr val="BAB7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510AEC-A0E9-423C-A290-6DF4A96B65B8}" v="3" dt="2025-06-09T10:49:09.1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Világos stíl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Világos stílus 2 – 6. jelölőszín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8EC20E35-A176-4012-BC5E-935CFFF8708E}" styleName="Közepesen sötét stílus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67" autoAdjust="0"/>
    <p:restoredTop sz="94468" autoAdjust="0"/>
  </p:normalViewPr>
  <p:slideViewPr>
    <p:cSldViewPr>
      <p:cViewPr varScale="1">
        <p:scale>
          <a:sx n="139" d="100"/>
          <a:sy n="139" d="100"/>
        </p:scale>
        <p:origin x="642" y="120"/>
      </p:cViewPr>
      <p:guideLst>
        <p:guide orient="horz" pos="577"/>
        <p:guide pos="68"/>
        <p:guide pos="5692"/>
        <p:guide orient="horz" pos="622"/>
        <p:guide orient="horz" pos="3162"/>
        <p:guide orient="horz" pos="84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en quang a" userId="81c76a5d4aabd278" providerId="LiveId" clId="{8C510AEC-A0E9-423C-A290-6DF4A96B65B8}"/>
    <pc:docChg chg="custSel modSld">
      <pc:chgData name="nguyen quang a" userId="81c76a5d4aabd278" providerId="LiveId" clId="{8C510AEC-A0E9-423C-A290-6DF4A96B65B8}" dt="2025-06-11T14:19:55.001" v="106" actId="1076"/>
      <pc:docMkLst>
        <pc:docMk/>
      </pc:docMkLst>
      <pc:sldChg chg="modSp mod">
        <pc:chgData name="nguyen quang a" userId="81c76a5d4aabd278" providerId="LiveId" clId="{8C510AEC-A0E9-423C-A290-6DF4A96B65B8}" dt="2025-06-11T14:19:55.001" v="106" actId="1076"/>
        <pc:sldMkLst>
          <pc:docMk/>
          <pc:sldMk cId="562638695" sldId="284"/>
        </pc:sldMkLst>
        <pc:spChg chg="mod">
          <ac:chgData name="nguyen quang a" userId="81c76a5d4aabd278" providerId="LiveId" clId="{8C510AEC-A0E9-423C-A290-6DF4A96B65B8}" dt="2025-06-11T14:16:51.921" v="89" actId="14100"/>
          <ac:spMkLst>
            <pc:docMk/>
            <pc:sldMk cId="562638695" sldId="284"/>
            <ac:spMk id="29" creationId="{00000000-0000-0000-0000-000000000000}"/>
          </ac:spMkLst>
        </pc:spChg>
        <pc:spChg chg="mod">
          <ac:chgData name="nguyen quang a" userId="81c76a5d4aabd278" providerId="LiveId" clId="{8C510AEC-A0E9-423C-A290-6DF4A96B65B8}" dt="2025-06-11T14:19:28.284" v="102" actId="1076"/>
          <ac:spMkLst>
            <pc:docMk/>
            <pc:sldMk cId="562638695" sldId="284"/>
            <ac:spMk id="36" creationId="{00000000-0000-0000-0000-000000000000}"/>
          </ac:spMkLst>
        </pc:spChg>
        <pc:spChg chg="mod">
          <ac:chgData name="nguyen quang a" userId="81c76a5d4aabd278" providerId="LiveId" clId="{8C510AEC-A0E9-423C-A290-6DF4A96B65B8}" dt="2025-06-11T14:19:35.472" v="103" actId="1076"/>
          <ac:spMkLst>
            <pc:docMk/>
            <pc:sldMk cId="562638695" sldId="284"/>
            <ac:spMk id="37" creationId="{00000000-0000-0000-0000-000000000000}"/>
          </ac:spMkLst>
        </pc:spChg>
        <pc:spChg chg="mod">
          <ac:chgData name="nguyen quang a" userId="81c76a5d4aabd278" providerId="LiveId" clId="{8C510AEC-A0E9-423C-A290-6DF4A96B65B8}" dt="2025-06-11T14:19:42.081" v="104" actId="1076"/>
          <ac:spMkLst>
            <pc:docMk/>
            <pc:sldMk cId="562638695" sldId="284"/>
            <ac:spMk id="38" creationId="{00000000-0000-0000-0000-000000000000}"/>
          </ac:spMkLst>
        </pc:spChg>
        <pc:spChg chg="mod">
          <ac:chgData name="nguyen quang a" userId="81c76a5d4aabd278" providerId="LiveId" clId="{8C510AEC-A0E9-423C-A290-6DF4A96B65B8}" dt="2025-06-11T14:19:00.240" v="100" actId="1076"/>
          <ac:spMkLst>
            <pc:docMk/>
            <pc:sldMk cId="562638695" sldId="284"/>
            <ac:spMk id="39" creationId="{00000000-0000-0000-0000-000000000000}"/>
          </ac:spMkLst>
        </pc:spChg>
        <pc:spChg chg="mod">
          <ac:chgData name="nguyen quang a" userId="81c76a5d4aabd278" providerId="LiveId" clId="{8C510AEC-A0E9-423C-A290-6DF4A96B65B8}" dt="2025-06-11T14:18:38.788" v="98" actId="1076"/>
          <ac:spMkLst>
            <pc:docMk/>
            <pc:sldMk cId="562638695" sldId="284"/>
            <ac:spMk id="40" creationId="{00000000-0000-0000-0000-000000000000}"/>
          </ac:spMkLst>
        </pc:spChg>
        <pc:spChg chg="mod">
          <ac:chgData name="nguyen quang a" userId="81c76a5d4aabd278" providerId="LiveId" clId="{8C510AEC-A0E9-423C-A290-6DF4A96B65B8}" dt="2025-06-11T14:18:12.790" v="97" actId="1076"/>
          <ac:spMkLst>
            <pc:docMk/>
            <pc:sldMk cId="562638695" sldId="284"/>
            <ac:spMk id="41" creationId="{00000000-0000-0000-0000-000000000000}"/>
          </ac:spMkLst>
        </pc:spChg>
        <pc:spChg chg="mod">
          <ac:chgData name="nguyen quang a" userId="81c76a5d4aabd278" providerId="LiveId" clId="{8C510AEC-A0E9-423C-A290-6DF4A96B65B8}" dt="2025-06-11T14:19:19.535" v="101" actId="1076"/>
          <ac:spMkLst>
            <pc:docMk/>
            <pc:sldMk cId="562638695" sldId="284"/>
            <ac:spMk id="42" creationId="{00000000-0000-0000-0000-000000000000}"/>
          </ac:spMkLst>
        </pc:spChg>
        <pc:spChg chg="mod">
          <ac:chgData name="nguyen quang a" userId="81c76a5d4aabd278" providerId="LiveId" clId="{8C510AEC-A0E9-423C-A290-6DF4A96B65B8}" dt="2025-06-11T14:19:50.455" v="105" actId="1076"/>
          <ac:spMkLst>
            <pc:docMk/>
            <pc:sldMk cId="562638695" sldId="284"/>
            <ac:spMk id="43" creationId="{00000000-0000-0000-0000-000000000000}"/>
          </ac:spMkLst>
        </pc:spChg>
        <pc:picChg chg="mod">
          <ac:chgData name="nguyen quang a" userId="81c76a5d4aabd278" providerId="LiveId" clId="{8C510AEC-A0E9-423C-A290-6DF4A96B65B8}" dt="2025-06-11T14:19:55.001" v="106" actId="1076"/>
          <ac:picMkLst>
            <pc:docMk/>
            <pc:sldMk cId="562638695" sldId="284"/>
            <ac:picMk id="28" creationId="{00000000-0000-0000-0000-000000000000}"/>
          </ac:picMkLst>
        </pc:picChg>
      </pc:sldChg>
      <pc:sldChg chg="modSp">
        <pc:chgData name="nguyen quang a" userId="81c76a5d4aabd278" providerId="LiveId" clId="{8C510AEC-A0E9-423C-A290-6DF4A96B65B8}" dt="2025-06-09T10:38:49.361" v="0"/>
        <pc:sldMkLst>
          <pc:docMk/>
          <pc:sldMk cId="555815187" sldId="287"/>
        </pc:sldMkLst>
        <pc:spChg chg="mod">
          <ac:chgData name="nguyen quang a" userId="81c76a5d4aabd278" providerId="LiveId" clId="{8C510AEC-A0E9-423C-A290-6DF4A96B65B8}" dt="2025-06-09T10:38:49.361" v="0"/>
          <ac:spMkLst>
            <pc:docMk/>
            <pc:sldMk cId="555815187" sldId="287"/>
            <ac:spMk id="2" creationId="{00000000-0000-0000-0000-000000000000}"/>
          </ac:spMkLst>
        </pc:spChg>
        <pc:graphicFrameChg chg="mod">
          <ac:chgData name="nguyen quang a" userId="81c76a5d4aabd278" providerId="LiveId" clId="{8C510AEC-A0E9-423C-A290-6DF4A96B65B8}" dt="2025-06-09T10:38:49.361" v="0"/>
          <ac:graphicFrameMkLst>
            <pc:docMk/>
            <pc:sldMk cId="555815187" sldId="287"/>
            <ac:graphicFrameMk id="4" creationId="{00000000-0000-0000-0000-000000000000}"/>
          </ac:graphicFrameMkLst>
        </pc:graphicFrameChg>
      </pc:sldChg>
      <pc:sldChg chg="modSp">
        <pc:chgData name="nguyen quang a" userId="81c76a5d4aabd278" providerId="LiveId" clId="{8C510AEC-A0E9-423C-A290-6DF4A96B65B8}" dt="2025-06-09T10:38:49.361" v="0"/>
        <pc:sldMkLst>
          <pc:docMk/>
          <pc:sldMk cId="1624484103" sldId="293"/>
        </pc:sldMkLst>
        <pc:spChg chg="mod">
          <ac:chgData name="nguyen quang a" userId="81c76a5d4aabd278" providerId="LiveId" clId="{8C510AEC-A0E9-423C-A290-6DF4A96B65B8}" dt="2025-06-09T10:38:49.361" v="0"/>
          <ac:spMkLst>
            <pc:docMk/>
            <pc:sldMk cId="1624484103" sldId="293"/>
            <ac:spMk id="3" creationId="{00000000-0000-0000-0000-000000000000}"/>
          </ac:spMkLst>
        </pc:spChg>
      </pc:sldChg>
      <pc:sldChg chg="modSp">
        <pc:chgData name="nguyen quang a" userId="81c76a5d4aabd278" providerId="LiveId" clId="{8C510AEC-A0E9-423C-A290-6DF4A96B65B8}" dt="2025-06-09T10:38:49.361" v="0"/>
        <pc:sldMkLst>
          <pc:docMk/>
          <pc:sldMk cId="3808556202" sldId="376"/>
        </pc:sldMkLst>
        <pc:graphicFrameChg chg="mod">
          <ac:chgData name="nguyen quang a" userId="81c76a5d4aabd278" providerId="LiveId" clId="{8C510AEC-A0E9-423C-A290-6DF4A96B65B8}" dt="2025-06-09T10:38:49.361" v="0"/>
          <ac:graphicFrameMkLst>
            <pc:docMk/>
            <pc:sldMk cId="3808556202" sldId="376"/>
            <ac:graphicFrameMk id="3" creationId="{00000000-0000-0000-0000-000000000000}"/>
          </ac:graphicFrameMkLst>
        </pc:graphicFrameChg>
      </pc:sldChg>
      <pc:sldChg chg="modSp mod">
        <pc:chgData name="nguyen quang a" userId="81c76a5d4aabd278" providerId="LiveId" clId="{8C510AEC-A0E9-423C-A290-6DF4A96B65B8}" dt="2025-06-09T10:52:35.983" v="74" actId="20577"/>
        <pc:sldMkLst>
          <pc:docMk/>
          <pc:sldMk cId="2600852535" sldId="400"/>
        </pc:sldMkLst>
        <pc:spChg chg="mod">
          <ac:chgData name="nguyen quang a" userId="81c76a5d4aabd278" providerId="LiveId" clId="{8C510AEC-A0E9-423C-A290-6DF4A96B65B8}" dt="2025-06-09T10:52:35.983" v="74" actId="20577"/>
          <ac:spMkLst>
            <pc:docMk/>
            <pc:sldMk cId="2600852535" sldId="400"/>
            <ac:spMk id="3" creationId="{00000000-0000-0000-0000-000000000000}"/>
          </ac:spMkLst>
        </pc:spChg>
      </pc:sldChg>
      <pc:sldChg chg="modSp mod">
        <pc:chgData name="nguyen quang a" userId="81c76a5d4aabd278" providerId="LiveId" clId="{8C510AEC-A0E9-423C-A290-6DF4A96B65B8}" dt="2025-06-11T14:14:41.601" v="86" actId="14734"/>
        <pc:sldMkLst>
          <pc:docMk/>
          <pc:sldMk cId="1849454041" sldId="411"/>
        </pc:sldMkLst>
        <pc:spChg chg="mod">
          <ac:chgData name="nguyen quang a" userId="81c76a5d4aabd278" providerId="LiveId" clId="{8C510AEC-A0E9-423C-A290-6DF4A96B65B8}" dt="2025-06-11T14:13:52.307" v="82" actId="14100"/>
          <ac:spMkLst>
            <pc:docMk/>
            <pc:sldMk cId="1849454041" sldId="411"/>
            <ac:spMk id="2" creationId="{00000000-0000-0000-0000-000000000000}"/>
          </ac:spMkLst>
        </pc:spChg>
        <pc:graphicFrameChg chg="mod modGraphic">
          <ac:chgData name="nguyen quang a" userId="81c76a5d4aabd278" providerId="LiveId" clId="{8C510AEC-A0E9-423C-A290-6DF4A96B65B8}" dt="2025-06-11T14:14:41.601" v="86" actId="14734"/>
          <ac:graphicFrameMkLst>
            <pc:docMk/>
            <pc:sldMk cId="1849454041" sldId="411"/>
            <ac:graphicFrameMk id="4" creationId="{00000000-0000-0000-0000-000000000000}"/>
          </ac:graphicFrameMkLst>
        </pc:graphicFrameChg>
      </pc:sldChg>
      <pc:sldChg chg="modSp mod">
        <pc:chgData name="nguyen quang a" userId="81c76a5d4aabd278" providerId="LiveId" clId="{8C510AEC-A0E9-423C-A290-6DF4A96B65B8}" dt="2025-06-11T14:12:44.566" v="78" actId="14100"/>
        <pc:sldMkLst>
          <pc:docMk/>
          <pc:sldMk cId="4180960248" sldId="412"/>
        </pc:sldMkLst>
        <pc:spChg chg="mod">
          <ac:chgData name="nguyen quang a" userId="81c76a5d4aabd278" providerId="LiveId" clId="{8C510AEC-A0E9-423C-A290-6DF4A96B65B8}" dt="2025-06-11T14:12:37.754" v="77" actId="14100"/>
          <ac:spMkLst>
            <pc:docMk/>
            <pc:sldMk cId="4180960248" sldId="412"/>
            <ac:spMk id="2" creationId="{00000000-0000-0000-0000-000000000000}"/>
          </ac:spMkLst>
        </pc:spChg>
        <pc:spChg chg="mod">
          <ac:chgData name="nguyen quang a" userId="81c76a5d4aabd278" providerId="LiveId" clId="{8C510AEC-A0E9-423C-A290-6DF4A96B65B8}" dt="2025-06-11T14:12:44.566" v="78" actId="14100"/>
          <ac:spMkLst>
            <pc:docMk/>
            <pc:sldMk cId="4180960248" sldId="412"/>
            <ac:spMk id="3" creationId="{00000000-0000-0000-0000-000000000000}"/>
          </ac:spMkLst>
        </pc:spChg>
      </pc:sldChg>
      <pc:sldChg chg="modSp">
        <pc:chgData name="nguyen quang a" userId="81c76a5d4aabd278" providerId="LiveId" clId="{8C510AEC-A0E9-423C-A290-6DF4A96B65B8}" dt="2025-06-09T10:38:49.361" v="0"/>
        <pc:sldMkLst>
          <pc:docMk/>
          <pc:sldMk cId="893999358" sldId="444"/>
        </pc:sldMkLst>
        <pc:graphicFrameChg chg="mod">
          <ac:chgData name="nguyen quang a" userId="81c76a5d4aabd278" providerId="LiveId" clId="{8C510AEC-A0E9-423C-A290-6DF4A96B65B8}" dt="2025-06-09T10:38:49.361" v="0"/>
          <ac:graphicFrameMkLst>
            <pc:docMk/>
            <pc:sldMk cId="893999358" sldId="444"/>
            <ac:graphicFrameMk id="4" creationId="{00000000-0000-0000-0000-000000000000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trợ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tận dụng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bảo trợ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61376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59130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50BD7C36-9D33-4188-A703-23166B0BC6ED}" type="presOf" srcId="{EA790760-0B03-448A-9F29-12DB28B7261E}" destId="{40A06F75-CF71-4FF0-9476-F881F10B4C59}" srcOrd="0" destOrd="0" presId="urn:microsoft.com/office/officeart/2005/8/layout/pyramid2"/>
    <dgm:cxn modelId="{73491638-69AC-4FFC-A08D-70DF94857D39}" type="presOf" srcId="{D75FEE30-628B-4BCD-B8C9-2BF3180BA3C0}" destId="{F9260225-45E3-4E83-A7B5-93BF7662486D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24056D7D-E5CE-490A-8086-BFB10D4F5AF8}" type="presOf" srcId="{497908DE-4C30-428A-A555-3A6C2F4ADF7D}" destId="{C15E22B3-3295-4532-9D6A-325D45E50C1C}" srcOrd="0" destOrd="0" presId="urn:microsoft.com/office/officeart/2005/8/layout/pyramid2"/>
    <dgm:cxn modelId="{4960C392-84C1-4855-9F94-9A971D03B15F}" type="presOf" srcId="{3CA4390E-8AEC-4EA2-A3EC-8DD042504D56}" destId="{585EDA03-E1D1-49E2-ABCC-D095A33C60CB}" srcOrd="0" destOrd="0" presId="urn:microsoft.com/office/officeart/2005/8/layout/pyramid2"/>
    <dgm:cxn modelId="{D9BDC1A0-4CC4-4E48-93C2-0C9EEB0173D9}" type="presOf" srcId="{83210F28-54C2-4E50-BA91-C30C7F5A925A}" destId="{0E6DB8B2-458A-4F73-AF77-E844E8685CD8}" srcOrd="0" destOrd="0" presId="urn:microsoft.com/office/officeart/2005/8/layout/pyramid2"/>
    <dgm:cxn modelId="{B91416B0-E000-4B6B-AE7D-50C4B46D6E28}" type="presOf" srcId="{94EAB1EC-7FE9-40F9-8691-7534F2D2D13B}" destId="{AA40EDB2-9616-491E-8997-90DC3C7C7F8E}" srcOrd="0" destOrd="0" presId="urn:microsoft.com/office/officeart/2005/8/layout/pyramid2"/>
    <dgm:cxn modelId="{99DABBE0-9EF0-4C72-9687-3EE46E46767D}" type="presOf" srcId="{70972A96-F39F-4054-A5D9-CCAC350AB6EA}" destId="{6AFE05B7-991B-44DA-9843-39E3CC396A11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E7CF447E-B6CE-490E-84C9-FB995CCA60BF}" type="presParOf" srcId="{F9260225-45E3-4E83-A7B5-93BF7662486D}" destId="{2CAB7AE0-F53F-477F-8596-08683A702DA4}" srcOrd="0" destOrd="0" presId="urn:microsoft.com/office/officeart/2005/8/layout/pyramid2"/>
    <dgm:cxn modelId="{9C9EF5F2-2695-4D31-BB10-64B8C85119CF}" type="presParOf" srcId="{F9260225-45E3-4E83-A7B5-93BF7662486D}" destId="{54982EDE-BA38-419C-8C90-E7DF88B50825}" srcOrd="1" destOrd="0" presId="urn:microsoft.com/office/officeart/2005/8/layout/pyramid2"/>
    <dgm:cxn modelId="{252AEE35-A7AF-4183-9596-70C2EE4FCE02}" type="presParOf" srcId="{54982EDE-BA38-419C-8C90-E7DF88B50825}" destId="{C15E22B3-3295-4532-9D6A-325D45E50C1C}" srcOrd="0" destOrd="0" presId="urn:microsoft.com/office/officeart/2005/8/layout/pyramid2"/>
    <dgm:cxn modelId="{36A90662-CAF0-4E60-82A9-48466484C3D9}" type="presParOf" srcId="{54982EDE-BA38-419C-8C90-E7DF88B50825}" destId="{E349127E-BD40-4FFD-98F7-AE53232D3317}" srcOrd="1" destOrd="0" presId="urn:microsoft.com/office/officeart/2005/8/layout/pyramid2"/>
    <dgm:cxn modelId="{B0A73982-CCEC-49F7-9912-05900A035A47}" type="presParOf" srcId="{54982EDE-BA38-419C-8C90-E7DF88B50825}" destId="{585EDA03-E1D1-49E2-ABCC-D095A33C60CB}" srcOrd="2" destOrd="0" presId="urn:microsoft.com/office/officeart/2005/8/layout/pyramid2"/>
    <dgm:cxn modelId="{3AD8F3BE-92C0-4D3E-8799-E0EA48171E3A}" type="presParOf" srcId="{54982EDE-BA38-419C-8C90-E7DF88B50825}" destId="{689CAA53-9D6E-44E6-B0D8-615A6D07FB5B}" srcOrd="3" destOrd="0" presId="urn:microsoft.com/office/officeart/2005/8/layout/pyramid2"/>
    <dgm:cxn modelId="{416A2E7E-91B9-4C36-AFA9-E6159BBC9CA2}" type="presParOf" srcId="{54982EDE-BA38-419C-8C90-E7DF88B50825}" destId="{AA40EDB2-9616-491E-8997-90DC3C7C7F8E}" srcOrd="4" destOrd="0" presId="urn:microsoft.com/office/officeart/2005/8/layout/pyramid2"/>
    <dgm:cxn modelId="{565B8220-585F-40CE-A2E8-39A2031CF84E}" type="presParOf" srcId="{54982EDE-BA38-419C-8C90-E7DF88B50825}" destId="{9055E23A-F0BC-4AAF-9FF4-F780F02DFD21}" srcOrd="5" destOrd="0" presId="urn:microsoft.com/office/officeart/2005/8/layout/pyramid2"/>
    <dgm:cxn modelId="{27B89A24-0C40-4395-AB5A-BEE34FABBDDC}" type="presParOf" srcId="{54982EDE-BA38-419C-8C90-E7DF88B50825}" destId="{6AFE05B7-991B-44DA-9843-39E3CC396A11}" srcOrd="6" destOrd="0" presId="urn:microsoft.com/office/officeart/2005/8/layout/pyramid2"/>
    <dgm:cxn modelId="{929B0F85-C8F3-46DB-B546-512873498325}" type="presParOf" srcId="{54982EDE-BA38-419C-8C90-E7DF88B50825}" destId="{B370853F-B4C8-494E-B10D-01EDE232E07B}" srcOrd="7" destOrd="0" presId="urn:microsoft.com/office/officeart/2005/8/layout/pyramid2"/>
    <dgm:cxn modelId="{7206CEFA-382B-4306-9E05-C44D281A7558}" type="presParOf" srcId="{54982EDE-BA38-419C-8C90-E7DF88B50825}" destId="{40A06F75-CF71-4FF0-9476-F881F10B4C59}" srcOrd="8" destOrd="0" presId="urn:microsoft.com/office/officeart/2005/8/layout/pyramid2"/>
    <dgm:cxn modelId="{CB015D4E-CCE1-45B1-A971-861AAA1873FC}" type="presParOf" srcId="{54982EDE-BA38-419C-8C90-E7DF88B50825}" destId="{D5AAC021-0B13-4F18-8DC6-1FA6845FB348}" srcOrd="9" destOrd="0" presId="urn:microsoft.com/office/officeart/2005/8/layout/pyramid2"/>
    <dgm:cxn modelId="{47C32C4B-A5A7-46D9-96D6-AAD33F5DA62D}" type="presParOf" srcId="{54982EDE-BA38-419C-8C90-E7DF88B50825}" destId="{0E6DB8B2-458A-4F73-AF77-E844E8685CD8}" srcOrd="10" destOrd="0" presId="urn:microsoft.com/office/officeart/2005/8/layout/pyramid2"/>
    <dgm:cxn modelId="{3C0D0199-BA71-4A94-A801-6BFCF6B69C4A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trợ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tận dụng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bảo trợ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E89C1F37-C31D-4771-85D3-09479E102542}" type="presOf" srcId="{83210F28-54C2-4E50-BA91-C30C7F5A925A}" destId="{0E6DB8B2-458A-4F73-AF77-E844E8685CD8}" srcOrd="0" destOrd="0" presId="urn:microsoft.com/office/officeart/2005/8/layout/pyramid2"/>
    <dgm:cxn modelId="{4FD27F62-8F7B-4FA0-81B0-45AFF26DD4AB}" type="presOf" srcId="{3CA4390E-8AEC-4EA2-A3EC-8DD042504D56}" destId="{585EDA03-E1D1-49E2-ABCC-D095A33C60CB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CFD6E74C-88C1-4902-B0F5-0819A8204EF3}" type="presOf" srcId="{EA790760-0B03-448A-9F29-12DB28B7261E}" destId="{40A06F75-CF71-4FF0-9476-F881F10B4C59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FE306688-C971-4452-B41B-E44DDEE8B654}" type="presOf" srcId="{497908DE-4C30-428A-A555-3A6C2F4ADF7D}" destId="{C15E22B3-3295-4532-9D6A-325D45E50C1C}" srcOrd="0" destOrd="0" presId="urn:microsoft.com/office/officeart/2005/8/layout/pyramid2"/>
    <dgm:cxn modelId="{AFB221A5-DC01-4D91-A630-149BF9C8BEEE}" type="presOf" srcId="{70972A96-F39F-4054-A5D9-CCAC350AB6EA}" destId="{6AFE05B7-991B-44DA-9843-39E3CC396A11}" srcOrd="0" destOrd="0" presId="urn:microsoft.com/office/officeart/2005/8/layout/pyramid2"/>
    <dgm:cxn modelId="{D0EC6BA7-91C1-4C22-B662-DBBEEDA6BEA1}" type="presOf" srcId="{94EAB1EC-7FE9-40F9-8691-7534F2D2D13B}" destId="{AA40EDB2-9616-491E-8997-90DC3C7C7F8E}" srcOrd="0" destOrd="0" presId="urn:microsoft.com/office/officeart/2005/8/layout/pyramid2"/>
    <dgm:cxn modelId="{A4ED18AC-E2F5-4EB9-B7A6-C29D137DDD0E}" type="presOf" srcId="{D75FEE30-628B-4BCD-B8C9-2BF3180BA3C0}" destId="{F9260225-45E3-4E83-A7B5-93BF7662486D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5546BA0F-BCDB-498D-97E9-84D23BF7D823}" type="presParOf" srcId="{F9260225-45E3-4E83-A7B5-93BF7662486D}" destId="{2CAB7AE0-F53F-477F-8596-08683A702DA4}" srcOrd="0" destOrd="0" presId="urn:microsoft.com/office/officeart/2005/8/layout/pyramid2"/>
    <dgm:cxn modelId="{6C13861C-A22F-4239-984C-CDB7872F97F3}" type="presParOf" srcId="{F9260225-45E3-4E83-A7B5-93BF7662486D}" destId="{54982EDE-BA38-419C-8C90-E7DF88B50825}" srcOrd="1" destOrd="0" presId="urn:microsoft.com/office/officeart/2005/8/layout/pyramid2"/>
    <dgm:cxn modelId="{F92D76F5-DBE3-474B-9E21-853D2240D0BB}" type="presParOf" srcId="{54982EDE-BA38-419C-8C90-E7DF88B50825}" destId="{C15E22B3-3295-4532-9D6A-325D45E50C1C}" srcOrd="0" destOrd="0" presId="urn:microsoft.com/office/officeart/2005/8/layout/pyramid2"/>
    <dgm:cxn modelId="{62E67332-AF00-4043-80AD-A05B1BC948DC}" type="presParOf" srcId="{54982EDE-BA38-419C-8C90-E7DF88B50825}" destId="{E349127E-BD40-4FFD-98F7-AE53232D3317}" srcOrd="1" destOrd="0" presId="urn:microsoft.com/office/officeart/2005/8/layout/pyramid2"/>
    <dgm:cxn modelId="{DF72982B-D159-45CB-99AD-0FFCD3001273}" type="presParOf" srcId="{54982EDE-BA38-419C-8C90-E7DF88B50825}" destId="{585EDA03-E1D1-49E2-ABCC-D095A33C60CB}" srcOrd="2" destOrd="0" presId="urn:microsoft.com/office/officeart/2005/8/layout/pyramid2"/>
    <dgm:cxn modelId="{59B107B9-C730-42D7-9417-1DF20E5D3278}" type="presParOf" srcId="{54982EDE-BA38-419C-8C90-E7DF88B50825}" destId="{689CAA53-9D6E-44E6-B0D8-615A6D07FB5B}" srcOrd="3" destOrd="0" presId="urn:microsoft.com/office/officeart/2005/8/layout/pyramid2"/>
    <dgm:cxn modelId="{8D9E1CA6-CD0C-486C-8B97-D9FA4B8982EC}" type="presParOf" srcId="{54982EDE-BA38-419C-8C90-E7DF88B50825}" destId="{AA40EDB2-9616-491E-8997-90DC3C7C7F8E}" srcOrd="4" destOrd="0" presId="urn:microsoft.com/office/officeart/2005/8/layout/pyramid2"/>
    <dgm:cxn modelId="{E87BE80E-194E-4DA5-9B35-88A4A487A61D}" type="presParOf" srcId="{54982EDE-BA38-419C-8C90-E7DF88B50825}" destId="{9055E23A-F0BC-4AAF-9FF4-F780F02DFD21}" srcOrd="5" destOrd="0" presId="urn:microsoft.com/office/officeart/2005/8/layout/pyramid2"/>
    <dgm:cxn modelId="{B520C037-ADBC-4571-B0D6-87B69A7E8C90}" type="presParOf" srcId="{54982EDE-BA38-419C-8C90-E7DF88B50825}" destId="{6AFE05B7-991B-44DA-9843-39E3CC396A11}" srcOrd="6" destOrd="0" presId="urn:microsoft.com/office/officeart/2005/8/layout/pyramid2"/>
    <dgm:cxn modelId="{98787B4A-CF9A-4DC8-A3F3-FDBCA561BDA8}" type="presParOf" srcId="{54982EDE-BA38-419C-8C90-E7DF88B50825}" destId="{B370853F-B4C8-494E-B10D-01EDE232E07B}" srcOrd="7" destOrd="0" presId="urn:microsoft.com/office/officeart/2005/8/layout/pyramid2"/>
    <dgm:cxn modelId="{4B0FF76F-6187-4948-A7B1-B7D49434E16A}" type="presParOf" srcId="{54982EDE-BA38-419C-8C90-E7DF88B50825}" destId="{40A06F75-CF71-4FF0-9476-F881F10B4C59}" srcOrd="8" destOrd="0" presId="urn:microsoft.com/office/officeart/2005/8/layout/pyramid2"/>
    <dgm:cxn modelId="{F8682059-C4F8-4885-A036-DD7D00A16706}" type="presParOf" srcId="{54982EDE-BA38-419C-8C90-E7DF88B50825}" destId="{D5AAC021-0B13-4F18-8DC6-1FA6845FB348}" srcOrd="9" destOrd="0" presId="urn:microsoft.com/office/officeart/2005/8/layout/pyramid2"/>
    <dgm:cxn modelId="{3E9BD71F-CEFB-4360-BCAA-A28BCB1822BF}" type="presParOf" srcId="{54982EDE-BA38-419C-8C90-E7DF88B50825}" destId="{0E6DB8B2-458A-4F73-AF77-E844E8685CD8}" srcOrd="10" destOrd="0" presId="urn:microsoft.com/office/officeart/2005/8/layout/pyramid2"/>
    <dgm:cxn modelId="{89A83832-05D8-4956-BA14-AF50D4D73A82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trợ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tận dụng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bảo trợ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26C6A622-B061-443C-9A80-7574DBDF2714}" type="presOf" srcId="{EA790760-0B03-448A-9F29-12DB28B7261E}" destId="{40A06F75-CF71-4FF0-9476-F881F10B4C59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3F7EC130-DEED-499D-977E-8C6D3E56F093}" type="presOf" srcId="{94EAB1EC-7FE9-40F9-8691-7534F2D2D13B}" destId="{AA40EDB2-9616-491E-8997-90DC3C7C7F8E}" srcOrd="0" destOrd="0" presId="urn:microsoft.com/office/officeart/2005/8/layout/pyramid2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A4209A51-2684-41D0-8B89-4DA2DB325B08}" type="presOf" srcId="{70972A96-F39F-4054-A5D9-CCAC350AB6EA}" destId="{6AFE05B7-991B-44DA-9843-39E3CC396A11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7D0109C4-9AB5-4A34-8A4D-2B8A688D0AE4}" type="presOf" srcId="{3CA4390E-8AEC-4EA2-A3EC-8DD042504D56}" destId="{585EDA03-E1D1-49E2-ABCC-D095A33C60CB}" srcOrd="0" destOrd="0" presId="urn:microsoft.com/office/officeart/2005/8/layout/pyramid2"/>
    <dgm:cxn modelId="{DC5914DE-592C-4C4F-87B8-EDCD545A4DFE}" type="presOf" srcId="{497908DE-4C30-428A-A555-3A6C2F4ADF7D}" destId="{C15E22B3-3295-4532-9D6A-325D45E50C1C}" srcOrd="0" destOrd="0" presId="urn:microsoft.com/office/officeart/2005/8/layout/pyramid2"/>
    <dgm:cxn modelId="{CC01BCDF-8528-49B0-BAC4-003DC2E105BE}" type="presOf" srcId="{D75FEE30-628B-4BCD-B8C9-2BF3180BA3C0}" destId="{F9260225-45E3-4E83-A7B5-93BF7662486D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8E21EAFD-65F4-416B-B318-C99BC4E10E83}" type="presOf" srcId="{83210F28-54C2-4E50-BA91-C30C7F5A925A}" destId="{0E6DB8B2-458A-4F73-AF77-E844E8685CD8}" srcOrd="0" destOrd="0" presId="urn:microsoft.com/office/officeart/2005/8/layout/pyramid2"/>
    <dgm:cxn modelId="{CD6EC6A8-B833-49D0-B75D-10D986351503}" type="presParOf" srcId="{F9260225-45E3-4E83-A7B5-93BF7662486D}" destId="{2CAB7AE0-F53F-477F-8596-08683A702DA4}" srcOrd="0" destOrd="0" presId="urn:microsoft.com/office/officeart/2005/8/layout/pyramid2"/>
    <dgm:cxn modelId="{C7C339E9-F1CE-4293-B66E-4C1B37AF2A22}" type="presParOf" srcId="{F9260225-45E3-4E83-A7B5-93BF7662486D}" destId="{54982EDE-BA38-419C-8C90-E7DF88B50825}" srcOrd="1" destOrd="0" presId="urn:microsoft.com/office/officeart/2005/8/layout/pyramid2"/>
    <dgm:cxn modelId="{0F93B4DE-738B-4684-90CA-162644AD91FC}" type="presParOf" srcId="{54982EDE-BA38-419C-8C90-E7DF88B50825}" destId="{C15E22B3-3295-4532-9D6A-325D45E50C1C}" srcOrd="0" destOrd="0" presId="urn:microsoft.com/office/officeart/2005/8/layout/pyramid2"/>
    <dgm:cxn modelId="{25814616-F80D-4AB0-B252-893C28BC38CF}" type="presParOf" srcId="{54982EDE-BA38-419C-8C90-E7DF88B50825}" destId="{E349127E-BD40-4FFD-98F7-AE53232D3317}" srcOrd="1" destOrd="0" presId="urn:microsoft.com/office/officeart/2005/8/layout/pyramid2"/>
    <dgm:cxn modelId="{1786798A-C22E-46CE-8A75-9FB6D8438C6A}" type="presParOf" srcId="{54982EDE-BA38-419C-8C90-E7DF88B50825}" destId="{585EDA03-E1D1-49E2-ABCC-D095A33C60CB}" srcOrd="2" destOrd="0" presId="urn:microsoft.com/office/officeart/2005/8/layout/pyramid2"/>
    <dgm:cxn modelId="{CA3D2856-5B74-4C99-B474-AEABF2478978}" type="presParOf" srcId="{54982EDE-BA38-419C-8C90-E7DF88B50825}" destId="{689CAA53-9D6E-44E6-B0D8-615A6D07FB5B}" srcOrd="3" destOrd="0" presId="urn:microsoft.com/office/officeart/2005/8/layout/pyramid2"/>
    <dgm:cxn modelId="{8E382F8C-D781-493F-BD2B-F63A886CC8F6}" type="presParOf" srcId="{54982EDE-BA38-419C-8C90-E7DF88B50825}" destId="{AA40EDB2-9616-491E-8997-90DC3C7C7F8E}" srcOrd="4" destOrd="0" presId="urn:microsoft.com/office/officeart/2005/8/layout/pyramid2"/>
    <dgm:cxn modelId="{4DD4E1D5-1316-401F-B1A4-F8A0B6243070}" type="presParOf" srcId="{54982EDE-BA38-419C-8C90-E7DF88B50825}" destId="{9055E23A-F0BC-4AAF-9FF4-F780F02DFD21}" srcOrd="5" destOrd="0" presId="urn:microsoft.com/office/officeart/2005/8/layout/pyramid2"/>
    <dgm:cxn modelId="{0E69DFD1-7A42-44C3-A9B8-B059853B1FA5}" type="presParOf" srcId="{54982EDE-BA38-419C-8C90-E7DF88B50825}" destId="{6AFE05B7-991B-44DA-9843-39E3CC396A11}" srcOrd="6" destOrd="0" presId="urn:microsoft.com/office/officeart/2005/8/layout/pyramid2"/>
    <dgm:cxn modelId="{4D341C77-4859-4D29-B3D0-6EBA832DEFCD}" type="presParOf" srcId="{54982EDE-BA38-419C-8C90-E7DF88B50825}" destId="{B370853F-B4C8-494E-B10D-01EDE232E07B}" srcOrd="7" destOrd="0" presId="urn:microsoft.com/office/officeart/2005/8/layout/pyramid2"/>
    <dgm:cxn modelId="{B00431A9-F816-4275-BE6F-8237D38BEC51}" type="presParOf" srcId="{54982EDE-BA38-419C-8C90-E7DF88B50825}" destId="{40A06F75-CF71-4FF0-9476-F881F10B4C59}" srcOrd="8" destOrd="0" presId="urn:microsoft.com/office/officeart/2005/8/layout/pyramid2"/>
    <dgm:cxn modelId="{36D5B3A9-D16D-4A95-A82F-D4A1D4E35DDC}" type="presParOf" srcId="{54982EDE-BA38-419C-8C90-E7DF88B50825}" destId="{D5AAC021-0B13-4F18-8DC6-1FA6845FB348}" srcOrd="9" destOrd="0" presId="urn:microsoft.com/office/officeart/2005/8/layout/pyramid2"/>
    <dgm:cxn modelId="{2F793101-A9F0-43CD-8A05-00D4E4DB54F7}" type="presParOf" srcId="{54982EDE-BA38-419C-8C90-E7DF88B50825}" destId="{0E6DB8B2-458A-4F73-AF77-E844E8685CD8}" srcOrd="10" destOrd="0" presId="urn:microsoft.com/office/officeart/2005/8/layout/pyramid2"/>
    <dgm:cxn modelId="{CC28516C-9D0F-42E8-81ED-57B7483AAA04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01614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624454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648394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772335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794114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479742" y="3798731"/>
          <a:ext cx="1867265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trợ</a:t>
          </a:r>
        </a:p>
      </dsp:txBody>
      <dsp:txXfrm>
        <a:off x="3502998" y="3821987"/>
        <a:ext cx="1820753" cy="429887"/>
      </dsp:txXfrm>
    </dsp:sp>
    <dsp:sp modelId="{6AFE05B7-991B-44DA-9843-39E3CC396A11}">
      <dsp:nvSpPr>
        <dsp:cNvPr id="0" name=""/>
        <dsp:cNvSpPr/>
      </dsp:nvSpPr>
      <dsp:spPr>
        <a:xfrm>
          <a:off x="3585919" y="216027"/>
          <a:ext cx="1798934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607671" y="237779"/>
        <a:ext cx="1755430" cy="402078"/>
      </dsp:txXfrm>
    </dsp:sp>
    <dsp:sp modelId="{40A06F75-CF71-4FF0-9476-F881F10B4C59}">
      <dsp:nvSpPr>
        <dsp:cNvPr id="0" name=""/>
        <dsp:cNvSpPr/>
      </dsp:nvSpPr>
      <dsp:spPr>
        <a:xfrm>
          <a:off x="6138228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tận dụng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160985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419592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bảo trợ</a:t>
          </a:r>
        </a:p>
      </dsp:txBody>
      <dsp:txXfrm>
        <a:off x="1440948" y="2010858"/>
        <a:ext cx="1457586" cy="3947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trợ</a:t>
          </a: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tận dụng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bảo trợ</a:t>
          </a:r>
        </a:p>
      </dsp:txBody>
      <dsp:txXfrm>
        <a:off x="1527563" y="2010858"/>
        <a:ext cx="1457586" cy="39477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trợ</a:t>
          </a: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tận dụng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bảo trợ</a:t>
          </a:r>
        </a:p>
      </dsp:txBody>
      <dsp:txXfrm>
        <a:off x="1527563" y="2010858"/>
        <a:ext cx="1457586" cy="3947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Đây là bài số 6 về các chu kỳ chế độ ở Ukraina và Nga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38848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chu kỳ chế độ ở Ukraina: 1964-1985 ĐTCS rồi đến thời Gorbachev 1985-1991; chuyển đổi sang dân chủ bảo trợ 1992-1997; chuyển theo hướng chuyên quyền với các tổng thống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77418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3686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0032B-C540-4B8C-810A-23960B1398D5}" type="slidenum">
              <a:rPr lang="hu-HU" smtClean="0"/>
              <a:pPr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138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0032B-C540-4B8C-810A-23960B1398D5}" type="slidenum">
              <a:rPr lang="hu-HU" smtClean="0"/>
              <a:pPr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836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0448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54851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86449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4808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ostcommunistregimes.com/hu/" TargetMode="External"/><Relationship Id="rId2" Type="http://schemas.openxmlformats.org/officeDocument/2006/relationships/hyperlink" Target="https://www.postcommunistregimes.com/talks-magyar-hungarian/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07950" y="1112677"/>
            <a:ext cx="8928100" cy="2035138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chu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kỳ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vs.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quỹ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đạo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Ukraina và  Nga</a:t>
            </a:r>
            <a:endParaRPr lang="hu-HU" sz="28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8526957" y="4266337"/>
            <a:ext cx="37055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100" b="1" dirty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</a:p>
        </p:txBody>
      </p:sp>
      <p:sp>
        <p:nvSpPr>
          <p:cNvPr id="5" name="Google Shape;88;p1">
            <a:extLst>
              <a:ext uri="{FF2B5EF4-FFF2-40B4-BE49-F238E27FC236}">
                <a16:creationId xmlns:a16="http://schemas.microsoft.com/office/drawing/2014/main" id="{FEF79FB3-CDBF-9CB4-42CE-4D117540DF17}"/>
              </a:ext>
            </a:extLst>
          </p:cNvPr>
          <p:cNvSpPr txBox="1"/>
          <p:nvPr/>
        </p:nvSpPr>
        <p:spPr>
          <a:xfrm>
            <a:off x="107950" y="2571750"/>
            <a:ext cx="8928100" cy="2462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 i="0" u="none" strike="noStrike" cap="none" dirty="0">
              <a:solidFill>
                <a:srgbClr val="8D503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 i="0" u="none" strike="noStrike" cap="none" dirty="0">
              <a:solidFill>
                <a:srgbClr val="8D503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 i="0" u="none" strike="noStrike" cap="none" dirty="0">
              <a:solidFill>
                <a:srgbClr val="8D503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8D503B"/>
              </a:buClr>
              <a:buSzPts val="2000"/>
              <a:buFont typeface="Open Sans"/>
              <a:buNone/>
            </a:pPr>
            <a:r>
              <a:rPr lang="hu-HU" sz="2000" b="1" i="0" u="none" strike="noStrike" cap="none" dirty="0">
                <a:solidFill>
                  <a:srgbClr val="8D503B"/>
                </a:solidFill>
                <a:latin typeface="Open Sans"/>
                <a:ea typeface="Open Sans"/>
                <a:cs typeface="Open Sans"/>
                <a:sym typeface="Open Sans"/>
              </a:rPr>
              <a:t>Magyar Bálint – </a:t>
            </a:r>
            <a:r>
              <a:rPr lang="hu-HU" sz="2000" b="1" i="0" u="none" strike="noStrike" cap="none" dirty="0" err="1">
                <a:solidFill>
                  <a:srgbClr val="8D503B"/>
                </a:solidFill>
                <a:latin typeface="Open Sans"/>
                <a:ea typeface="Open Sans"/>
                <a:cs typeface="Open Sans"/>
                <a:sym typeface="Open Sans"/>
              </a:rPr>
              <a:t>Madlovics</a:t>
            </a:r>
            <a:r>
              <a:rPr lang="hu-HU" sz="2000" b="1" i="0" u="none" strike="noStrike" cap="none" dirty="0">
                <a:solidFill>
                  <a:srgbClr val="8D503B"/>
                </a:solidFill>
                <a:latin typeface="Open Sans"/>
                <a:ea typeface="Open Sans"/>
                <a:cs typeface="Open Sans"/>
                <a:sym typeface="Open Sans"/>
              </a:rPr>
              <a:t> Bálint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8D503B"/>
              </a:buClr>
              <a:buSzPts val="2000"/>
              <a:buFont typeface="Open Sans"/>
              <a:buNone/>
            </a:pPr>
            <a:r>
              <a:rPr lang="hu-HU" sz="2000" b="1" i="0" u="none" strike="noStrike" cap="none" dirty="0">
                <a:solidFill>
                  <a:srgbClr val="8D503B"/>
                </a:solidFill>
                <a:latin typeface="Open Sans"/>
                <a:ea typeface="Open Sans"/>
                <a:cs typeface="Open Sans"/>
                <a:sym typeface="Open Sans"/>
              </a:rPr>
              <a:t>CEU Demokrácia Intézet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endParaRPr sz="2000" b="1" i="0" u="none" strike="noStrike" cap="none" dirty="0">
              <a:solidFill>
                <a:srgbClr val="8D503B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8D503B"/>
              </a:buClr>
              <a:buSzPts val="2000"/>
              <a:buFont typeface="Open Sans"/>
              <a:buNone/>
            </a:pPr>
            <a:r>
              <a:rPr lang="hu-HU" sz="2000" b="1" i="0" u="none" strike="noStrike" cap="none" dirty="0">
                <a:solidFill>
                  <a:srgbClr val="8D503B"/>
                </a:solidFill>
                <a:latin typeface="Open Sans"/>
                <a:ea typeface="Open Sans"/>
                <a:cs typeface="Open Sans"/>
                <a:sym typeface="Open Sans"/>
              </a:rPr>
              <a:t>Bibó István Szabadegyetem, 2024. április 22.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72008"/>
            <a:ext cx="8928100" cy="771550"/>
          </a:xfrm>
        </p:spPr>
        <p:txBody>
          <a:bodyPr>
            <a:normAutofit/>
          </a:bodyPr>
          <a:lstStyle/>
          <a:p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chu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kỳ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nền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dân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chủ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bảo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trợ</a:t>
            </a:r>
            <a:endParaRPr lang="hu-HU" sz="27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758537"/>
              </p:ext>
            </p:extLst>
          </p:nvPr>
        </p:nvGraphicFramePr>
        <p:xfrm>
          <a:off x="107950" y="1229855"/>
          <a:ext cx="8928100" cy="30243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7826">
                  <a:extLst>
                    <a:ext uri="{9D8B030D-6E8A-4147-A177-3AD203B41FA5}">
                      <a16:colId xmlns:a16="http://schemas.microsoft.com/office/drawing/2014/main" val="1738400069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1669295333"/>
                    </a:ext>
                  </a:extLst>
                </a:gridCol>
                <a:gridCol w="2447826">
                  <a:extLst>
                    <a:ext uri="{9D8B030D-6E8A-4147-A177-3AD203B41FA5}">
                      <a16:colId xmlns:a16="http://schemas.microsoft.com/office/drawing/2014/main" val="3758632815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chủ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endParaRPr lang="en-US" sz="20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3600" dirty="0"/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Chuyên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endParaRPr lang="en-US" sz="20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766560"/>
                  </a:ext>
                </a:extLst>
              </a:tr>
              <a:tr h="1584176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kim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tự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tháp</a:t>
                      </a:r>
                      <a:r>
                        <a:rPr lang="en-US" sz="20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phi-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endParaRPr lang="en-US" sz="20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một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kim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tự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tháp</a:t>
                      </a:r>
                      <a:endParaRPr lang="en-US" sz="20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phi-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20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endParaRPr lang="en-US" sz="20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98668"/>
                  </a:ext>
                </a:extLst>
              </a:tr>
            </a:tbl>
          </a:graphicData>
        </a:graphic>
      </p:graphicFrame>
      <p:sp>
        <p:nvSpPr>
          <p:cNvPr id="5" name="Arrow: Curved Down 4">
            <a:extLst>
              <a:ext uri="{FF2B5EF4-FFF2-40B4-BE49-F238E27FC236}">
                <a16:creationId xmlns:a16="http://schemas.microsoft.com/office/drawing/2014/main" id="{FEDE74DD-822F-BCBA-B24A-16B9A36F67B0}"/>
              </a:ext>
            </a:extLst>
          </p:cNvPr>
          <p:cNvSpPr/>
          <p:nvPr/>
        </p:nvSpPr>
        <p:spPr>
          <a:xfrm rot="10800000">
            <a:off x="1574886" y="3330701"/>
            <a:ext cx="5904656" cy="1283530"/>
          </a:xfrm>
          <a:prstGeom prst="curvedDownArrow">
            <a:avLst/>
          </a:prstGeom>
          <a:solidFill>
            <a:srgbClr val="B3AA9D"/>
          </a:solidFill>
          <a:ln>
            <a:solidFill>
              <a:srgbClr val="B3AA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Szövegdoboz 35">
            <a:extLst>
              <a:ext uri="{FF2B5EF4-FFF2-40B4-BE49-F238E27FC236}">
                <a16:creationId xmlns:a16="http://schemas.microsoft.com/office/drawing/2014/main" id="{E796015D-7158-8126-0F27-8B5954A6B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804" y="3534111"/>
            <a:ext cx="3528392" cy="650938"/>
          </a:xfrm>
          <a:prstGeom prst="roundRect">
            <a:avLst>
              <a:gd name="adj" fmla="val 9678"/>
            </a:avLst>
          </a:prstGeom>
          <a:solidFill>
            <a:srgbClr val="B3AA9D">
              <a:alpha val="50000"/>
            </a:srgbClr>
          </a:solidFill>
          <a:ln>
            <a:noFill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/>
            <a:r>
              <a:rPr lang="hu-HU" sz="20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sự chuyển đổi dân chủ</a:t>
            </a:r>
            <a:br>
              <a:rPr lang="hu-HU" sz="2000" b="1" dirty="0">
                <a:solidFill>
                  <a:srgbClr val="50412C"/>
                </a:solidFill>
                <a:latin typeface="Calibri"/>
                <a:ea typeface="Calibri"/>
                <a:cs typeface="Times New Roman"/>
              </a:rPr>
            </a:br>
            <a:r>
              <a:rPr lang="hu-HU" sz="20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20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“</a:t>
            </a:r>
            <a:r>
              <a:rPr lang="hu-HU" sz="20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cách mạng màu”)</a:t>
            </a:r>
            <a:endParaRPr lang="en-GB" sz="2000" b="1" dirty="0">
              <a:solidFill>
                <a:srgbClr val="50412C"/>
              </a:solidFill>
              <a:ea typeface="Calibri"/>
              <a:cs typeface="Times New Roman"/>
            </a:endParaRPr>
          </a:p>
        </p:txBody>
      </p:sp>
      <p:sp>
        <p:nvSpPr>
          <p:cNvPr id="8" name="Szövegdoboz 35">
            <a:extLst>
              <a:ext uri="{FF2B5EF4-FFF2-40B4-BE49-F238E27FC236}">
                <a16:creationId xmlns:a16="http://schemas.microsoft.com/office/drawing/2014/main" id="{557A7BB1-4062-CEB4-3FB6-16C0B2E06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7804" y="1485492"/>
            <a:ext cx="3528392" cy="650938"/>
          </a:xfrm>
          <a:prstGeom prst="roundRect">
            <a:avLst>
              <a:gd name="adj" fmla="val 9678"/>
            </a:avLst>
          </a:prstGeom>
          <a:solidFill>
            <a:srgbClr val="B3AA9D">
              <a:alpha val="50000"/>
            </a:srgbClr>
          </a:solidFill>
          <a:ln>
            <a:noFill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/>
            <a:r>
              <a:rPr lang="hu-HU" sz="20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sự chuyển đổi chống-dân chủ</a:t>
            </a:r>
            <a:br>
              <a:rPr lang="hu-HU" sz="2000" b="1" dirty="0">
                <a:solidFill>
                  <a:srgbClr val="50412C"/>
                </a:solidFill>
                <a:latin typeface="Calibri"/>
                <a:ea typeface="Calibri"/>
                <a:cs typeface="Times New Roman"/>
              </a:rPr>
            </a:br>
            <a:r>
              <a:rPr lang="hu-HU" sz="20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vi-VN" sz="2000" b="1" dirty="0">
                <a:solidFill>
                  <a:srgbClr val="50412C"/>
                </a:solidFill>
                <a:latin typeface="Calibri"/>
                <a:ea typeface="Calibri"/>
                <a:cs typeface="Times New Roman"/>
              </a:rPr>
              <a:t>mưu toan chuyên quyền</a:t>
            </a:r>
            <a:r>
              <a:rPr lang="hu-HU" sz="20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)</a:t>
            </a:r>
            <a:endParaRPr lang="en-GB" sz="2000" b="1" dirty="0">
              <a:solidFill>
                <a:srgbClr val="50412C"/>
              </a:solidFill>
              <a:ea typeface="Calibri"/>
              <a:cs typeface="Times New Roman"/>
            </a:endParaRPr>
          </a:p>
        </p:txBody>
      </p:sp>
      <p:sp>
        <p:nvSpPr>
          <p:cNvPr id="9" name="Arrow: Curved Down 8">
            <a:extLst>
              <a:ext uri="{FF2B5EF4-FFF2-40B4-BE49-F238E27FC236}">
                <a16:creationId xmlns:a16="http://schemas.microsoft.com/office/drawing/2014/main" id="{EA5EE89D-36FB-CB57-3A11-DDC2F621CC0F}"/>
              </a:ext>
            </a:extLst>
          </p:cNvPr>
          <p:cNvSpPr/>
          <p:nvPr/>
        </p:nvSpPr>
        <p:spPr>
          <a:xfrm>
            <a:off x="1691680" y="987574"/>
            <a:ext cx="5904656" cy="1283530"/>
          </a:xfrm>
          <a:prstGeom prst="curvedDownArrow">
            <a:avLst/>
          </a:prstGeom>
          <a:solidFill>
            <a:srgbClr val="B3AA9D"/>
          </a:solidFill>
          <a:ln>
            <a:solidFill>
              <a:srgbClr val="B3AA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09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zövegdoboz 2"/>
          <p:cNvSpPr txBox="1">
            <a:spLocks noChangeArrowheads="1"/>
          </p:cNvSpPr>
          <p:nvPr/>
        </p:nvSpPr>
        <p:spPr bwMode="auto">
          <a:xfrm>
            <a:off x="1947176" y="2440060"/>
            <a:ext cx="525991" cy="219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hu-HU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Media</a:t>
            </a:r>
            <a:endParaRPr lang="hu-HU" sz="1050" dirty="0">
              <a:solidFill>
                <a:srgbClr val="50412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5" name="Szövegdoboz 2"/>
          <p:cNvSpPr txBox="1">
            <a:spLocks noChangeArrowheads="1"/>
          </p:cNvSpPr>
          <p:nvPr/>
        </p:nvSpPr>
        <p:spPr bwMode="auto">
          <a:xfrm>
            <a:off x="1946466" y="2226539"/>
            <a:ext cx="571957" cy="213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NGO</a:t>
            </a:r>
            <a:endParaRPr lang="hu-HU" sz="1050" dirty="0">
              <a:solidFill>
                <a:srgbClr val="50412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6" name="Szövegdoboz 2"/>
          <p:cNvSpPr txBox="1">
            <a:spLocks noChangeArrowheads="1"/>
          </p:cNvSpPr>
          <p:nvPr/>
        </p:nvSpPr>
        <p:spPr bwMode="auto">
          <a:xfrm>
            <a:off x="1763688" y="2019579"/>
            <a:ext cx="958616" cy="20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800" b="1" dirty="0" err="1">
                <a:solidFill>
                  <a:srgbClr val="50412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800" b="1" dirty="0">
                <a:solidFill>
                  <a:srgbClr val="50412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800" b="1" dirty="0">
                <a:solidFill>
                  <a:srgbClr val="50412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dân</a:t>
            </a:r>
            <a:endParaRPr lang="hu-HU" sz="1050" dirty="0">
              <a:solidFill>
                <a:srgbClr val="50412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7" name="Group 150"/>
          <p:cNvGrpSpPr>
            <a:grpSpLocks/>
          </p:cNvGrpSpPr>
          <p:nvPr/>
        </p:nvGrpSpPr>
        <p:grpSpPr bwMode="auto">
          <a:xfrm>
            <a:off x="467544" y="1465898"/>
            <a:ext cx="3453679" cy="2087886"/>
            <a:chOff x="2136" y="6120"/>
            <a:chExt cx="6612" cy="3819"/>
          </a:xfrm>
        </p:grpSpPr>
        <p:sp>
          <p:nvSpPr>
            <p:cNvPr id="59" name="AutoShape 61"/>
            <p:cNvSpPr>
              <a:spLocks noChangeArrowheads="1"/>
            </p:cNvSpPr>
            <p:nvPr/>
          </p:nvSpPr>
          <p:spPr bwMode="auto">
            <a:xfrm>
              <a:off x="2136" y="6120"/>
              <a:ext cx="3717" cy="3819"/>
            </a:xfrm>
            <a:prstGeom prst="triangle">
              <a:avLst>
                <a:gd name="adj" fmla="val 50000"/>
              </a:avLst>
            </a:prstGeom>
            <a:solidFill>
              <a:srgbClr val="9CB1B1"/>
            </a:solidFill>
            <a:ln w="31750">
              <a:solidFill>
                <a:srgbClr val="4D7C84"/>
              </a:solidFill>
              <a:miter lim="800000"/>
              <a:headEnd/>
              <a:tailEnd/>
            </a:ln>
          </p:spPr>
          <p:txBody>
            <a:bodyPr rot="0" vert="horz" wrap="square" lIns="0" tIns="0" rIns="0" bIns="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7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hu-HU" sz="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7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hu-HU" sz="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hu-HU" sz="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AutoShape 63"/>
            <p:cNvSpPr>
              <a:spLocks noChangeArrowheads="1"/>
            </p:cNvSpPr>
            <p:nvPr/>
          </p:nvSpPr>
          <p:spPr bwMode="auto">
            <a:xfrm>
              <a:off x="5895" y="7125"/>
              <a:ext cx="2853" cy="2814"/>
            </a:xfrm>
            <a:prstGeom prst="triangle">
              <a:avLst>
                <a:gd name="adj" fmla="val 50000"/>
              </a:avLst>
            </a:prstGeom>
            <a:solidFill>
              <a:srgbClr val="9CB1B1"/>
            </a:solidFill>
            <a:ln w="31750">
              <a:solidFill>
                <a:srgbClr val="4D7C84"/>
              </a:solidFill>
              <a:miter lim="800000"/>
              <a:headEnd/>
              <a:tailEnd/>
            </a:ln>
          </p:spPr>
          <p:txBody>
            <a:bodyPr rot="0" vert="horz" wrap="square" lIns="0" tIns="0" rIns="0" bIns="0" anchor="ctr" anchorCtr="0" upright="1">
              <a:noAutofit/>
            </a:bodyPr>
            <a:lstStyle/>
            <a:p>
              <a:pPr indent="90170"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8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hu-HU" sz="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Szövegdoboz 2"/>
          <p:cNvSpPr txBox="1">
            <a:spLocks noChangeArrowheads="1"/>
          </p:cNvSpPr>
          <p:nvPr/>
        </p:nvSpPr>
        <p:spPr bwMode="auto">
          <a:xfrm>
            <a:off x="1619672" y="2675288"/>
            <a:ext cx="1224136" cy="202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doanh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nhân</a:t>
            </a:r>
            <a:endParaRPr lang="hu-HU" sz="1050" dirty="0">
              <a:solidFill>
                <a:srgbClr val="50412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Szövegdoboz 2"/>
          <p:cNvSpPr txBox="1">
            <a:spLocks noChangeArrowheads="1"/>
          </p:cNvSpPr>
          <p:nvPr/>
        </p:nvSpPr>
        <p:spPr bwMode="auto">
          <a:xfrm>
            <a:off x="1506770" y="2911488"/>
            <a:ext cx="1471859" cy="13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bộ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liêu</a:t>
            </a:r>
            <a:endParaRPr lang="hu-HU" sz="1050" dirty="0">
              <a:solidFill>
                <a:srgbClr val="50412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AutoShape 68"/>
          <p:cNvSpPr>
            <a:spLocks noChangeArrowheads="1"/>
          </p:cNvSpPr>
          <p:nvPr/>
        </p:nvSpPr>
        <p:spPr bwMode="auto">
          <a:xfrm>
            <a:off x="1360272" y="2233010"/>
            <a:ext cx="1771568" cy="203474"/>
          </a:xfrm>
          <a:prstGeom prst="triangle">
            <a:avLst>
              <a:gd name="adj" fmla="val 50000"/>
            </a:avLst>
          </a:prstGeom>
          <a:noFill/>
          <a:ln w="31750">
            <a:solidFill>
              <a:srgbClr val="4D7C8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endParaRPr lang="hu-HU" sz="1050"/>
          </a:p>
        </p:txBody>
      </p:sp>
      <p:sp>
        <p:nvSpPr>
          <p:cNvPr id="46" name="AutoShape 68"/>
          <p:cNvSpPr>
            <a:spLocks noChangeArrowheads="1"/>
          </p:cNvSpPr>
          <p:nvPr/>
        </p:nvSpPr>
        <p:spPr bwMode="auto">
          <a:xfrm>
            <a:off x="1360272" y="2019902"/>
            <a:ext cx="1771568" cy="203474"/>
          </a:xfrm>
          <a:prstGeom prst="triangle">
            <a:avLst>
              <a:gd name="adj" fmla="val 50000"/>
            </a:avLst>
          </a:prstGeom>
          <a:noFill/>
          <a:ln w="31750">
            <a:solidFill>
              <a:srgbClr val="4D7C8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endParaRPr lang="hu-HU" sz="1050"/>
          </a:p>
        </p:txBody>
      </p:sp>
      <p:sp>
        <p:nvSpPr>
          <p:cNvPr id="47" name="AutoShape 68"/>
          <p:cNvSpPr>
            <a:spLocks noChangeArrowheads="1"/>
          </p:cNvSpPr>
          <p:nvPr/>
        </p:nvSpPr>
        <p:spPr bwMode="auto">
          <a:xfrm>
            <a:off x="1360272" y="2446117"/>
            <a:ext cx="1771568" cy="203474"/>
          </a:xfrm>
          <a:prstGeom prst="triangle">
            <a:avLst>
              <a:gd name="adj" fmla="val 50000"/>
            </a:avLst>
          </a:prstGeom>
          <a:noFill/>
          <a:ln w="31750">
            <a:solidFill>
              <a:srgbClr val="4D7C8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endParaRPr lang="hu-HU" sz="1050"/>
          </a:p>
        </p:txBody>
      </p:sp>
      <p:sp>
        <p:nvSpPr>
          <p:cNvPr id="49" name="AutoShape 68"/>
          <p:cNvSpPr>
            <a:spLocks noChangeArrowheads="1"/>
          </p:cNvSpPr>
          <p:nvPr/>
        </p:nvSpPr>
        <p:spPr bwMode="auto">
          <a:xfrm>
            <a:off x="1364507" y="2870537"/>
            <a:ext cx="1771553" cy="203474"/>
          </a:xfrm>
          <a:prstGeom prst="triangle">
            <a:avLst>
              <a:gd name="adj" fmla="val 50000"/>
            </a:avLst>
          </a:prstGeom>
          <a:noFill/>
          <a:ln w="31750">
            <a:solidFill>
              <a:srgbClr val="4D7C8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endParaRPr lang="hu-HU" sz="1050"/>
          </a:p>
        </p:txBody>
      </p:sp>
      <p:sp>
        <p:nvSpPr>
          <p:cNvPr id="25" name="TextBox 24"/>
          <p:cNvSpPr txBox="1"/>
          <p:nvPr/>
        </p:nvSpPr>
        <p:spPr>
          <a:xfrm>
            <a:off x="811373" y="3233296"/>
            <a:ext cx="1253869" cy="251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900" b="1" dirty="0">
                <a:solidFill>
                  <a:srgbClr val="50412C"/>
                </a:solidFill>
                <a:ea typeface="Calibri"/>
                <a:cs typeface="Times New Roman"/>
              </a:rPr>
              <a:t>mạng lưới thống trị</a:t>
            </a:r>
            <a:endParaRPr lang="hu-HU" sz="900" b="1" dirty="0">
              <a:solidFill>
                <a:srgbClr val="50412C"/>
              </a:solidFill>
              <a:ea typeface="Calibri"/>
              <a:cs typeface="Times New Roman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11406" y="3239736"/>
            <a:ext cx="1157689" cy="2413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vi-VN" sz="900" b="1" dirty="0">
                <a:solidFill>
                  <a:srgbClr val="50412C"/>
                </a:solidFill>
                <a:ea typeface="Calibri"/>
                <a:cs typeface="Times New Roman"/>
              </a:rPr>
              <a:t>mạng lưới đối lập</a:t>
            </a:r>
            <a:endParaRPr lang="hu-HU" sz="900" b="1" dirty="0">
              <a:solidFill>
                <a:srgbClr val="50412C"/>
              </a:solidFill>
              <a:ea typeface="Calibri"/>
              <a:cs typeface="Times New Roman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A9DEC89-97DA-4F3F-9DCA-51DEA121CC71}"/>
              </a:ext>
            </a:extLst>
          </p:cNvPr>
          <p:cNvGrpSpPr/>
          <p:nvPr/>
        </p:nvGrpSpPr>
        <p:grpSpPr>
          <a:xfrm>
            <a:off x="5567760" y="1004536"/>
            <a:ext cx="3036688" cy="2519934"/>
            <a:chOff x="2320235" y="1059582"/>
            <a:chExt cx="4648438" cy="3857410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ABAD00C4-02A0-4300-A41B-DEAFAC7DC293}"/>
                </a:ext>
              </a:extLst>
            </p:cNvPr>
            <p:cNvGrpSpPr/>
            <p:nvPr/>
          </p:nvGrpSpPr>
          <p:grpSpPr>
            <a:xfrm>
              <a:off x="2320235" y="1059582"/>
              <a:ext cx="4648438" cy="3857410"/>
              <a:chOff x="2320235" y="1059582"/>
              <a:chExt cx="4648438" cy="3857410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2B77D39F-B524-451E-8EEA-8C958B8D98F9}"/>
                  </a:ext>
                </a:extLst>
              </p:cNvPr>
              <p:cNvGrpSpPr/>
              <p:nvPr/>
            </p:nvGrpSpPr>
            <p:grpSpPr>
              <a:xfrm>
                <a:off x="2378233" y="1059582"/>
                <a:ext cx="4427756" cy="3857410"/>
                <a:chOff x="2378233" y="1059582"/>
                <a:chExt cx="4427756" cy="3857410"/>
              </a:xfrm>
            </p:grpSpPr>
            <p:grpSp>
              <p:nvGrpSpPr>
                <p:cNvPr id="34" name="Group 160">
                  <a:extLst>
                    <a:ext uri="{FF2B5EF4-FFF2-40B4-BE49-F238E27FC236}">
                      <a16:creationId xmlns:a16="http://schemas.microsoft.com/office/drawing/2014/main" id="{DF711335-0BAC-4260-A007-6717EB18722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378233" y="1059582"/>
                  <a:ext cx="4427756" cy="3857410"/>
                  <a:chOff x="3674" y="1918"/>
                  <a:chExt cx="4949" cy="4729"/>
                </a:xfrm>
              </p:grpSpPr>
              <p:sp>
                <p:nvSpPr>
                  <p:cNvPr id="37" name="AutoShape 122">
                    <a:extLst>
                      <a:ext uri="{FF2B5EF4-FFF2-40B4-BE49-F238E27FC236}">
                        <a16:creationId xmlns:a16="http://schemas.microsoft.com/office/drawing/2014/main" id="{9E878B80-E8C2-4B53-B35E-53A8BBFB762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5175" y="2624"/>
                    <a:ext cx="1130" cy="1776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31750">
                    <a:solidFill>
                      <a:srgbClr val="4D7C84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vert="horz" wrap="square" lIns="0" tIns="0" rIns="72000" bIns="0" anchor="ctr" anchorCtr="0" upright="1">
                    <a:noAutofit/>
                  </a:bodyPr>
                  <a:lstStyle/>
                  <a:p>
                    <a:pPr algn="ctr"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endParaRPr lang="hu-HU" sz="500" dirty="0">
                      <a:solidFill>
                        <a:srgbClr val="50412C"/>
                      </a:solidFill>
                      <a:effectLst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sp>
                <p:nvSpPr>
                  <p:cNvPr id="38" name="AutoShape 123">
                    <a:extLst>
                      <a:ext uri="{FF2B5EF4-FFF2-40B4-BE49-F238E27FC236}">
                        <a16:creationId xmlns:a16="http://schemas.microsoft.com/office/drawing/2014/main" id="{E4978205-7334-46AB-AF42-933B92D5B89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6200000">
                    <a:off x="6085" y="3137"/>
                    <a:ext cx="1130" cy="1776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31750">
                    <a:solidFill>
                      <a:srgbClr val="4D7C84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rot="0" vert="horz" wrap="square" lIns="0" tIns="0" rIns="72000" bIns="0" anchor="ctr" anchorCtr="0" upright="1"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hu-HU" sz="500">
                        <a:solidFill>
                          <a:srgbClr val="50412C"/>
                        </a:solidFill>
                        <a:effectLst/>
                        <a:latin typeface="Calibri"/>
                        <a:ea typeface="Calibri"/>
                        <a:cs typeface="Times New Roman"/>
                      </a:rPr>
                      <a:t> </a:t>
                    </a:r>
                  </a:p>
                </p:txBody>
              </p:sp>
              <p:grpSp>
                <p:nvGrpSpPr>
                  <p:cNvPr id="39" name="Group 159">
                    <a:extLst>
                      <a:ext uri="{FF2B5EF4-FFF2-40B4-BE49-F238E27FC236}">
                        <a16:creationId xmlns:a16="http://schemas.microsoft.com/office/drawing/2014/main" id="{89290427-4B16-4640-A3BD-481C2427258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674" y="1918"/>
                    <a:ext cx="4949" cy="4729"/>
                    <a:chOff x="3674" y="1918"/>
                    <a:chExt cx="4949" cy="4729"/>
                  </a:xfrm>
                </p:grpSpPr>
                <p:grpSp>
                  <p:nvGrpSpPr>
                    <p:cNvPr id="40" name="Group 158">
                      <a:extLst>
                        <a:ext uri="{FF2B5EF4-FFF2-40B4-BE49-F238E27FC236}">
                          <a16:creationId xmlns:a16="http://schemas.microsoft.com/office/drawing/2014/main" id="{CB18DF7C-DFE2-4B75-87CB-0E1B0F06C80F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74" y="1918"/>
                      <a:ext cx="4949" cy="4729"/>
                      <a:chOff x="3674" y="1918"/>
                      <a:chExt cx="4949" cy="4729"/>
                    </a:xfrm>
                  </p:grpSpPr>
                  <p:sp>
                    <p:nvSpPr>
                      <p:cNvPr id="42" name="AutoShape 90">
                        <a:extLst>
                          <a:ext uri="{FF2B5EF4-FFF2-40B4-BE49-F238E27FC236}">
                            <a16:creationId xmlns:a16="http://schemas.microsoft.com/office/drawing/2014/main" id="{DF782C68-03FE-4FE2-845A-3A2217AAD876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49" y="1918"/>
                        <a:ext cx="4519" cy="4729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9CB1B1"/>
                      </a:solidFill>
                      <a:ln w="31750">
                        <a:solidFill>
                          <a:srgbClr val="4D7C84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0" tIns="0" rIns="0" bIns="0" anchor="ctr" anchorCtr="0" upright="1">
                        <a:noAutofit/>
                      </a:bodyPr>
                      <a:lstStyle/>
                      <a:p>
                        <a:pPr algn="ct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endParaRPr lang="hu-HU" sz="500" dirty="0">
                          <a:solidFill>
                            <a:srgbClr val="50412C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sp>
                    <p:nvSpPr>
                      <p:cNvPr id="43" name="AutoShape 91">
                        <a:extLst>
                          <a:ext uri="{FF2B5EF4-FFF2-40B4-BE49-F238E27FC236}">
                            <a16:creationId xmlns:a16="http://schemas.microsoft.com/office/drawing/2014/main" id="{A5A41232-FCD1-4DF8-8D9B-22B13E8D97EA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 rot="18006758">
                        <a:off x="7170" y="4756"/>
                        <a:ext cx="1130" cy="177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noFill/>
                      <a:ln w="31750">
                        <a:solidFill>
                          <a:srgbClr val="4D7C84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rot="0" vert="horz" wrap="square" lIns="0" tIns="0" rIns="0" bIns="216000" anchor="ctr" anchorCtr="0" upright="1">
                        <a:noAutofit/>
                      </a:bodyPr>
                      <a:lstStyle/>
                      <a:p>
                        <a:pPr algn="ct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hu-HU" sz="200" b="1">
                            <a:solidFill>
                              <a:srgbClr val="50412C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rPr>
                          <a:t> </a:t>
                        </a:r>
                        <a:endParaRPr lang="hu-HU" sz="500">
                          <a:solidFill>
                            <a:srgbClr val="50412C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sp>
                    <p:nvSpPr>
                      <p:cNvPr id="50" name="AutoShape 92">
                        <a:extLst>
                          <a:ext uri="{FF2B5EF4-FFF2-40B4-BE49-F238E27FC236}">
                            <a16:creationId xmlns:a16="http://schemas.microsoft.com/office/drawing/2014/main" id="{44B2C132-C79A-4A80-A37A-A7F8AC413ED9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 rot="5400000">
                        <a:off x="5175" y="2624"/>
                        <a:ext cx="1130" cy="177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noFill/>
                      <a:ln w="31750" cap="flat">
                        <a:solidFill>
                          <a:srgbClr val="4D7C84"/>
                        </a:solidFill>
                        <a:prstDash val="dash"/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rot="0" vert="horz" wrap="square" lIns="0" tIns="0" rIns="72000" bIns="0" anchor="ctr" anchorCtr="0" upright="1">
                        <a:noAutofit/>
                      </a:bodyPr>
                      <a:lstStyle/>
                      <a:p>
                        <a:pPr algn="ct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hu-HU" sz="200" b="1" dirty="0">
                            <a:solidFill>
                              <a:srgbClr val="50412C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rPr>
                          <a:t> </a:t>
                        </a:r>
                        <a:endParaRPr lang="hu-HU" sz="500" dirty="0">
                          <a:solidFill>
                            <a:srgbClr val="50412C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sp>
                    <p:nvSpPr>
                      <p:cNvPr id="53" name="AutoShape 93">
                        <a:extLst>
                          <a:ext uri="{FF2B5EF4-FFF2-40B4-BE49-F238E27FC236}">
                            <a16:creationId xmlns:a16="http://schemas.microsoft.com/office/drawing/2014/main" id="{EBA2AA60-8600-4339-B53B-2328F29F735F}"/>
                          </a:ext>
                        </a:extLst>
                      </p:cNvPr>
                      <p:cNvSpPr>
                        <a:spLocks noChangeArrowheads="1"/>
                      </p:cNvSpPr>
                      <p:nvPr/>
                    </p:nvSpPr>
                    <p:spPr bwMode="auto">
                      <a:xfrm rot="3817343">
                        <a:off x="3997" y="4794"/>
                        <a:ext cx="1130" cy="177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noFill/>
                      <a:ln w="31750">
                        <a:solidFill>
                          <a:srgbClr val="4D7C84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rot="0" vert="horz" wrap="square" lIns="0" tIns="0" rIns="180000" bIns="216000" anchor="ctr" anchorCtr="0" upright="1">
                        <a:noAutofit/>
                      </a:bodyPr>
                      <a:lstStyle/>
                      <a:p>
                        <a:pPr algn="ct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hu-HU" sz="200" b="1">
                            <a:solidFill>
                              <a:srgbClr val="50412C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rPr>
                          <a:t> </a:t>
                        </a:r>
                        <a:endParaRPr lang="hu-HU" sz="500">
                          <a:solidFill>
                            <a:srgbClr val="50412C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grpSp>
                    <p:nvGrpSpPr>
                      <p:cNvPr id="61" name="Group 94">
                        <a:extLst>
                          <a:ext uri="{FF2B5EF4-FFF2-40B4-BE49-F238E27FC236}">
                            <a16:creationId xmlns:a16="http://schemas.microsoft.com/office/drawing/2014/main" id="{BCA96811-C5A6-4900-B2D8-A4B392EF94D0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021" y="4865"/>
                        <a:ext cx="2270" cy="1776"/>
                        <a:chOff x="0" y="0"/>
                        <a:chExt cx="14416" cy="11277"/>
                      </a:xfrm>
                    </p:grpSpPr>
                    <p:sp>
                      <p:nvSpPr>
                        <p:cNvPr id="62" name="Háromszög 33">
                          <a:extLst>
                            <a:ext uri="{FF2B5EF4-FFF2-40B4-BE49-F238E27FC236}">
                              <a16:creationId xmlns:a16="http://schemas.microsoft.com/office/drawing/2014/main" id="{09CE2BEC-C5BF-480A-8384-4745A4D35335}"/>
                            </a:ext>
                          </a:extLst>
                        </p:cNvPr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7175" cy="11277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noFill/>
                        <a:ln w="31750">
                          <a:solidFill>
                            <a:srgbClr val="4D7C84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0" tIns="0" rIns="0" bIns="0" anchor="ctr" anchorCtr="0" upright="1">
                          <a:noAutofit/>
                        </a:bodyPr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endParaRPr lang="hu-HU" sz="1100" dirty="0">
                            <a:solidFill>
                              <a:srgbClr val="50412C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p:txBody>
                    </p:sp>
                    <p:sp>
                      <p:nvSpPr>
                        <p:cNvPr id="63" name="Háromszög 34">
                          <a:extLst>
                            <a:ext uri="{FF2B5EF4-FFF2-40B4-BE49-F238E27FC236}">
                              <a16:creationId xmlns:a16="http://schemas.microsoft.com/office/drawing/2014/main" id="{C68B49B8-F44C-4C1F-A404-0B66EAC1D8D8}"/>
                            </a:ext>
                          </a:extLst>
                        </p:cNvPr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240" y="0"/>
                          <a:ext cx="7176" cy="11277"/>
                        </a:xfrm>
                        <a:prstGeom prst="triangle">
                          <a:avLst>
                            <a:gd name="adj" fmla="val 50000"/>
                          </a:avLst>
                        </a:prstGeom>
                        <a:noFill/>
                        <a:ln w="31750">
                          <a:solidFill>
                            <a:srgbClr val="4D7C84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0" tIns="0" rIns="0" bIns="0" anchor="ctr" anchorCtr="0" upright="1">
                          <a:noAutofit/>
                        </a:bodyPr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endParaRPr lang="hu-HU" sz="1100" dirty="0">
                            <a:solidFill>
                              <a:srgbClr val="50412C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41" name="AutoShape 119">
                      <a:extLst>
                        <a:ext uri="{FF2B5EF4-FFF2-40B4-BE49-F238E27FC236}">
                          <a16:creationId xmlns:a16="http://schemas.microsoft.com/office/drawing/2014/main" id="{A3529DD8-64F7-4DE0-A8F6-2D4542FADCEA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 rot="16200000">
                      <a:off x="6085" y="3137"/>
                      <a:ext cx="1130" cy="1776"/>
                    </a:xfrm>
                    <a:prstGeom prst="triangle">
                      <a:avLst>
                        <a:gd name="adj" fmla="val 50000"/>
                      </a:avLst>
                    </a:prstGeom>
                    <a:noFill/>
                    <a:ln w="31750" cap="flat">
                      <a:solidFill>
                        <a:srgbClr val="4D7C84"/>
                      </a:solidFill>
                      <a:prstDash val="dash"/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rot="0" vert="horz" wrap="square" lIns="0" tIns="0" rIns="0" bIns="0" anchor="ctr" anchorCtr="0" upright="1">
                      <a:noAutofit/>
                    </a:bodyPr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u-HU" sz="200" b="1">
                          <a:solidFill>
                            <a:srgbClr val="50412C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hu-HU" sz="500">
                        <a:solidFill>
                          <a:srgbClr val="50412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p:txBody>
                </p:sp>
              </p:grpSp>
            </p:grpSp>
            <p:sp>
              <p:nvSpPr>
                <p:cNvPr id="35" name="Szövegdoboz 2">
                  <a:extLst>
                    <a:ext uri="{FF2B5EF4-FFF2-40B4-BE49-F238E27FC236}">
                      <a16:creationId xmlns:a16="http://schemas.microsoft.com/office/drawing/2014/main" id="{1C516182-FDB7-4C24-944C-5406135BCF5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03842" y="2135886"/>
                  <a:ext cx="1139840" cy="357717"/>
                </a:xfrm>
                <a:prstGeom prst="rect">
                  <a:avLst/>
                </a:prstGeom>
                <a:noFill/>
                <a:ln w="31750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900" b="1" dirty="0" err="1">
                      <a:solidFill>
                        <a:srgbClr val="50412C"/>
                      </a:solidFill>
                      <a:effectLst/>
                      <a:latin typeface="Calibri"/>
                      <a:ea typeface="Calibri"/>
                      <a:cs typeface="Times New Roman"/>
                    </a:rPr>
                    <a:t>các</a:t>
                  </a:r>
                  <a:r>
                    <a:rPr lang="en-US" sz="900" b="1" dirty="0">
                      <a:solidFill>
                        <a:srgbClr val="50412C"/>
                      </a:solidFill>
                      <a:effectLst/>
                      <a:latin typeface="Calibri"/>
                      <a:ea typeface="Calibri"/>
                      <a:cs typeface="Times New Roman"/>
                    </a:rPr>
                    <a:t> </a:t>
                  </a:r>
                  <a:r>
                    <a:rPr lang="en-US" sz="900" b="1" dirty="0" err="1">
                      <a:solidFill>
                        <a:srgbClr val="50412C"/>
                      </a:solidFill>
                      <a:effectLst/>
                      <a:latin typeface="Calibri"/>
                      <a:ea typeface="Calibri"/>
                      <a:cs typeface="Times New Roman"/>
                    </a:rPr>
                    <a:t>doanh</a:t>
                  </a:r>
                  <a:r>
                    <a:rPr lang="en-US" sz="900" b="1" dirty="0">
                      <a:solidFill>
                        <a:srgbClr val="50412C"/>
                      </a:solidFill>
                      <a:effectLst/>
                      <a:latin typeface="Calibri"/>
                      <a:ea typeface="Calibri"/>
                      <a:cs typeface="Times New Roman"/>
                    </a:rPr>
                    <a:t> </a:t>
                  </a:r>
                  <a:r>
                    <a:rPr lang="en-US" sz="900" b="1" dirty="0" err="1">
                      <a:solidFill>
                        <a:srgbClr val="50412C"/>
                      </a:solidFill>
                      <a:effectLst/>
                      <a:latin typeface="Calibri"/>
                      <a:ea typeface="Calibri"/>
                      <a:cs typeface="Times New Roman"/>
                    </a:rPr>
                    <a:t>nhân</a:t>
                  </a:r>
                  <a:r>
                    <a:rPr lang="en-US" sz="400" b="1" dirty="0">
                      <a:solidFill>
                        <a:srgbClr val="50412C"/>
                      </a:solidFill>
                      <a:effectLst/>
                      <a:latin typeface="Calibri"/>
                      <a:ea typeface="Calibri"/>
                      <a:cs typeface="Times New Roman"/>
                    </a:rPr>
                    <a:t>.</a:t>
                  </a:r>
                  <a:endParaRPr lang="hu-HU" sz="700" dirty="0">
                    <a:solidFill>
                      <a:srgbClr val="50412C"/>
                    </a:solidFill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36" name="Szövegdoboz 2">
                  <a:extLst>
                    <a:ext uri="{FF2B5EF4-FFF2-40B4-BE49-F238E27FC236}">
                      <a16:creationId xmlns:a16="http://schemas.microsoft.com/office/drawing/2014/main" id="{B3E09084-B0D1-4EE5-B948-A8E0B428EE04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562991" y="2611659"/>
                  <a:ext cx="1123672" cy="267558"/>
                </a:xfrm>
                <a:prstGeom prst="rect">
                  <a:avLst/>
                </a:prstGeom>
                <a:noFill/>
                <a:ln w="31750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n-US" sz="900" b="1" dirty="0">
                      <a:solidFill>
                        <a:srgbClr val="50412C"/>
                      </a:solidFill>
                      <a:effectLst/>
                      <a:latin typeface="Calibri"/>
                      <a:ea typeface="Calibri"/>
                      <a:cs typeface="Times New Roman"/>
                    </a:rPr>
                    <a:t>Media</a:t>
                  </a:r>
                  <a:endParaRPr lang="hu-HU" sz="900" dirty="0">
                    <a:solidFill>
                      <a:srgbClr val="50412C"/>
                    </a:solidFill>
                    <a:effectLst/>
                    <a:latin typeface="Calibri"/>
                    <a:ea typeface="Calibri"/>
                    <a:cs typeface="Times New Roman"/>
                  </a:endParaRPr>
                </a:p>
              </p:txBody>
            </p:sp>
          </p:grpSp>
          <p:sp>
            <p:nvSpPr>
              <p:cNvPr id="32" name="Szövegdoboz 2">
                <a:extLst>
                  <a:ext uri="{FF2B5EF4-FFF2-40B4-BE49-F238E27FC236}">
                    <a16:creationId xmlns:a16="http://schemas.microsoft.com/office/drawing/2014/main" id="{BD16BF3C-191F-4DAD-8461-E465DF5AF4D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20235" y="4009742"/>
                <a:ext cx="1010950" cy="337431"/>
              </a:xfrm>
              <a:prstGeom prst="rect">
                <a:avLst/>
              </a:prstGeom>
              <a:noFill/>
              <a:ln w="3175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hu-HU" sz="900" b="1" dirty="0">
                    <a:solidFill>
                      <a:srgbClr val="50412C"/>
                    </a:solidFill>
                    <a:effectLst/>
                    <a:latin typeface="Calibri"/>
                    <a:ea typeface="Calibri"/>
                    <a:cs typeface="Times New Roman"/>
                  </a:rPr>
                  <a:t>các công dân</a:t>
                </a:r>
                <a:endParaRPr lang="hu-HU" sz="1100" dirty="0">
                  <a:solidFill>
                    <a:srgbClr val="50412C"/>
                  </a:solidFill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33" name="Szövegdoboz 2">
                <a:extLst>
                  <a:ext uri="{FF2B5EF4-FFF2-40B4-BE49-F238E27FC236}">
                    <a16:creationId xmlns:a16="http://schemas.microsoft.com/office/drawing/2014/main" id="{FD26F385-E314-44F6-B8F4-3D3EFF47C53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30795" y="3992742"/>
                <a:ext cx="837878" cy="347681"/>
              </a:xfrm>
              <a:prstGeom prst="rect">
                <a:avLst/>
              </a:prstGeom>
              <a:noFill/>
              <a:ln w="31750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hu-HU" sz="900" b="1" dirty="0">
                    <a:solidFill>
                      <a:srgbClr val="50412C"/>
                    </a:solidFill>
                    <a:latin typeface="Calibri"/>
                    <a:ea typeface="Calibri"/>
                    <a:cs typeface="Times New Roman"/>
                  </a:rPr>
                  <a:t>các NGO</a:t>
                </a:r>
                <a:endParaRPr lang="hu-HU" sz="1050" dirty="0">
                  <a:solidFill>
                    <a:srgbClr val="50412C"/>
                  </a:solidFill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D0A7531-7E1B-48B6-BE5B-A37C0A6BD215}"/>
                </a:ext>
              </a:extLst>
            </p:cNvPr>
            <p:cNvSpPr txBox="1"/>
            <p:nvPr/>
          </p:nvSpPr>
          <p:spPr>
            <a:xfrm>
              <a:off x="4098236" y="3148225"/>
              <a:ext cx="1078879" cy="1260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vi-VN" sz="1050" b="1" dirty="0">
                  <a:solidFill>
                    <a:srgbClr val="50412C"/>
                  </a:solidFill>
                  <a:ea typeface="Calibri"/>
                  <a:cs typeface="Times New Roman"/>
                </a:rPr>
                <a:t>mạng lưới thống trị</a:t>
              </a:r>
              <a:endParaRPr lang="hu-HU" sz="700" dirty="0">
                <a:solidFill>
                  <a:srgbClr val="50412C"/>
                </a:solidFill>
                <a:ea typeface="Calibri"/>
                <a:cs typeface="Times New Roman"/>
              </a:endParaRPr>
            </a:p>
          </p:txBody>
        </p:sp>
      </p:grpSp>
      <p:sp>
        <p:nvSpPr>
          <p:cNvPr id="6" name="Arrow: Curved Down 5">
            <a:extLst>
              <a:ext uri="{FF2B5EF4-FFF2-40B4-BE49-F238E27FC236}">
                <a16:creationId xmlns:a16="http://schemas.microsoft.com/office/drawing/2014/main" id="{51655690-3EB4-4146-B82B-8B69233268C5}"/>
              </a:ext>
            </a:extLst>
          </p:cNvPr>
          <p:cNvSpPr/>
          <p:nvPr/>
        </p:nvSpPr>
        <p:spPr>
          <a:xfrm>
            <a:off x="2339753" y="889834"/>
            <a:ext cx="4248470" cy="637150"/>
          </a:xfrm>
          <a:prstGeom prst="curvedDownArrow">
            <a:avLst/>
          </a:prstGeom>
          <a:solidFill>
            <a:srgbClr val="B3AA9D"/>
          </a:solidFill>
          <a:ln>
            <a:solidFill>
              <a:srgbClr val="B3AA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Arrow: Curved Down 63">
            <a:extLst>
              <a:ext uri="{FF2B5EF4-FFF2-40B4-BE49-F238E27FC236}">
                <a16:creationId xmlns:a16="http://schemas.microsoft.com/office/drawing/2014/main" id="{FF08F91C-3FAC-476F-B47D-1D3F85336F9E}"/>
              </a:ext>
            </a:extLst>
          </p:cNvPr>
          <p:cNvSpPr/>
          <p:nvPr/>
        </p:nvSpPr>
        <p:spPr>
          <a:xfrm rot="10800000">
            <a:off x="2384992" y="3906119"/>
            <a:ext cx="4203229" cy="800256"/>
          </a:xfrm>
          <a:prstGeom prst="curvedDownArrow">
            <a:avLst/>
          </a:prstGeom>
          <a:solidFill>
            <a:srgbClr val="B3AA9D"/>
          </a:solidFill>
          <a:ln>
            <a:solidFill>
              <a:srgbClr val="B3AA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Szövegdoboz 35">
            <a:extLst>
              <a:ext uri="{FF2B5EF4-FFF2-40B4-BE49-F238E27FC236}">
                <a16:creationId xmlns:a16="http://schemas.microsoft.com/office/drawing/2014/main" id="{D89EB8B7-592B-40A9-9AA3-7E490F6AE6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1840" y="3941910"/>
            <a:ext cx="2790749" cy="478324"/>
          </a:xfrm>
          <a:prstGeom prst="roundRect">
            <a:avLst>
              <a:gd name="adj" fmla="val 9678"/>
            </a:avLst>
          </a:prstGeom>
          <a:solidFill>
            <a:srgbClr val="B3AA9D">
              <a:alpha val="50000"/>
            </a:srgbClr>
          </a:solidFill>
          <a:ln>
            <a:noFill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/>
            <a:r>
              <a:rPr lang="hu-HU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sự chuyển đổi dân chủ</a:t>
            </a:r>
            <a:br>
              <a:rPr lang="hu-HU" sz="1400" b="1" dirty="0">
                <a:solidFill>
                  <a:srgbClr val="50412C"/>
                </a:solidFill>
                <a:latin typeface="Calibri"/>
                <a:ea typeface="Calibri"/>
                <a:cs typeface="Times New Roman"/>
              </a:rPr>
            </a:br>
            <a:r>
              <a:rPr lang="hu-HU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(„cách mạng màu”)</a:t>
            </a:r>
            <a:endParaRPr lang="en-GB" sz="1400" b="1" dirty="0">
              <a:solidFill>
                <a:srgbClr val="50412C"/>
              </a:solidFill>
              <a:ea typeface="Calibri"/>
              <a:cs typeface="Times New Roman"/>
            </a:endParaRPr>
          </a:p>
        </p:txBody>
      </p:sp>
      <p:sp>
        <p:nvSpPr>
          <p:cNvPr id="66" name="Szövegdoboz 35">
            <a:extLst>
              <a:ext uri="{FF2B5EF4-FFF2-40B4-BE49-F238E27FC236}">
                <a16:creationId xmlns:a16="http://schemas.microsoft.com/office/drawing/2014/main" id="{BEDBF0A8-3D82-44CD-8E45-4FBA9585B7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8613" y="1161876"/>
            <a:ext cx="2790749" cy="478324"/>
          </a:xfrm>
          <a:prstGeom prst="roundRect">
            <a:avLst>
              <a:gd name="adj" fmla="val 9678"/>
            </a:avLst>
          </a:prstGeom>
          <a:solidFill>
            <a:srgbClr val="B3AA9D">
              <a:alpha val="50000"/>
            </a:srgbClr>
          </a:solidFill>
          <a:ln>
            <a:noFill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/>
            <a:r>
              <a:rPr lang="hu-HU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sự chuyển đổi </a:t>
            </a:r>
            <a:r>
              <a:rPr lang="en-US" sz="1400" b="1" dirty="0" err="1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phản</a:t>
            </a:r>
            <a:r>
              <a:rPr lang="hu-HU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-dân chủ</a:t>
            </a:r>
            <a:br>
              <a:rPr lang="hu-HU" sz="1400" b="1" dirty="0">
                <a:solidFill>
                  <a:srgbClr val="50412C"/>
                </a:solidFill>
                <a:latin typeface="Calibri"/>
                <a:ea typeface="Calibri"/>
                <a:cs typeface="Times New Roman"/>
              </a:rPr>
            </a:br>
            <a:r>
              <a:rPr lang="hu-HU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(</a:t>
            </a:r>
            <a:r>
              <a:rPr lang="en-US" sz="1400" b="1" dirty="0" err="1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mưu</a:t>
            </a:r>
            <a:r>
              <a:rPr lang="en-US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US" sz="1400" b="1" dirty="0" err="1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toan</a:t>
            </a:r>
            <a:r>
              <a:rPr lang="en-US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US" sz="1400" b="1" dirty="0" err="1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chuyên</a:t>
            </a:r>
            <a:r>
              <a:rPr lang="en-US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 </a:t>
            </a:r>
            <a:r>
              <a:rPr lang="en-US" sz="1400" b="1" dirty="0" err="1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quyền</a:t>
            </a:r>
            <a:r>
              <a:rPr lang="hu-HU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)</a:t>
            </a:r>
            <a:endParaRPr lang="en-GB" sz="1400" b="1" dirty="0">
              <a:solidFill>
                <a:srgbClr val="50412C"/>
              </a:solidFill>
              <a:ea typeface="Calibri"/>
              <a:cs typeface="Times New Roman"/>
            </a:endParaRPr>
          </a:p>
        </p:txBody>
      </p:sp>
      <p:sp>
        <p:nvSpPr>
          <p:cNvPr id="67" name="Szövegdoboz 35">
            <a:extLst>
              <a:ext uri="{FF2B5EF4-FFF2-40B4-BE49-F238E27FC236}">
                <a16:creationId xmlns:a16="http://schemas.microsoft.com/office/drawing/2014/main" id="{D1CE5E8D-7685-4D27-AFAA-04656A856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167" y="3616910"/>
            <a:ext cx="2295872" cy="224408"/>
          </a:xfrm>
          <a:prstGeom prst="roundRect">
            <a:avLst>
              <a:gd name="adj" fmla="val 9678"/>
            </a:avLst>
          </a:prstGeom>
          <a:solidFill>
            <a:srgbClr val="B3AA9D">
              <a:alpha val="50000"/>
            </a:srgbClr>
          </a:solidFill>
          <a:ln>
            <a:noFill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/>
            <a:r>
              <a:rPr lang="hu-HU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Dân chủ bảo trợ</a:t>
            </a:r>
            <a:endParaRPr lang="en-GB" sz="1400" b="1" dirty="0">
              <a:solidFill>
                <a:srgbClr val="50412C"/>
              </a:solidFill>
              <a:ea typeface="Calibri"/>
              <a:cs typeface="Times New Roman"/>
            </a:endParaRPr>
          </a:p>
        </p:txBody>
      </p:sp>
      <p:sp>
        <p:nvSpPr>
          <p:cNvPr id="68" name="Szövegdoboz 35">
            <a:extLst>
              <a:ext uri="{FF2B5EF4-FFF2-40B4-BE49-F238E27FC236}">
                <a16:creationId xmlns:a16="http://schemas.microsoft.com/office/drawing/2014/main" id="{BF989403-D78E-469B-8ABC-3714EBEFE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1625" y="3618309"/>
            <a:ext cx="2176759" cy="224408"/>
          </a:xfrm>
          <a:prstGeom prst="roundRect">
            <a:avLst>
              <a:gd name="adj" fmla="val 9678"/>
            </a:avLst>
          </a:prstGeom>
          <a:solidFill>
            <a:srgbClr val="B3AA9D">
              <a:alpha val="50000"/>
            </a:srgbClr>
          </a:solidFill>
          <a:ln>
            <a:noFill/>
          </a:ln>
        </p:spPr>
        <p:txBody>
          <a:bodyPr rot="0" vert="horz" wrap="square" lIns="0" tIns="0" rIns="0" bIns="0" anchor="ctr" anchorCtr="0" upright="1">
            <a:noAutofit/>
          </a:bodyPr>
          <a:lstStyle/>
          <a:p>
            <a:pPr algn="ctr"/>
            <a:r>
              <a:rPr lang="hu-HU" sz="1400" b="1" dirty="0">
                <a:solidFill>
                  <a:srgbClr val="50412C"/>
                </a:solidFill>
                <a:effectLst/>
                <a:latin typeface="Calibri"/>
                <a:ea typeface="Calibri"/>
                <a:cs typeface="Times New Roman"/>
              </a:rPr>
              <a:t>Chuyên quyền bảo trợ</a:t>
            </a:r>
            <a:endParaRPr lang="en-GB" sz="1400" b="1" dirty="0">
              <a:solidFill>
                <a:srgbClr val="50412C"/>
              </a:solidFill>
              <a:ea typeface="Calibri"/>
              <a:cs typeface="Times New Roman"/>
            </a:endParaRPr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7965D0B2-1878-1954-7ED8-B668609CE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" y="128326"/>
            <a:ext cx="8928100" cy="497012"/>
          </a:xfrm>
        </p:spPr>
        <p:txBody>
          <a:bodyPr>
            <a:noAutofit/>
          </a:bodyPr>
          <a:lstStyle/>
          <a:p>
            <a:r>
              <a:rPr lang="en-US" sz="27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7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chu</a:t>
            </a:r>
            <a:r>
              <a:rPr lang="en-US" sz="27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kỳ</a:t>
            </a:r>
            <a:r>
              <a:rPr lang="en-US" sz="27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27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7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cấu</a:t>
            </a:r>
            <a:r>
              <a:rPr lang="en-US" sz="27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trúc</a:t>
            </a:r>
            <a:r>
              <a:rPr lang="en-US" sz="27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elite</a:t>
            </a:r>
            <a:endParaRPr lang="hu-HU" sz="27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AutoShape 68">
            <a:extLst>
              <a:ext uri="{FF2B5EF4-FFF2-40B4-BE49-F238E27FC236}">
                <a16:creationId xmlns:a16="http://schemas.microsoft.com/office/drawing/2014/main" id="{7E443C3D-A97C-3350-305D-78A4943A8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180" y="3076065"/>
            <a:ext cx="1771553" cy="203474"/>
          </a:xfrm>
          <a:prstGeom prst="triangle">
            <a:avLst>
              <a:gd name="adj" fmla="val 50000"/>
            </a:avLst>
          </a:prstGeom>
          <a:noFill/>
          <a:ln w="31750">
            <a:solidFill>
              <a:srgbClr val="4D7C8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endParaRPr lang="hu-HU" sz="1050"/>
          </a:p>
        </p:txBody>
      </p:sp>
      <p:sp>
        <p:nvSpPr>
          <p:cNvPr id="4" name="AutoShape 68">
            <a:extLst>
              <a:ext uri="{FF2B5EF4-FFF2-40B4-BE49-F238E27FC236}">
                <a16:creationId xmlns:a16="http://schemas.microsoft.com/office/drawing/2014/main" id="{A00BB113-9665-CAEE-C9F2-8F7B1AB0D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6915" y="2672511"/>
            <a:ext cx="1771568" cy="203474"/>
          </a:xfrm>
          <a:prstGeom prst="triangle">
            <a:avLst>
              <a:gd name="adj" fmla="val 50000"/>
            </a:avLst>
          </a:prstGeom>
          <a:noFill/>
          <a:ln w="31750">
            <a:solidFill>
              <a:srgbClr val="4D7C84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vert="horz" wrap="square" lIns="0" tIns="0" rIns="0" bIns="0" anchor="ctr" anchorCtr="0" upright="1">
            <a:noAutofit/>
          </a:bodyPr>
          <a:lstStyle/>
          <a:p>
            <a:endParaRPr lang="hu-HU" sz="1050"/>
          </a:p>
        </p:txBody>
      </p:sp>
      <p:sp>
        <p:nvSpPr>
          <p:cNvPr id="7" name="Szövegdoboz 2">
            <a:extLst>
              <a:ext uri="{FF2B5EF4-FFF2-40B4-BE49-F238E27FC236}">
                <a16:creationId xmlns:a16="http://schemas.microsoft.com/office/drawing/2014/main" id="{9C9E2D9F-0236-56AE-F0D3-923930B30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195" y="3112012"/>
            <a:ext cx="785072" cy="13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</a:t>
            </a:r>
            <a:r>
              <a:rPr lang="en-US" sz="8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endParaRPr lang="hu-HU" sz="1050" dirty="0">
              <a:solidFill>
                <a:srgbClr val="50412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Szövegdoboz 2">
            <a:extLst>
              <a:ext uri="{FF2B5EF4-FFF2-40B4-BE49-F238E27FC236}">
                <a16:creationId xmlns:a16="http://schemas.microsoft.com/office/drawing/2014/main" id="{2D5D121C-0E53-80BB-3B52-23C1F51D84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280" y="3074011"/>
            <a:ext cx="603417" cy="401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9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9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9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9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</a:t>
            </a:r>
            <a:r>
              <a:rPr lang="en-US" sz="9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endParaRPr lang="hu-HU" sz="900" dirty="0">
              <a:solidFill>
                <a:srgbClr val="50412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Szövegdoboz 2">
            <a:extLst>
              <a:ext uri="{FF2B5EF4-FFF2-40B4-BE49-F238E27FC236}">
                <a16:creationId xmlns:a16="http://schemas.microsoft.com/office/drawing/2014/main" id="{E0BD2488-01DE-F6FD-568F-0AC93D79A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6855" y="3034315"/>
            <a:ext cx="603417" cy="401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9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bộ</a:t>
            </a:r>
            <a:r>
              <a:rPr lang="en-US" sz="9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máy</a:t>
            </a:r>
            <a:r>
              <a:rPr lang="en-US" sz="9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quan</a:t>
            </a:r>
            <a:r>
              <a:rPr lang="en-US" sz="900" b="1" dirty="0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00" b="1" dirty="0" err="1">
                <a:solidFill>
                  <a:srgbClr val="50412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liêu</a:t>
            </a:r>
            <a:endParaRPr lang="hu-HU" sz="900" dirty="0">
              <a:solidFill>
                <a:srgbClr val="50412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367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1811908" y="771204"/>
            <a:ext cx="7224141" cy="4320826"/>
          </a:xfrm>
          <a:prstGeom prst="rect">
            <a:avLst/>
          </a:prstGeom>
          <a:solidFill>
            <a:srgbClr val="EFEAE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2" y="922386"/>
            <a:ext cx="6986728" cy="4097636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771204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sánh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tính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dân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chủ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cai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quản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trong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nước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cách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mạng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màu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dữ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liệu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chỉ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số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hu-HU" sz="22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611560" y="987574"/>
            <a:ext cx="1080120" cy="261610"/>
          </a:xfrm>
          <a:prstGeom prst="rect">
            <a:avLst/>
          </a:prstGeom>
          <a:noFill/>
        </p:spPr>
        <p:txBody>
          <a:bodyPr wrap="square" lIns="72000" rtlCol="0" anchor="ctr">
            <a:spAutoFit/>
          </a:bodyPr>
          <a:lstStyle/>
          <a:p>
            <a:r>
              <a:rPr lang="en-GB" sz="1050" b="1" dirty="0">
                <a:solidFill>
                  <a:srgbClr val="50412B"/>
                </a:solidFill>
              </a:rPr>
              <a:t>: </a:t>
            </a:r>
            <a:r>
              <a:rPr lang="hu-HU" sz="1050" b="1" dirty="0">
                <a:solidFill>
                  <a:srgbClr val="50412B"/>
                </a:solidFill>
              </a:rPr>
              <a:t>Ukraina</a:t>
            </a:r>
          </a:p>
        </p:txBody>
      </p:sp>
      <p:sp>
        <p:nvSpPr>
          <p:cNvPr id="12" name="Szövegdoboz 11"/>
          <p:cNvSpPr txBox="1"/>
          <p:nvPr/>
        </p:nvSpPr>
        <p:spPr>
          <a:xfrm>
            <a:off x="611560" y="1367359"/>
            <a:ext cx="1080120" cy="261610"/>
          </a:xfrm>
          <a:prstGeom prst="rect">
            <a:avLst/>
          </a:prstGeom>
          <a:noFill/>
        </p:spPr>
        <p:txBody>
          <a:bodyPr wrap="square" lIns="72000" rtlCol="0" anchor="ctr">
            <a:spAutoFit/>
          </a:bodyPr>
          <a:lstStyle/>
          <a:p>
            <a:r>
              <a:rPr lang="en-GB" sz="1050" b="1" dirty="0">
                <a:solidFill>
                  <a:srgbClr val="50412B"/>
                </a:solidFill>
              </a:rPr>
              <a:t>: </a:t>
            </a:r>
            <a:r>
              <a:rPr lang="hu-HU" sz="1050" b="1" dirty="0">
                <a:solidFill>
                  <a:srgbClr val="50412B"/>
                </a:solidFill>
              </a:rPr>
              <a:t>Gr</a:t>
            </a:r>
            <a:r>
              <a:rPr lang="en-US" sz="1050" b="1" dirty="0">
                <a:solidFill>
                  <a:srgbClr val="50412B"/>
                </a:solidFill>
              </a:rPr>
              <a:t>u</a:t>
            </a:r>
            <a:r>
              <a:rPr lang="hu-HU" sz="1050" b="1" dirty="0">
                <a:solidFill>
                  <a:srgbClr val="50412B"/>
                </a:solidFill>
              </a:rPr>
              <a:t>zia</a:t>
            </a:r>
          </a:p>
        </p:txBody>
      </p:sp>
      <p:sp>
        <p:nvSpPr>
          <p:cNvPr id="13" name="Szövegdoboz 12"/>
          <p:cNvSpPr txBox="1"/>
          <p:nvPr/>
        </p:nvSpPr>
        <p:spPr>
          <a:xfrm>
            <a:off x="611560" y="1758778"/>
            <a:ext cx="1080120" cy="261610"/>
          </a:xfrm>
          <a:prstGeom prst="rect">
            <a:avLst/>
          </a:prstGeom>
          <a:noFill/>
        </p:spPr>
        <p:txBody>
          <a:bodyPr wrap="square" lIns="72000" rtlCol="0" anchor="ctr">
            <a:spAutoFit/>
          </a:bodyPr>
          <a:lstStyle/>
          <a:p>
            <a:r>
              <a:rPr lang="en-GB" sz="1050" b="1" dirty="0">
                <a:solidFill>
                  <a:srgbClr val="50412B"/>
                </a:solidFill>
              </a:rPr>
              <a:t>: </a:t>
            </a:r>
            <a:r>
              <a:rPr lang="hu-HU" sz="1050" b="1" dirty="0">
                <a:solidFill>
                  <a:srgbClr val="50412B"/>
                </a:solidFill>
              </a:rPr>
              <a:t>Kirgiziszt</a:t>
            </a:r>
            <a:r>
              <a:rPr lang="en-US" sz="1050" b="1" dirty="0">
                <a:solidFill>
                  <a:srgbClr val="50412B"/>
                </a:solidFill>
              </a:rPr>
              <a:t>a</a:t>
            </a:r>
            <a:r>
              <a:rPr lang="hu-HU" sz="1050" b="1" dirty="0">
                <a:solidFill>
                  <a:srgbClr val="50412B"/>
                </a:solidFill>
              </a:rPr>
              <a:t>n</a:t>
            </a:r>
          </a:p>
        </p:txBody>
      </p:sp>
      <p:sp>
        <p:nvSpPr>
          <p:cNvPr id="14" name="Szövegdoboz 13"/>
          <p:cNvSpPr txBox="1"/>
          <p:nvPr/>
        </p:nvSpPr>
        <p:spPr>
          <a:xfrm>
            <a:off x="611560" y="2148878"/>
            <a:ext cx="1294191" cy="415498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GB" sz="1050" b="1" dirty="0">
                <a:solidFill>
                  <a:srgbClr val="50412B"/>
                </a:solidFill>
              </a:rPr>
              <a:t>: </a:t>
            </a:r>
            <a:r>
              <a:rPr lang="en-GB" sz="1050" b="1" dirty="0" err="1">
                <a:solidFill>
                  <a:srgbClr val="50412B"/>
                </a:solidFill>
              </a:rPr>
              <a:t>trung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bình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của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các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nước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hậu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cộng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sản</a:t>
            </a:r>
            <a:endParaRPr lang="hu-HU" sz="1050" b="1" dirty="0">
              <a:solidFill>
                <a:srgbClr val="50412B"/>
              </a:solidFill>
            </a:endParaRPr>
          </a:p>
        </p:txBody>
      </p:sp>
      <p:sp>
        <p:nvSpPr>
          <p:cNvPr id="15" name="Háromszög 14"/>
          <p:cNvSpPr/>
          <p:nvPr/>
        </p:nvSpPr>
        <p:spPr>
          <a:xfrm>
            <a:off x="395536" y="3277011"/>
            <a:ext cx="167059" cy="144016"/>
          </a:xfrm>
          <a:prstGeom prst="triangle">
            <a:avLst/>
          </a:prstGeom>
          <a:solidFill>
            <a:srgbClr val="CA5E53"/>
          </a:solidFill>
          <a:ln>
            <a:solidFill>
              <a:srgbClr val="CA5E5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Rombusz 15"/>
          <p:cNvSpPr/>
          <p:nvPr/>
        </p:nvSpPr>
        <p:spPr>
          <a:xfrm>
            <a:off x="395536" y="2823149"/>
            <a:ext cx="165600" cy="165600"/>
          </a:xfrm>
          <a:prstGeom prst="diamond">
            <a:avLst/>
          </a:prstGeom>
          <a:solidFill>
            <a:srgbClr val="CA5E53"/>
          </a:solidFill>
          <a:ln>
            <a:solidFill>
              <a:srgbClr val="CA5E53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>
              <a:solidFill>
                <a:srgbClr val="CA5E53"/>
              </a:solidFill>
            </a:endParaRPr>
          </a:p>
        </p:txBody>
      </p:sp>
      <p:sp>
        <p:nvSpPr>
          <p:cNvPr id="17" name="Szövegdoboz 16"/>
          <p:cNvSpPr txBox="1"/>
          <p:nvPr/>
        </p:nvSpPr>
        <p:spPr>
          <a:xfrm>
            <a:off x="611559" y="3239567"/>
            <a:ext cx="1200347" cy="57708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GB" sz="1050" b="1" dirty="0">
                <a:solidFill>
                  <a:srgbClr val="50412B"/>
                </a:solidFill>
              </a:rPr>
              <a:t>: </a:t>
            </a:r>
            <a:r>
              <a:rPr lang="en-GB" sz="1050" b="1" dirty="0" err="1">
                <a:solidFill>
                  <a:srgbClr val="50412B"/>
                </a:solidFill>
              </a:rPr>
              <a:t>cuối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chế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độ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được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hình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thành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nhờ</a:t>
            </a:r>
            <a:r>
              <a:rPr lang="hu-HU" sz="1050" b="1" dirty="0">
                <a:solidFill>
                  <a:srgbClr val="50412B"/>
                </a:solidFill>
              </a:rPr>
              <a:t> cách mạng màu</a:t>
            </a:r>
          </a:p>
        </p:txBody>
      </p:sp>
      <p:sp>
        <p:nvSpPr>
          <p:cNvPr id="18" name="Szövegdoboz 17"/>
          <p:cNvSpPr txBox="1"/>
          <p:nvPr/>
        </p:nvSpPr>
        <p:spPr>
          <a:xfrm>
            <a:off x="611560" y="2752497"/>
            <a:ext cx="1197628" cy="415498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en-GB" sz="1050" b="1" dirty="0">
                <a:solidFill>
                  <a:srgbClr val="50412B"/>
                </a:solidFill>
              </a:rPr>
              <a:t>: </a:t>
            </a:r>
            <a:r>
              <a:rPr lang="en-GB" sz="1050" b="1" dirty="0" err="1">
                <a:solidFill>
                  <a:srgbClr val="50412B"/>
                </a:solidFill>
              </a:rPr>
              <a:t>trong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thời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en-GB" sz="1050" b="1" dirty="0" err="1">
                <a:solidFill>
                  <a:srgbClr val="50412B"/>
                </a:solidFill>
              </a:rPr>
              <a:t>gian</a:t>
            </a:r>
            <a:r>
              <a:rPr lang="en-GB" sz="1050" b="1" dirty="0">
                <a:solidFill>
                  <a:srgbClr val="50412B"/>
                </a:solidFill>
              </a:rPr>
              <a:t> </a:t>
            </a:r>
            <a:r>
              <a:rPr lang="hu-HU" sz="1050" b="1" dirty="0">
                <a:solidFill>
                  <a:srgbClr val="50412B"/>
                </a:solidFill>
              </a:rPr>
              <a:t>cách mạng màu</a:t>
            </a:r>
          </a:p>
        </p:txBody>
      </p:sp>
      <p:sp>
        <p:nvSpPr>
          <p:cNvPr id="22" name="Szövegdoboz 12"/>
          <p:cNvSpPr txBox="1"/>
          <p:nvPr/>
        </p:nvSpPr>
        <p:spPr>
          <a:xfrm>
            <a:off x="2116677" y="836841"/>
            <a:ext cx="3264147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100" b="1" dirty="0" err="1">
                <a:solidFill>
                  <a:srgbClr val="50412B"/>
                </a:solidFill>
              </a:rPr>
              <a:t>Quá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trình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bầu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cử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sau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các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cách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mạng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bầu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cử</a:t>
            </a:r>
            <a:endParaRPr lang="hu-HU" sz="1100" b="1" dirty="0">
              <a:solidFill>
                <a:srgbClr val="50412B"/>
              </a:solidFill>
            </a:endParaRPr>
          </a:p>
        </p:txBody>
      </p:sp>
      <p:sp>
        <p:nvSpPr>
          <p:cNvPr id="23" name="Szövegdoboz 12"/>
          <p:cNvSpPr txBox="1"/>
          <p:nvPr/>
        </p:nvSpPr>
        <p:spPr>
          <a:xfrm>
            <a:off x="2097989" y="3102228"/>
            <a:ext cx="3264147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100" b="1" dirty="0" err="1">
                <a:solidFill>
                  <a:srgbClr val="50412B"/>
                </a:solidFill>
              </a:rPr>
              <a:t>Tính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độc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lập</a:t>
            </a:r>
            <a:r>
              <a:rPr lang="en-US" sz="1100" b="1" dirty="0">
                <a:solidFill>
                  <a:srgbClr val="50412B"/>
                </a:solidFill>
              </a:rPr>
              <a:t> m</a:t>
            </a:r>
            <a:r>
              <a:rPr lang="hu-HU" sz="1100" b="1" dirty="0">
                <a:solidFill>
                  <a:srgbClr val="50412B"/>
                </a:solidFill>
              </a:rPr>
              <a:t>edia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sau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các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cách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mạng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bầu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cử</a:t>
            </a:r>
            <a:endParaRPr lang="hu-HU" sz="1100" b="1" dirty="0">
              <a:solidFill>
                <a:srgbClr val="50412B"/>
              </a:solidFill>
            </a:endParaRPr>
          </a:p>
        </p:txBody>
      </p:sp>
      <p:sp>
        <p:nvSpPr>
          <p:cNvPr id="24" name="Szövegdoboz 12"/>
          <p:cNvSpPr txBox="1"/>
          <p:nvPr/>
        </p:nvSpPr>
        <p:spPr>
          <a:xfrm>
            <a:off x="5650167" y="3102228"/>
            <a:ext cx="323959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100" b="1" dirty="0" err="1">
                <a:solidFill>
                  <a:srgbClr val="50412B"/>
                </a:solidFill>
              </a:rPr>
              <a:t>Tham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nhũng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sau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các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cách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mạng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bầu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cử</a:t>
            </a:r>
            <a:endParaRPr lang="hu-HU" sz="1100" b="1" dirty="0">
              <a:solidFill>
                <a:srgbClr val="50412B"/>
              </a:solidFill>
            </a:endParaRPr>
          </a:p>
        </p:txBody>
      </p:sp>
      <p:sp>
        <p:nvSpPr>
          <p:cNvPr id="25" name="Szövegdoboz 12"/>
          <p:cNvSpPr txBox="1"/>
          <p:nvPr/>
        </p:nvSpPr>
        <p:spPr>
          <a:xfrm>
            <a:off x="5650167" y="821171"/>
            <a:ext cx="324231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100" b="1" dirty="0" err="1">
                <a:solidFill>
                  <a:srgbClr val="50412B"/>
                </a:solidFill>
              </a:rPr>
              <a:t>Tư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pháp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sau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các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cách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mạng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bầu</a:t>
            </a:r>
            <a:r>
              <a:rPr lang="en-US" sz="1100" b="1" dirty="0">
                <a:solidFill>
                  <a:srgbClr val="50412B"/>
                </a:solidFill>
              </a:rPr>
              <a:t> </a:t>
            </a:r>
            <a:r>
              <a:rPr lang="en-US" sz="1100" b="1" dirty="0" err="1">
                <a:solidFill>
                  <a:srgbClr val="50412B"/>
                </a:solidFill>
              </a:rPr>
              <a:t>cử</a:t>
            </a:r>
            <a:endParaRPr lang="hu-HU" sz="1100" b="1" dirty="0">
              <a:solidFill>
                <a:srgbClr val="50412B"/>
              </a:solidFill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6"/>
          <a:stretch/>
        </p:blipFill>
        <p:spPr>
          <a:xfrm>
            <a:off x="107504" y="1016411"/>
            <a:ext cx="516658" cy="137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810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508885"/>
              </p:ext>
            </p:extLst>
          </p:nvPr>
        </p:nvGraphicFramePr>
        <p:xfrm>
          <a:off x="107504" y="595595"/>
          <a:ext cx="8928101" cy="47165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2773">
                  <a:extLst>
                    <a:ext uri="{9D8B030D-6E8A-4147-A177-3AD203B41FA5}">
                      <a16:colId xmlns:a16="http://schemas.microsoft.com/office/drawing/2014/main" val="166929533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29566184"/>
                    </a:ext>
                  </a:extLst>
                </a:gridCol>
                <a:gridCol w="3912920">
                  <a:extLst>
                    <a:ext uri="{9D8B030D-6E8A-4147-A177-3AD203B41FA5}">
                      <a16:colId xmlns:a16="http://schemas.microsoft.com/office/drawing/2014/main" val="1059721366"/>
                    </a:ext>
                  </a:extLst>
                </a:gridCol>
              </a:tblGrid>
              <a:tr h="43093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hu-HU" sz="1400" b="1" noProof="0" dirty="0">
                        <a:solidFill>
                          <a:srgbClr val="50412C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800" b="1" u="sng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Nga (1991-2011):</a:t>
                      </a:r>
                      <a:br>
                        <a:rPr lang="hu-HU" sz="1800" b="1" u="sng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</a:br>
                      <a:r>
                        <a:rPr lang="hu-HU" sz="1800" b="1" u="none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 hình thành của</a:t>
                      </a:r>
                      <a:r>
                        <a:rPr lang="en-US" sz="1800" b="1" u="none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800" b="1" u="none" kern="120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chế</a:t>
                      </a:r>
                      <a:r>
                        <a:rPr lang="en-US" sz="1800" b="1" u="none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800" b="1" u="none" kern="120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độ</a:t>
                      </a:r>
                      <a:r>
                        <a:rPr lang="hu-HU" sz="1800" b="1" u="none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chuyên quyền bảo trợ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800" b="1" u="sng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Ukraina (1991-2013):</a:t>
                      </a:r>
                      <a:br>
                        <a:rPr lang="hu-HU" sz="1800" b="1" u="sng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</a:br>
                      <a:r>
                        <a:rPr lang="hu-HU" sz="1800" b="1" u="none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 hình thành của</a:t>
                      </a:r>
                      <a:r>
                        <a:rPr lang="en-US" sz="1800" b="1" u="none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800" b="1" u="none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nền dân chủ bảo trợ 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740464"/>
                  </a:ext>
                </a:extLst>
              </a:tr>
              <a:tr h="1192172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Mức của các định chế chính thức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 đột phá chuyên quyền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trong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2003: </a:t>
                      </a:r>
                      <a:r>
                        <a:rPr lang="vi-VN" sz="1400" b="0" u="none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Đảng nước Nga Thống nhất</a:t>
                      </a:r>
                      <a:r>
                        <a:rPr lang="hu-HU" sz="1400" b="0" u="none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Putin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giành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được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quyền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cai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trị</a:t>
                      </a:r>
                      <a:r>
                        <a:rPr lang="hu-HU" sz="1400" b="0" u="none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(</a:t>
                      </a:r>
                      <a:r>
                        <a:rPr lang="en-US" sz="1400" b="0" u="none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với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“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việc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bàu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”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đại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diện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ngoài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đảng</a:t>
                      </a:r>
                      <a:r>
                        <a:rPr lang="hu-HU" sz="1400" b="0" u="none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)</a:t>
                      </a:r>
                    </a:p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chấm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dứt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từ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từ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cạnh tranh chính trị </a:t>
                      </a:r>
                      <a:r>
                        <a:rPr lang="en-US" sz="1400" b="0" u="none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nhờ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thao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túng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thể</a:t>
                      </a:r>
                      <a:r>
                        <a:rPr lang="en-US" sz="1400" b="0" u="none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u="none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chế</a:t>
                      </a:r>
                      <a:r>
                        <a:rPr lang="hu-HU" sz="1400" b="0" u="none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, gian lận bầu cử và </a:t>
                      </a:r>
                      <a:r>
                        <a:rPr lang="vi-VN" sz="1400" b="0" u="none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bạo lực nhà nước</a:t>
                      </a:r>
                      <a:endParaRPr lang="hu-HU" sz="1400" b="0" u="none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vi-VN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 mưu toan chuyên quyền không có kết quả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cuộc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mạng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màu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2004 và 2013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đã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đuổi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Kuc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chma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và Janukovic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đi</a:t>
                      </a:r>
                      <a:endParaRPr lang="hu-HU" sz="1400" b="0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vẫn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tồn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tại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cạnh tranh chính trị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sống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động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bên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cạnh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quyền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lực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hành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pháp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được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chia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(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họ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đã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sửa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hiến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pháp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,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rồi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sửa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đổi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lại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878117"/>
                  </a:ext>
                </a:extLst>
              </a:tr>
              <a:tr h="1020731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Mức của các định chế phi-chính thức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vi-VN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mạng lưới bảo trợ một kim tự tháp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</a:t>
                      </a:r>
                      <a:b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</a:b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vai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trò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nhà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trợ-kẻ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được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đổi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chiều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trong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2003,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nhà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nước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(</a:t>
                      </a:r>
                      <a:r>
                        <a:rPr lang="hu-HU" sz="1400" b="0" i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siloviki và 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ban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lãnh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đạo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cấp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cao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bộ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máy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quan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liêu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liên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bang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)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bắt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giữ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nhà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tài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phiệt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endParaRPr lang="hu-HU" sz="1400" b="0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 củng cố chuyên quyền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bắt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đầu</a:t>
                      </a:r>
                      <a:endParaRPr lang="hu-HU" sz="1400" b="1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vi-VN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mạng lưới bảo trợ nhiều kim tự tháp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</a:t>
                      </a:r>
                      <a:b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</a:b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 nhà tài phiệt tự trị và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nhiều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vi-VN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gia tộc chính trị nhận con nuôi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,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mà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kiểm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soát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mảng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khác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nhau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quyền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lực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n</a:t>
                      </a:r>
                      <a:r>
                        <a:rPr lang="vi-VN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hà nước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.</a:t>
                      </a:r>
                    </a:p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 củng cố chuyên quyền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không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bắt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đầu</a:t>
                      </a:r>
                      <a:endParaRPr lang="hu-HU" sz="1400" b="1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316181"/>
                  </a:ext>
                </a:extLst>
              </a:tr>
              <a:tr h="78903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Kết</a:t>
                      </a:r>
                      <a:r>
                        <a:rPr lang="en-US" sz="16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6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quả</a:t>
                      </a:r>
                      <a:endParaRPr lang="hu-HU" sz="1600" b="1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1" u="sng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nền</a:t>
                      </a:r>
                      <a:r>
                        <a:rPr lang="en-US" sz="1400" b="1" u="sng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u="sng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dân</a:t>
                      </a:r>
                      <a:r>
                        <a:rPr lang="en-US" sz="1400" b="1" u="sng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u="sng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1" u="sng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u="sng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hấp</a:t>
                      </a:r>
                      <a:r>
                        <a:rPr lang="en-US" sz="1400" b="1" u="sng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u="sng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hối</a:t>
                      </a:r>
                      <a:r>
                        <a:rPr lang="en-US" sz="1400" b="1" u="sng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1" u="sng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sau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khi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chế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độ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Putin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thực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hiện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xong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độc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quyền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,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rồi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bắt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đầu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hóa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,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kết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hợp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thê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thảm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nền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dân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đang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sắp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được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thực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hiện</a:t>
                      </a:r>
                      <a:endParaRPr lang="hu-HU" sz="1400" b="0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1" u="sng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nền</a:t>
                      </a:r>
                      <a:r>
                        <a:rPr lang="en-US" sz="1400" b="1" u="sng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u="sng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dân</a:t>
                      </a:r>
                      <a:r>
                        <a:rPr lang="en-US" sz="1400" b="1" u="sng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u="sng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1" u="sng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u="sng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sống</a:t>
                      </a:r>
                      <a:r>
                        <a:rPr lang="en-US" sz="1400" b="1" u="sng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u="sng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sót</a:t>
                      </a:r>
                      <a:r>
                        <a:rPr lang="hu-HU" sz="1400" b="1" u="sng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tiếp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sau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nhau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biến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đổi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phản-dân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và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dân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mà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không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có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biến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đổi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;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nền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dân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luôn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luôn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bị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nguy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hiểm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(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kỳ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chế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độ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).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001133"/>
                  </a:ext>
                </a:extLst>
              </a:tr>
            </a:tbl>
          </a:graphicData>
        </a:graphic>
      </p:graphicFrame>
      <p:sp>
        <p:nvSpPr>
          <p:cNvPr id="6" name="Cím 1">
            <a:extLst>
              <a:ext uri="{FF2B5EF4-FFF2-40B4-BE49-F238E27FC236}">
                <a16:creationId xmlns:a16="http://schemas.microsoft.com/office/drawing/2014/main" id="{7E165C93-CCE4-E73C-4732-CDBDFF681C66}"/>
              </a:ext>
            </a:extLst>
          </p:cNvPr>
          <p:cNvSpPr txBox="1">
            <a:spLocks/>
          </p:cNvSpPr>
          <p:nvPr/>
        </p:nvSpPr>
        <p:spPr>
          <a:xfrm>
            <a:off x="196843" y="123477"/>
            <a:ext cx="8928100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Hệ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thống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Nga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và U</a:t>
            </a:r>
            <a:r>
              <a:rPr lang="hu-HU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ai</a:t>
            </a:r>
            <a:r>
              <a:rPr lang="hu-HU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 (1991-2013)</a:t>
            </a:r>
          </a:p>
        </p:txBody>
      </p:sp>
    </p:spTree>
    <p:extLst>
      <p:ext uri="{BB962C8B-B14F-4D97-AF65-F5344CB8AC3E}">
        <p14:creationId xmlns:p14="http://schemas.microsoft.com/office/powerpoint/2010/main" val="893999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6843" y="123478"/>
            <a:ext cx="8928100" cy="360041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Hệ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thống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Nga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và U</a:t>
            </a:r>
            <a:r>
              <a:rPr lang="hu-HU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ai</a:t>
            </a:r>
            <a:r>
              <a:rPr lang="hu-HU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 (2012-2022)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765351"/>
              </p:ext>
            </p:extLst>
          </p:nvPr>
        </p:nvGraphicFramePr>
        <p:xfrm>
          <a:off x="132883" y="595531"/>
          <a:ext cx="8928101" cy="44244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2773">
                  <a:extLst>
                    <a:ext uri="{9D8B030D-6E8A-4147-A177-3AD203B41FA5}">
                      <a16:colId xmlns:a16="http://schemas.microsoft.com/office/drawing/2014/main" val="1669295333"/>
                    </a:ext>
                  </a:extLst>
                </a:gridCol>
                <a:gridCol w="3589103">
                  <a:extLst>
                    <a:ext uri="{9D8B030D-6E8A-4147-A177-3AD203B41FA5}">
                      <a16:colId xmlns:a16="http://schemas.microsoft.com/office/drawing/2014/main" val="429566184"/>
                    </a:ext>
                  </a:extLst>
                </a:gridCol>
                <a:gridCol w="3996225">
                  <a:extLst>
                    <a:ext uri="{9D8B030D-6E8A-4147-A177-3AD203B41FA5}">
                      <a16:colId xmlns:a16="http://schemas.microsoft.com/office/drawing/2014/main" val="1059721366"/>
                    </a:ext>
                  </a:extLst>
                </a:gridCol>
              </a:tblGrid>
              <a:tr h="28408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hu-HU" sz="1400" b="1" noProof="0" dirty="0">
                        <a:solidFill>
                          <a:srgbClr val="50412C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800" b="1" u="sng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Nga (2012-2022):</a:t>
                      </a:r>
                      <a:br>
                        <a:rPr lang="hu-HU" sz="1800" b="1" u="sng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</a:br>
                      <a:r>
                        <a:rPr lang="en-US" sz="1800" b="1" u="sng" kern="120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800" b="1" u="sng" kern="120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800" b="1" u="sng" kern="120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củng</a:t>
                      </a:r>
                      <a:r>
                        <a:rPr lang="en-US" sz="1800" b="1" u="sng" kern="120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800" b="1" u="sng" kern="120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cố</a:t>
                      </a:r>
                      <a:r>
                        <a:rPr lang="en-US" sz="1800" b="1" u="sng" kern="120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800" b="1" u="sng" kern="120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chuyên</a:t>
                      </a:r>
                      <a:r>
                        <a:rPr lang="en-US" sz="1800" b="1" u="sng" kern="120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800" b="1" u="sng" kern="120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quyền</a:t>
                      </a:r>
                      <a:endParaRPr lang="hu-HU" sz="1800" b="1" kern="1200" noProof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800" b="1" u="sng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Ukraina (2014-2022):</a:t>
                      </a:r>
                      <a:br>
                        <a:rPr lang="hu-HU" sz="1800" b="1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</a:br>
                      <a:r>
                        <a:rPr lang="en-US" sz="1800" b="1" kern="120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mưu</a:t>
                      </a:r>
                      <a:r>
                        <a:rPr lang="en-US" sz="1800" b="1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800" b="1" kern="120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toan</a:t>
                      </a:r>
                      <a:r>
                        <a:rPr lang="en-US" sz="1800" b="1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800" b="1" kern="120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chống-bảo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800" b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</a:t>
                      </a:r>
                      <a:endParaRPr lang="hu-HU" sz="1800" b="1" kern="1200" noProof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740464"/>
                  </a:ext>
                </a:extLst>
              </a:tr>
              <a:tr h="672909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Mức của các định chế chính thức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đảm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độc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quyền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hóa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nhờ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bạo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lực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n</a:t>
                      </a:r>
                      <a:r>
                        <a:rPr lang="vi-VN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hà nước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tăng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lên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sau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cuộc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biểu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tình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nghi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ngờ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tính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chính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danh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2012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là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việc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kết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án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tù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(Navalnij, 2013) 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hay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giết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(Nyemcov, 2015) các chính trị gia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hàng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đầu</a:t>
                      </a:r>
                      <a:endParaRPr lang="hu-HU" sz="1400" b="0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Bàu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một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tổng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thống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chống-bảo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sau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khi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Porosenko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khôi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phục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ganh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đua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trọ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trước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kia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, Zelenski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giành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thắng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lợi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long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trời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lở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đất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trong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2019</a:t>
                      </a:r>
                    </a:p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 tập trung quyền lực: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tăng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quyền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lực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tổng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thống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thiệt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hại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quốc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hội</a:t>
                      </a:r>
                      <a:endParaRPr lang="hu-HU" sz="1400" b="0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878117"/>
                  </a:ext>
                </a:extLst>
              </a:tr>
              <a:tr h="785893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Mức của các định chế phi-chính thức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đảm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hóa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nhờ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việc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khuất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phục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xã hội dân sự: 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Duma (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Quốc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hội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)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thông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qua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nhiều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luât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hay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sửa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đổi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luật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đàn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áp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(vd.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luật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vu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 NGO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là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“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đặc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vụ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nước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ngoài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Vai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trò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tăng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lên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xã hội dân sự :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sau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2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013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tăng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nhanh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 NGO chống-tham nhũng,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mà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đóng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vai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trò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ngày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càng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lớn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hơn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trong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cai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quản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(vd. </a:t>
                      </a:r>
                      <a:r>
                        <a:rPr lang="hu-HU" sz="1400" b="0" i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ProZorro)</a:t>
                      </a:r>
                      <a:endParaRPr lang="hu-HU" sz="1400" b="0" i="1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chuyển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đổi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chống-bảo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sẽ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là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vi-VN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chương trình của chính phủ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sau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2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019 Zelenski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thông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qua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luật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chống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tài phiệt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316181"/>
                  </a:ext>
                </a:extLst>
              </a:tr>
              <a:tr h="44694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Kết</a:t>
                      </a:r>
                      <a:r>
                        <a:rPr lang="en-US" sz="16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6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quả</a:t>
                      </a:r>
                      <a:endParaRPr lang="hu-HU" sz="1600" b="1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Cái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chết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nền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dân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chế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độ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-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Putin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thực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hiện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kết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hợp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thê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thảm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(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độc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quyền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và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)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, và  sự củng cố chuyên quyền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mang</a:t>
                      </a:r>
                      <a:r>
                        <a:rPr lang="en-US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lại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chết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nền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dân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ở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Nga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cải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cách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dân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bắt</a:t>
                      </a:r>
                      <a:r>
                        <a:rPr lang="en-US" sz="14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đầu</a:t>
                      </a:r>
                      <a:r>
                        <a:rPr lang="hu-HU" sz="14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: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sự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hoạt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động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(activism)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xã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hội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và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tính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chính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danh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đặc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biệt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Zelenski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cùng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nhau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thách thức </a:t>
                      </a:r>
                      <a:r>
                        <a:rPr lang="en-US" sz="1400" b="0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các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phần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tử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bảo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trợ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của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nền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dân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en-US" sz="1400" b="0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chủ</a:t>
                      </a:r>
                      <a:r>
                        <a:rPr lang="en-US" sz="1400" b="0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 </a:t>
                      </a:r>
                      <a:r>
                        <a:rPr lang="hu-HU" sz="1400" b="0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+mn-cs"/>
                        </a:rPr>
                        <a:t>ukrain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001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4707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88656" y="51470"/>
            <a:ext cx="8928100" cy="864097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Mục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đích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và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sự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thể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hóa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chính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sách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chống-tham nhũng ở Ukraina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861253"/>
              </p:ext>
            </p:extLst>
          </p:nvPr>
        </p:nvGraphicFramePr>
        <p:xfrm>
          <a:off x="179513" y="771551"/>
          <a:ext cx="8864140" cy="31307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56383">
                  <a:extLst>
                    <a:ext uri="{9D8B030D-6E8A-4147-A177-3AD203B41FA5}">
                      <a16:colId xmlns:a16="http://schemas.microsoft.com/office/drawing/2014/main" val="1669295333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429566184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1059721366"/>
                    </a:ext>
                  </a:extLst>
                </a:gridCol>
                <a:gridCol w="1735349">
                  <a:extLst>
                    <a:ext uri="{9D8B030D-6E8A-4147-A177-3AD203B41FA5}">
                      <a16:colId xmlns:a16="http://schemas.microsoft.com/office/drawing/2014/main" val="2124093282"/>
                    </a:ext>
                  </a:extLst>
                </a:gridCol>
              </a:tblGrid>
              <a:tr h="333422">
                <a:tc rowSpan="2"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kern="120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Kiểu</a:t>
                      </a:r>
                      <a:r>
                        <a:rPr lang="en-US" sz="1800" b="1" i="1" kern="1200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1800" b="1" i="1" kern="1200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nhũng</a:t>
                      </a:r>
                      <a:endParaRPr lang="hu-HU" sz="1800" i="0" noProof="0" dirty="0">
                        <a:solidFill>
                          <a:srgbClr val="4D7C8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US" sz="1800" b="1" kern="120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ác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sách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</a:t>
                      </a:r>
                      <a:r>
                        <a:rPr lang="hu-HU" sz="1800" b="1" kern="120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hống-tham nhũng... </a:t>
                      </a:r>
                      <a:endParaRPr lang="hu-HU" sz="1800" i="0" noProof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i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600" i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816963"/>
                  </a:ext>
                </a:extLst>
              </a:tr>
              <a:tr h="530673">
                <a:tc vMerge="1"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b="1" dirty="0">
                        <a:solidFill>
                          <a:srgbClr val="50412C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hu-HU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Maidan</a:t>
                      </a:r>
                      <a:br>
                        <a:rPr lang="hu-HU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hu-HU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b="1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2013)</a:t>
                      </a:r>
                      <a:endParaRPr lang="hu-HU" sz="1600" noProof="0" dirty="0">
                        <a:solidFill>
                          <a:srgbClr val="4D7C8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hu-HU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Maidan</a:t>
                      </a:r>
                      <a:br>
                        <a:rPr lang="hu-HU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hu-HU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(2014-2022)</a:t>
                      </a:r>
                      <a:endParaRPr lang="hu-HU" sz="1600" noProof="0" dirty="0">
                        <a:solidFill>
                          <a:srgbClr val="4D7C8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dưới</a:t>
                      </a:r>
                      <a:r>
                        <a:rPr lang="en-US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600" b="1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xâm</a:t>
                      </a:r>
                      <a:r>
                        <a:rPr lang="en-US" sz="1600" b="1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lấn</a:t>
                      </a:r>
                      <a:endParaRPr lang="hu-HU" sz="1600" b="1" noProof="0" dirty="0">
                        <a:solidFill>
                          <a:srgbClr val="4D7C8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(2022-)</a:t>
                      </a:r>
                      <a:endParaRPr lang="hu-HU" sz="1600" noProof="0" dirty="0">
                        <a:solidFill>
                          <a:srgbClr val="4D7C8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74046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 nhũng thị trường cạnh tranh</a:t>
                      </a:r>
                      <a:endParaRPr lang="hu-HU" sz="16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87811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 nhũng cánh hẩu</a:t>
                      </a:r>
                      <a:endParaRPr lang="hu-HU" sz="16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316181"/>
                  </a:ext>
                </a:extLst>
              </a:tr>
              <a:tr h="35343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tổ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</a:t>
                      </a:r>
                      <a:r>
                        <a:rPr lang="vi-VN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 nước</a:t>
                      </a:r>
                      <a:endParaRPr lang="hu-HU" sz="16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00113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 bắt giữ của nhà nước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dưới</a:t>
                      </a:r>
                      <a:endParaRPr lang="hu-HU" sz="16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069724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 bắt giữ của nhà nước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endParaRPr lang="hu-HU" sz="16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419287"/>
                  </a:ext>
                </a:extLst>
              </a:tr>
              <a:tr h="397666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Sơ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đồ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</a:t>
                      </a:r>
                      <a:r>
                        <a:rPr lang="vi-VN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 nước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tội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phạm</a:t>
                      </a:r>
                      <a:endParaRPr lang="hu-HU" sz="16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++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288675"/>
                  </a:ext>
                </a:extLst>
              </a:tr>
            </a:tbl>
          </a:graphicData>
        </a:graphic>
      </p:graphicFrame>
      <p:sp>
        <p:nvSpPr>
          <p:cNvPr id="3" name="Szövegdoboz 4">
            <a:extLst>
              <a:ext uri="{FF2B5EF4-FFF2-40B4-BE49-F238E27FC236}">
                <a16:creationId xmlns:a16="http://schemas.microsoft.com/office/drawing/2014/main" id="{FC9E09FA-9DBE-DB5C-0496-19BFDB0F925D}"/>
              </a:ext>
            </a:extLst>
          </p:cNvPr>
          <p:cNvSpPr txBox="1"/>
          <p:nvPr/>
        </p:nvSpPr>
        <p:spPr>
          <a:xfrm>
            <a:off x="5436096" y="4817162"/>
            <a:ext cx="3707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1400" b="1" dirty="0">
                <a:solidFill>
                  <a:srgbClr val="8D503B"/>
                </a:solidFill>
              </a:rPr>
              <a:t>Nguồn: </a:t>
            </a:r>
            <a:r>
              <a:rPr lang="en-US" sz="1400" b="1" dirty="0" err="1">
                <a:solidFill>
                  <a:srgbClr val="8D503B"/>
                </a:solidFill>
              </a:rPr>
              <a:t>dựa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vào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hu-HU" sz="1400" b="1" dirty="0">
                <a:solidFill>
                  <a:srgbClr val="8D503B"/>
                </a:solidFill>
              </a:rPr>
              <a:t>Oksana Huss (2023).</a:t>
            </a:r>
          </a:p>
        </p:txBody>
      </p:sp>
      <p:sp>
        <p:nvSpPr>
          <p:cNvPr id="6" name="Szövegdoboz 4">
            <a:extLst>
              <a:ext uri="{FF2B5EF4-FFF2-40B4-BE49-F238E27FC236}">
                <a16:creationId xmlns:a16="http://schemas.microsoft.com/office/drawing/2014/main" id="{331EF3CD-2148-FAAB-27E4-832B0A709571}"/>
              </a:ext>
            </a:extLst>
          </p:cNvPr>
          <p:cNvSpPr txBox="1"/>
          <p:nvPr/>
        </p:nvSpPr>
        <p:spPr>
          <a:xfrm>
            <a:off x="100348" y="4352786"/>
            <a:ext cx="61998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rgbClr val="8D503B"/>
                </a:solidFill>
              </a:rPr>
              <a:t>Giải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thích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ký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hiệu</a:t>
            </a:r>
            <a:r>
              <a:rPr lang="hu-HU" sz="1400" b="1" dirty="0">
                <a:solidFill>
                  <a:srgbClr val="8D503B"/>
                </a:solidFill>
              </a:rPr>
              <a:t>: “</a:t>
            </a:r>
            <a:r>
              <a:rPr lang="hu-HU" sz="1400" b="1" dirty="0">
                <a:solidFill>
                  <a:srgbClr val="50412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hu-HU" sz="1400" b="1" dirty="0">
                <a:solidFill>
                  <a:srgbClr val="8D503B"/>
                </a:solidFill>
              </a:rPr>
              <a:t>” </a:t>
            </a:r>
            <a:r>
              <a:rPr lang="en-US" sz="1400" b="1" dirty="0" err="1">
                <a:solidFill>
                  <a:srgbClr val="8D503B"/>
                </a:solidFill>
              </a:rPr>
              <a:t>nếu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không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nhắm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mục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tiêu</a:t>
            </a:r>
            <a:r>
              <a:rPr lang="hu-HU" sz="1400" b="1" dirty="0">
                <a:solidFill>
                  <a:srgbClr val="8D503B"/>
                </a:solidFill>
              </a:rPr>
              <a:t>, “+” </a:t>
            </a:r>
            <a:r>
              <a:rPr lang="en-US" sz="1400" b="1" dirty="0" err="1">
                <a:solidFill>
                  <a:srgbClr val="8D503B"/>
                </a:solidFill>
              </a:rPr>
              <a:t>nếu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nhắm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mục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tiêu</a:t>
            </a:r>
            <a:r>
              <a:rPr lang="hu-HU" sz="1400" b="1" dirty="0">
                <a:solidFill>
                  <a:srgbClr val="8D503B"/>
                </a:solidFill>
              </a:rPr>
              <a:t>, “++” </a:t>
            </a:r>
            <a:r>
              <a:rPr lang="en-US" sz="1400" b="1" dirty="0" err="1">
                <a:solidFill>
                  <a:srgbClr val="8D503B"/>
                </a:solidFill>
              </a:rPr>
              <a:t>nếu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nhắm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mục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tiêu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hu-HU" sz="1400" b="1" dirty="0">
                <a:solidFill>
                  <a:srgbClr val="8D503B"/>
                </a:solidFill>
              </a:rPr>
              <a:t>và </a:t>
            </a:r>
            <a:r>
              <a:rPr lang="en-US" sz="1400" b="1" dirty="0" err="1">
                <a:solidFill>
                  <a:srgbClr val="8D503B"/>
                </a:solidFill>
              </a:rPr>
              <a:t>lập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định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chế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chống</a:t>
            </a:r>
            <a:r>
              <a:rPr lang="en-US" sz="1400" b="1" dirty="0">
                <a:solidFill>
                  <a:srgbClr val="8D503B"/>
                </a:solidFill>
              </a:rPr>
              <a:t> lại </a:t>
            </a:r>
            <a:r>
              <a:rPr lang="en-US" sz="1400" b="1" dirty="0" err="1">
                <a:solidFill>
                  <a:srgbClr val="8D503B"/>
                </a:solidFill>
              </a:rPr>
              <a:t>nó</a:t>
            </a:r>
            <a:r>
              <a:rPr lang="hu-HU" sz="1400" b="1" dirty="0">
                <a:solidFill>
                  <a:srgbClr val="8D503B"/>
                </a:solidFill>
              </a:rPr>
              <a:t>, “+++” </a:t>
            </a:r>
            <a:r>
              <a:rPr lang="en-US" sz="1400" b="1" dirty="0" err="1">
                <a:solidFill>
                  <a:srgbClr val="8D503B"/>
                </a:solidFill>
              </a:rPr>
              <a:t>nếu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nhắm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mục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tiêu</a:t>
            </a:r>
            <a:r>
              <a:rPr lang="hu-HU" sz="1400" b="1" dirty="0">
                <a:solidFill>
                  <a:srgbClr val="8D503B"/>
                </a:solidFill>
              </a:rPr>
              <a:t>,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lập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định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chế</a:t>
            </a:r>
            <a:r>
              <a:rPr lang="hu-HU" sz="1400" b="1" dirty="0">
                <a:solidFill>
                  <a:srgbClr val="8D503B"/>
                </a:solidFill>
              </a:rPr>
              <a:t>, và </a:t>
            </a:r>
            <a:r>
              <a:rPr lang="en-US" sz="1400" b="1" dirty="0" err="1">
                <a:solidFill>
                  <a:srgbClr val="8D503B"/>
                </a:solidFill>
              </a:rPr>
              <a:t>có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hiệu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quả</a:t>
            </a:r>
            <a:r>
              <a:rPr lang="hu-HU" sz="1400" b="1" dirty="0">
                <a:solidFill>
                  <a:srgbClr val="8D503B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43229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24958"/>
            <a:ext cx="8928100" cy="574584"/>
          </a:xfrm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Luật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chống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tài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phiệt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Ukraina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(09</a:t>
            </a:r>
            <a:r>
              <a:rPr lang="hu-HU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2021)</a:t>
            </a:r>
            <a:endParaRPr lang="hu-HU" sz="32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9958" y="699542"/>
            <a:ext cx="8784530" cy="3816424"/>
          </a:xfrm>
        </p:spPr>
        <p:txBody>
          <a:bodyPr>
            <a:noAutofit/>
          </a:bodyPr>
          <a:lstStyle/>
          <a:p>
            <a:r>
              <a:rPr lang="en-US" sz="2200" b="1" u="sng" dirty="0" err="1">
                <a:solidFill>
                  <a:srgbClr val="50412B"/>
                </a:solidFill>
              </a:rPr>
              <a:t>Định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nghĩa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hu-HU" sz="2200" b="1" u="sng" dirty="0">
                <a:solidFill>
                  <a:srgbClr val="50412B"/>
                </a:solidFill>
              </a:rPr>
              <a:t>nhà tài phiệt:</a:t>
            </a:r>
            <a:r>
              <a:rPr lang="hu-HU" sz="2200" b="1" dirty="0">
                <a:solidFill>
                  <a:srgbClr val="50412B"/>
                </a:solidFill>
              </a:rPr>
              <a:t> </a:t>
            </a:r>
            <a:r>
              <a:rPr lang="hu-HU" sz="2200" b="1" i="1" dirty="0">
                <a:solidFill>
                  <a:srgbClr val="50412B"/>
                </a:solidFill>
              </a:rPr>
              <a:t>“олігархом є людина, яка «має значну економічну або політичну вагу в суспільному житті»”</a:t>
            </a:r>
            <a:r>
              <a:rPr lang="hu-HU" sz="2200" b="1" dirty="0">
                <a:solidFill>
                  <a:srgbClr val="50412B"/>
                </a:solidFill>
              </a:rPr>
              <a:t>, </a:t>
            </a:r>
            <a:r>
              <a:rPr lang="en-US" sz="2200" b="1" dirty="0" err="1">
                <a:solidFill>
                  <a:srgbClr val="50412B"/>
                </a:solidFill>
              </a:rPr>
              <a:t>người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có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trọng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lượng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kinh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tế</a:t>
            </a:r>
            <a:r>
              <a:rPr lang="en-US" sz="2200" b="1" dirty="0">
                <a:solidFill>
                  <a:srgbClr val="50412B"/>
                </a:solidFill>
              </a:rPr>
              <a:t> hay </a:t>
            </a:r>
            <a:r>
              <a:rPr lang="en-US" sz="2200" b="1" dirty="0" err="1">
                <a:solidFill>
                  <a:srgbClr val="50412B"/>
                </a:solidFill>
              </a:rPr>
              <a:t>chính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trị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đáng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kể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trong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đời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sống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công</a:t>
            </a:r>
            <a:endParaRPr lang="hu-HU" sz="2200" b="1" dirty="0">
              <a:solidFill>
                <a:srgbClr val="50412B"/>
              </a:solidFill>
            </a:endParaRPr>
          </a:p>
          <a:p>
            <a:r>
              <a:rPr lang="en-US" sz="22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Cụ</a:t>
            </a:r>
            <a:r>
              <a:rPr lang="en-US" sz="22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thể</a:t>
            </a:r>
            <a:r>
              <a:rPr lang="en-US" sz="22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hóa</a:t>
            </a:r>
            <a:r>
              <a:rPr lang="hu-HU" sz="22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:</a:t>
            </a: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sự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hiện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diện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cùng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nhau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3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trong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4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tiêu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chí</a:t>
            </a:r>
            <a:endParaRPr lang="hu-HU" sz="2200" b="1" dirty="0">
              <a:solidFill>
                <a:srgbClr val="50412B"/>
              </a:solidFill>
              <a:sym typeface="Wingdings" panose="05000000000000000000" pitchFamily="2" charset="2"/>
            </a:endParaRPr>
          </a:p>
          <a:p>
            <a:pPr lvl="1"/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Sự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tham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gia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vào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đời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sống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chính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trị</a:t>
            </a:r>
            <a:endParaRPr lang="hu-HU" sz="2200" b="1" dirty="0">
              <a:solidFill>
                <a:srgbClr val="CD5F50"/>
              </a:solidFill>
              <a:sym typeface="Wingdings" panose="05000000000000000000" pitchFamily="2" charset="2"/>
            </a:endParaRPr>
          </a:p>
          <a:p>
            <a:pPr lvl="1"/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Có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ảnh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hưởng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lớn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đến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m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e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di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a</a:t>
            </a:r>
            <a:endParaRPr lang="hu-HU" sz="2200" b="1" dirty="0">
              <a:solidFill>
                <a:srgbClr val="CD5F50"/>
              </a:solidFill>
              <a:sym typeface="Wingdings" panose="05000000000000000000" pitchFamily="2" charset="2"/>
            </a:endParaRPr>
          </a:p>
          <a:p>
            <a:pPr lvl="1"/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Chủ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của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sự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độc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quyền</a:t>
            </a:r>
            <a:endParaRPr lang="hu-HU" sz="2200" b="1" dirty="0">
              <a:solidFill>
                <a:srgbClr val="CD5F50"/>
              </a:solidFill>
              <a:sym typeface="Wingdings" panose="05000000000000000000" pitchFamily="2" charset="2"/>
            </a:endParaRPr>
          </a:p>
          <a:p>
            <a:pPr lvl="1"/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Chủ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sở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hữu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của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tài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sản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vượt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một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triệu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lần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mức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sinh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tồn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tối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thiểu</a:t>
            </a:r>
            <a:endParaRPr lang="hu-HU" sz="2200" b="1" dirty="0">
              <a:solidFill>
                <a:srgbClr val="CD5F50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22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13 nhà tài phiệt ở Ukraina</a:t>
            </a: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theo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Hội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đồng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An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ninh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và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bảo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vệ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Quốc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gia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22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Ukraina</a:t>
            </a:r>
            <a:r>
              <a:rPr lang="en-US" sz="22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(RNBO)</a:t>
            </a:r>
          </a:p>
        </p:txBody>
      </p:sp>
      <p:sp>
        <p:nvSpPr>
          <p:cNvPr id="4" name="Szövegdoboz 4"/>
          <p:cNvSpPr txBox="1"/>
          <p:nvPr/>
        </p:nvSpPr>
        <p:spPr>
          <a:xfrm>
            <a:off x="4824536" y="4587974"/>
            <a:ext cx="4355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err="1">
                <a:solidFill>
                  <a:srgbClr val="8D503B"/>
                </a:solidFill>
              </a:rPr>
              <a:t>Nguồn</a:t>
            </a:r>
            <a:r>
              <a:rPr lang="en-US" sz="1400" b="1" dirty="0">
                <a:solidFill>
                  <a:srgbClr val="8D503B"/>
                </a:solidFill>
              </a:rPr>
              <a:t>: Inna </a:t>
            </a:r>
            <a:r>
              <a:rPr lang="en-US" sz="1400" b="1" dirty="0" err="1">
                <a:solidFill>
                  <a:srgbClr val="8D503B"/>
                </a:solidFill>
              </a:rPr>
              <a:t>Melnykovska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trên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cơ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sở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bài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giảng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tại</a:t>
            </a:r>
            <a:r>
              <a:rPr lang="en-US" sz="1400" b="1" dirty="0">
                <a:solidFill>
                  <a:srgbClr val="8D503B"/>
                </a:solidFill>
              </a:rPr>
              <a:t> “CEU Invisible University” (</a:t>
            </a:r>
            <a:r>
              <a:rPr lang="en-US" sz="1400" b="1" dirty="0" err="1">
                <a:solidFill>
                  <a:srgbClr val="8D503B"/>
                </a:solidFill>
              </a:rPr>
              <a:t>tháng</a:t>
            </a:r>
            <a:r>
              <a:rPr lang="en-US" sz="1400" b="1" dirty="0">
                <a:solidFill>
                  <a:srgbClr val="8D503B"/>
                </a:solidFill>
              </a:rPr>
              <a:t> 11- 2022).</a:t>
            </a:r>
            <a:endParaRPr lang="hu-HU" sz="1400" b="1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852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23478"/>
            <a:ext cx="8928100" cy="792510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Sự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tách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nhánh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quyền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lực</a:t>
            </a:r>
            <a:r>
              <a:rPr lang="hu-HU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”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bên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trong</a:t>
            </a:r>
            <a:r>
              <a:rPr lang="hu-HU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vi-VN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gia tộc chính trị nhận con nuôi</a:t>
            </a:r>
            <a:r>
              <a:rPr lang="en-US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trong chế độ chuyên quyền bảo trợ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791005"/>
              </p:ext>
            </p:extLst>
          </p:nvPr>
        </p:nvGraphicFramePr>
        <p:xfrm>
          <a:off x="107950" y="915765"/>
          <a:ext cx="8928100" cy="42106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001">
                  <a:extLst>
                    <a:ext uri="{9D8B030D-6E8A-4147-A177-3AD203B41FA5}">
                      <a16:colId xmlns:a16="http://schemas.microsoft.com/office/drawing/2014/main" val="2840615502"/>
                    </a:ext>
                  </a:extLst>
                </a:gridCol>
                <a:gridCol w="1731406">
                  <a:extLst>
                    <a:ext uri="{9D8B030D-6E8A-4147-A177-3AD203B41FA5}">
                      <a16:colId xmlns:a16="http://schemas.microsoft.com/office/drawing/2014/main" val="989130072"/>
                    </a:ext>
                  </a:extLst>
                </a:gridCol>
                <a:gridCol w="1677001">
                  <a:extLst>
                    <a:ext uri="{9D8B030D-6E8A-4147-A177-3AD203B41FA5}">
                      <a16:colId xmlns:a16="http://schemas.microsoft.com/office/drawing/2014/main" val="1912223648"/>
                    </a:ext>
                  </a:extLst>
                </a:gridCol>
                <a:gridCol w="2002476">
                  <a:extLst>
                    <a:ext uri="{9D8B030D-6E8A-4147-A177-3AD203B41FA5}">
                      <a16:colId xmlns:a16="http://schemas.microsoft.com/office/drawing/2014/main" val="1171836992"/>
                    </a:ext>
                  </a:extLst>
                </a:gridCol>
                <a:gridCol w="1840216">
                  <a:extLst>
                    <a:ext uri="{9D8B030D-6E8A-4147-A177-3AD203B41FA5}">
                      <a16:colId xmlns:a16="http://schemas.microsoft.com/office/drawing/2014/main" val="3705829346"/>
                    </a:ext>
                  </a:extLst>
                </a:gridCol>
              </a:tblGrid>
              <a:tr h="963820">
                <a:tc>
                  <a:txBody>
                    <a:bodyPr/>
                    <a:lstStyle/>
                    <a:p>
                      <a:pPr indent="0">
                        <a:lnSpc>
                          <a:spcPct val="115000"/>
                        </a:lnSpc>
                      </a:pPr>
                      <a:endParaRPr lang="hu-HU" sz="24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 lực chính trị: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quyền thi hành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 lực chính trị: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hậu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trường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đảng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 lực kinh tế:</a:t>
                      </a:r>
                      <a:r>
                        <a:rPr lang="hu-HU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sở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hữu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doanh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nghiệp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hay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ngành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cấp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quốc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u="sng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 lực kinh tế:</a:t>
                      </a:r>
                      <a:r>
                        <a:rPr lang="hu-HU" sz="1600" b="1" u="none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u="none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sở</a:t>
                      </a:r>
                      <a:r>
                        <a:rPr lang="en-US" sz="1600" b="1" u="none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u="none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hữu</a:t>
                      </a:r>
                      <a:r>
                        <a:rPr lang="en-US" sz="1600" b="1" u="none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cấp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quốc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870984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chóp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7699658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phiệt (1)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 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410982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phiệt (2)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 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102672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tài phiệt (1)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 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913772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tài phiệt (2)</a:t>
                      </a: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 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B178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8401315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Bù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nhìn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169888"/>
                  </a:ext>
                </a:extLst>
              </a:tr>
              <a:tr h="438347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Bù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nhìn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kinh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tế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1136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5815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6843" y="51470"/>
            <a:ext cx="8928100" cy="360041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thống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nga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hu-HU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và ukrain (2022-)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315085"/>
              </p:ext>
            </p:extLst>
          </p:nvPr>
        </p:nvGraphicFramePr>
        <p:xfrm>
          <a:off x="107950" y="466877"/>
          <a:ext cx="8928100" cy="50478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698">
                  <a:extLst>
                    <a:ext uri="{9D8B030D-6E8A-4147-A177-3AD203B41FA5}">
                      <a16:colId xmlns:a16="http://schemas.microsoft.com/office/drawing/2014/main" val="166929533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29566184"/>
                    </a:ext>
                  </a:extLst>
                </a:gridCol>
                <a:gridCol w="3959994">
                  <a:extLst>
                    <a:ext uri="{9D8B030D-6E8A-4147-A177-3AD203B41FA5}">
                      <a16:colId xmlns:a16="http://schemas.microsoft.com/office/drawing/2014/main" val="1059721366"/>
                    </a:ext>
                  </a:extLst>
                </a:gridCol>
              </a:tblGrid>
              <a:tr h="51113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hu-HU" sz="1400" b="1" noProof="0" dirty="0">
                        <a:solidFill>
                          <a:srgbClr val="50412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800" b="1" u="sng" kern="120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Nga (2022-):</a:t>
                      </a:r>
                      <a:br>
                        <a:rPr lang="hu-HU" sz="1800" b="1" kern="120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1" kern="120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độc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tài</a:t>
                      </a:r>
                      <a:endParaRPr lang="hu-HU" sz="1800" b="1" kern="1200" noProof="0" dirty="0">
                        <a:solidFill>
                          <a:srgbClr val="4D7C8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800" b="1" u="sng" kern="120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Ukraina (2022-):</a:t>
                      </a:r>
                      <a:br>
                        <a:rPr lang="hu-HU" sz="1800" b="1" kern="120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1" kern="120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800" b="1" kern="120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noProof="0" dirty="0" err="1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khỏi</a:t>
                      </a:r>
                      <a:r>
                        <a:rPr lang="en-US" sz="1800" b="1" kern="1200" baseline="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hu-HU" sz="1800" b="1" kern="1200" noProof="0" dirty="0">
                          <a:solidFill>
                            <a:srgbClr val="4D7C8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ác chu kỳ chế độ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740464"/>
                  </a:ext>
                </a:extLst>
              </a:tr>
              <a:tr h="1709984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kern="120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Mức của các định chế chính thức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đàn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áp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duyệt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 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hàng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loạt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và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 Navalnij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chết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 tập trung quyền lực 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trò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và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lieu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và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dưới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lãnh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đạo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trừ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treo</a:t>
                      </a:r>
                      <a:r>
                        <a:rPr lang="en-US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cạnh</a:t>
                      </a:r>
                      <a:r>
                        <a:rPr lang="en-US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tranh</a:t>
                      </a:r>
                      <a:r>
                        <a:rPr lang="en-US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đưa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cấm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hoãn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cuộc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bầu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cử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 tập trung quyền lực 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phủ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phụ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ủng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hộ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nguyện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và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tương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quân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 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lại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lãnh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đạo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kéo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878117"/>
                  </a:ext>
                </a:extLst>
              </a:tr>
              <a:tr h="113999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600" b="1" kern="120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Mức của các định chế phi-chính thức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</a:t>
                      </a: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ác nhà tài phiệt: </a:t>
                      </a:r>
                      <a:r>
                        <a:rPr lang="en-US" sz="1400" b="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triệt</a:t>
                      </a:r>
                      <a:r>
                        <a:rPr lang="en-US" sz="1400" b="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hạ</a:t>
                      </a:r>
                      <a:r>
                        <a:rPr lang="en-US" sz="1400" b="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nhà tài phiệt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phi-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các nhà tài phiệt 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vi-VN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hà nước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bản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nô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soát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thụ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tăng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phi-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phiệt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nhà tài phiệt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vì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phá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chiến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và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nhờ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sách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chống-bảo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trợ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bản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b="1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hu-HU" sz="1400" b="1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lôi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kéo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rẽ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giảm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316181"/>
                  </a:ext>
                </a:extLst>
              </a:tr>
              <a:tr h="759993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1600" b="1" kern="120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quả</a:t>
                      </a:r>
                      <a:endParaRPr lang="hu-HU" sz="1600" b="1" kern="12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sng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1400" b="1" u="sng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1400" b="1" u="sng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độc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quyền</a:t>
                      </a:r>
                      <a:r>
                        <a:rPr lang="hu-HU" sz="1400" b="1" u="sng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trợ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phi-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rơi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bên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u="sng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nền</a:t>
                      </a:r>
                      <a:r>
                        <a:rPr lang="en-US" sz="1400" b="1" u="sng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1400" b="1" u="sng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1400" b="1" u="sng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rời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khỏi</a:t>
                      </a:r>
                      <a:r>
                        <a:rPr lang="en-US" sz="1400" b="1" u="sng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u="sng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hu-HU" sz="1400" b="1" u="sng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ác chu kỳ chế độ: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cấu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trúc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phiệt</a:t>
                      </a:r>
                      <a:r>
                        <a:rPr lang="hu-HU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và</a:t>
                      </a:r>
                      <a:r>
                        <a:rPr lang="en-US" sz="1400" kern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mạnh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</a:t>
                      </a:r>
                      <a:r>
                        <a:rPr lang="vi-VN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ực lượng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chống-bảo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trợ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triệt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hạ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trợ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phi-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kern="0" baseline="0" noProof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0" baseline="0" noProof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hu-HU" sz="1400" kern="100" noProof="0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001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4462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5900" y="51470"/>
            <a:ext cx="8928100" cy="360041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Kim 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tự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tháp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quyền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lực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kiểu</a:t>
            </a:r>
            <a:r>
              <a:rPr lang="en-US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hu-HU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Zelenski (1)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140185"/>
              </p:ext>
            </p:extLst>
          </p:nvPr>
        </p:nvGraphicFramePr>
        <p:xfrm>
          <a:off x="193328" y="483518"/>
          <a:ext cx="8842722" cy="41764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86584">
                  <a:extLst>
                    <a:ext uri="{9D8B030D-6E8A-4147-A177-3AD203B41FA5}">
                      <a16:colId xmlns:a16="http://schemas.microsoft.com/office/drawing/2014/main" val="1669295333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429566184"/>
                    </a:ext>
                  </a:extLst>
                </a:gridCol>
                <a:gridCol w="3455938">
                  <a:extLst>
                    <a:ext uri="{9D8B030D-6E8A-4147-A177-3AD203B41FA5}">
                      <a16:colId xmlns:a16="http://schemas.microsoft.com/office/drawing/2014/main" val="1059721366"/>
                    </a:ext>
                  </a:extLst>
                </a:gridCol>
              </a:tblGrid>
              <a:tr h="14482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b="1" i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Mạng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400" b="1" i="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lưới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400" b="1" i="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quyền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400" b="1" i="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lực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hu-HU" sz="24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một kim tự tháp</a:t>
                      </a:r>
                      <a:br>
                        <a:rPr lang="hu-HU" sz="24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</a:br>
                      <a:r>
                        <a:rPr lang="en-US" sz="2400" b="1" i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của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hu-HU" sz="24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Zelenski</a:t>
                      </a:r>
                      <a:endParaRPr lang="hu-HU" sz="2400" i="0" noProof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b="1" i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Giống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hay </a:t>
                      </a:r>
                      <a:r>
                        <a:rPr lang="en-US" sz="2400" b="1" i="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khác</a:t>
                      </a:r>
                      <a:r>
                        <a:rPr lang="hu-HU" sz="24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?</a:t>
                      </a:r>
                      <a:endParaRPr lang="hu-HU" sz="2400" i="0" noProof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2400" b="1" i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Mạng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400" b="1" i="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lưới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400" b="1" i="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bảo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400" b="1" i="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trợ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phi-</a:t>
                      </a:r>
                      <a:r>
                        <a:rPr lang="en-US" sz="2400" b="1" i="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chính</a:t>
                      </a:r>
                      <a:r>
                        <a:rPr lang="en-US" sz="2400" b="1" i="0" baseline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2400" b="1" i="0" baseline="0" noProof="0" dirty="0" err="1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thức</a:t>
                      </a:r>
                      <a:r>
                        <a:rPr lang="hu-HU" sz="24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một kim tự tháp</a:t>
                      </a:r>
                      <a:endParaRPr lang="hu-HU" sz="2400" i="0" noProof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816963"/>
                  </a:ext>
                </a:extLst>
              </a:tr>
              <a:tr h="67904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20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hệ thứ bậc như kim tự tháp</a:t>
                      </a:r>
                      <a:endParaRPr lang="hu-HU" sz="2000" b="1" noProof="0" dirty="0">
                        <a:solidFill>
                          <a:srgbClr val="50412C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32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Gungsuh" panose="02030600000101010101" pitchFamily="18" charset="-127"/>
                        </a:rPr>
                        <a:t>≈</a:t>
                      </a:r>
                      <a:endParaRPr lang="hu-HU" sz="3200" b="1" noProof="0" dirty="0">
                        <a:solidFill>
                          <a:srgbClr val="50412C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20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hệ thứ bậc như kim tự tháp</a:t>
                      </a:r>
                      <a:endParaRPr lang="hu-HU" sz="2000" b="1" noProof="0" dirty="0">
                        <a:solidFill>
                          <a:srgbClr val="50412C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740464"/>
                  </a:ext>
                </a:extLst>
              </a:tr>
              <a:tr h="6830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sự trung thành cá nhân của các client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32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Gungsuh" panose="02030600000101010101" pitchFamily="18" charset="-127"/>
                        </a:rPr>
                        <a:t>≈</a:t>
                      </a:r>
                      <a:endParaRPr lang="hu-HU" sz="3200" b="1" noProof="0" dirty="0">
                        <a:solidFill>
                          <a:srgbClr val="50412C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sự trung thành cá nhân của các client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878117"/>
                  </a:ext>
                </a:extLst>
              </a:tr>
              <a:tr h="6830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mở rộng quyền hạn tổng thống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32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Gungsuh" panose="02030600000101010101" pitchFamily="18" charset="-127"/>
                        </a:rPr>
                        <a:t>≈</a:t>
                      </a:r>
                      <a:endParaRPr lang="hu-HU" sz="3200" b="1" noProof="0" dirty="0">
                        <a:solidFill>
                          <a:srgbClr val="50412C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mở rộng quyền hạn tổng thống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316181"/>
                  </a:ext>
                </a:extLst>
              </a:tr>
              <a:tr h="68306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thu hẹp quyền hạn quốc hội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32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Gungsuh" panose="02030600000101010101" pitchFamily="18" charset="-127"/>
                        </a:rPr>
                        <a:t>≈</a:t>
                      </a:r>
                      <a:endParaRPr lang="hu-HU" sz="3200" b="1" noProof="0" dirty="0">
                        <a:solidFill>
                          <a:srgbClr val="50412C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thu hẹp quyền hạn quốc hội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001133"/>
                  </a:ext>
                </a:extLst>
              </a:tr>
            </a:tbl>
          </a:graphicData>
        </a:graphic>
      </p:graphicFrame>
      <p:sp>
        <p:nvSpPr>
          <p:cNvPr id="3" name="Szövegdoboz 4">
            <a:extLst>
              <a:ext uri="{FF2B5EF4-FFF2-40B4-BE49-F238E27FC236}">
                <a16:creationId xmlns:a16="http://schemas.microsoft.com/office/drawing/2014/main" id="{FC9E09FA-9DBE-DB5C-0496-19BFDB0F925D}"/>
              </a:ext>
            </a:extLst>
          </p:cNvPr>
          <p:cNvSpPr txBox="1"/>
          <p:nvPr/>
        </p:nvSpPr>
        <p:spPr>
          <a:xfrm>
            <a:off x="5364088" y="4722698"/>
            <a:ext cx="3707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b="1" dirty="0">
                <a:solidFill>
                  <a:srgbClr val="8D503B"/>
                </a:solidFill>
              </a:rPr>
              <a:t>Nguồn: Minakov (2023)</a:t>
            </a:r>
            <a:r>
              <a:rPr lang="en-US" b="1" dirty="0">
                <a:solidFill>
                  <a:srgbClr val="8D503B"/>
                </a:solidFill>
              </a:rPr>
              <a:t>.</a:t>
            </a:r>
            <a:endParaRPr lang="hu-HU" b="1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62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1893251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Cím 1"/>
          <p:cNvSpPr>
            <a:spLocks noGrp="1"/>
          </p:cNvSpPr>
          <p:nvPr>
            <p:ph type="title"/>
          </p:nvPr>
        </p:nvSpPr>
        <p:spPr>
          <a:xfrm>
            <a:off x="107504" y="-5730"/>
            <a:ext cx="8928546" cy="673337"/>
          </a:xfrm>
        </p:spPr>
        <p:txBody>
          <a:bodyPr>
            <a:noAutofit/>
          </a:bodyPr>
          <a:lstStyle/>
          <a:p>
            <a:r>
              <a:rPr lang="hu-HU" sz="32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 chu kỳ chế độ ở Ukraina</a:t>
            </a:r>
            <a:endParaRPr lang="hu-HU" sz="28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Oval 12"/>
          <p:cNvSpPr/>
          <p:nvPr/>
        </p:nvSpPr>
        <p:spPr>
          <a:xfrm>
            <a:off x="5759497" y="168237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12"/>
          <p:cNvSpPr/>
          <p:nvPr/>
        </p:nvSpPr>
        <p:spPr>
          <a:xfrm>
            <a:off x="5220072" y="186647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12"/>
          <p:cNvSpPr/>
          <p:nvPr/>
        </p:nvSpPr>
        <p:spPr>
          <a:xfrm>
            <a:off x="3635896" y="237053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12"/>
          <p:cNvSpPr/>
          <p:nvPr/>
        </p:nvSpPr>
        <p:spPr>
          <a:xfrm>
            <a:off x="4067944" y="307580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12"/>
          <p:cNvSpPr/>
          <p:nvPr/>
        </p:nvSpPr>
        <p:spPr>
          <a:xfrm>
            <a:off x="3779912" y="316262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Arrow Connector 21"/>
          <p:cNvCxnSpPr>
            <a:stCxn id="55" idx="2"/>
            <a:endCxn id="56" idx="6"/>
          </p:cNvCxnSpPr>
          <p:nvPr/>
        </p:nvCxnSpPr>
        <p:spPr>
          <a:xfrm flipH="1">
            <a:off x="5364088" y="1754380"/>
            <a:ext cx="395409" cy="184106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21"/>
          <p:cNvCxnSpPr>
            <a:stCxn id="56" idx="3"/>
            <a:endCxn id="57" idx="6"/>
          </p:cNvCxnSpPr>
          <p:nvPr/>
        </p:nvCxnSpPr>
        <p:spPr>
          <a:xfrm flipH="1">
            <a:off x="3779912" y="1989403"/>
            <a:ext cx="1461251" cy="453139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21"/>
          <p:cNvCxnSpPr>
            <a:stCxn id="57" idx="5"/>
            <a:endCxn id="58" idx="1"/>
          </p:cNvCxnSpPr>
          <p:nvPr/>
        </p:nvCxnSpPr>
        <p:spPr>
          <a:xfrm>
            <a:off x="3758821" y="2493459"/>
            <a:ext cx="330214" cy="603438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21"/>
          <p:cNvCxnSpPr>
            <a:stCxn id="73" idx="5"/>
            <a:endCxn id="59" idx="1"/>
          </p:cNvCxnSpPr>
          <p:nvPr/>
        </p:nvCxnSpPr>
        <p:spPr>
          <a:xfrm>
            <a:off x="3326773" y="2550659"/>
            <a:ext cx="474230" cy="63305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47"/>
          <p:cNvSpPr txBox="1"/>
          <p:nvPr/>
        </p:nvSpPr>
        <p:spPr>
          <a:xfrm>
            <a:off x="5471465" y="14835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64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65" name="TextBox 47"/>
          <p:cNvSpPr txBox="1"/>
          <p:nvPr/>
        </p:nvSpPr>
        <p:spPr>
          <a:xfrm>
            <a:off x="4899125" y="1652549"/>
            <a:ext cx="6840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</a:p>
        </p:txBody>
      </p:sp>
      <p:sp>
        <p:nvSpPr>
          <p:cNvPr id="66" name="TextBox 47"/>
          <p:cNvSpPr txBox="1"/>
          <p:nvPr/>
        </p:nvSpPr>
        <p:spPr>
          <a:xfrm>
            <a:off x="3347864" y="2168302"/>
            <a:ext cx="680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92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97</a:t>
            </a:r>
          </a:p>
        </p:txBody>
      </p:sp>
      <p:sp>
        <p:nvSpPr>
          <p:cNvPr id="67" name="TextBox 47"/>
          <p:cNvSpPr txBox="1"/>
          <p:nvPr/>
        </p:nvSpPr>
        <p:spPr>
          <a:xfrm>
            <a:off x="4128903" y="303251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98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2004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68" name="TextBox 47"/>
          <p:cNvSpPr txBox="1"/>
          <p:nvPr/>
        </p:nvSpPr>
        <p:spPr>
          <a:xfrm>
            <a:off x="2468304" y="2427734"/>
            <a:ext cx="720080" cy="230832"/>
          </a:xfrm>
          <a:prstGeom prst="rect">
            <a:avLst/>
          </a:prstGeom>
          <a:solidFill>
            <a:srgbClr val="EFEAE4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solidFill>
                  <a:srgbClr val="385A61"/>
                </a:solidFill>
              </a:rPr>
              <a:t>2005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2009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69" name="TextBox 47"/>
          <p:cNvSpPr txBox="1"/>
          <p:nvPr/>
        </p:nvSpPr>
        <p:spPr>
          <a:xfrm>
            <a:off x="3625350" y="2534073"/>
            <a:ext cx="4531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2014-</a:t>
            </a:r>
          </a:p>
        </p:txBody>
      </p:sp>
      <p:sp>
        <p:nvSpPr>
          <p:cNvPr id="70" name="Oval 12"/>
          <p:cNvSpPr/>
          <p:nvPr/>
        </p:nvSpPr>
        <p:spPr>
          <a:xfrm>
            <a:off x="3563888" y="257175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21"/>
          <p:cNvCxnSpPr>
            <a:stCxn id="59" idx="0"/>
            <a:endCxn id="70" idx="5"/>
          </p:cNvCxnSpPr>
          <p:nvPr/>
        </p:nvCxnSpPr>
        <p:spPr>
          <a:xfrm flipH="1" flipV="1">
            <a:off x="3686813" y="2694675"/>
            <a:ext cx="165107" cy="467947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47"/>
          <p:cNvSpPr txBox="1"/>
          <p:nvPr/>
        </p:nvSpPr>
        <p:spPr>
          <a:xfrm>
            <a:off x="3761283" y="3245087"/>
            <a:ext cx="6979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2010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2013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73" name="Oval 12"/>
          <p:cNvSpPr/>
          <p:nvPr/>
        </p:nvSpPr>
        <p:spPr>
          <a:xfrm>
            <a:off x="3203848" y="242773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Arrow Connector 21"/>
          <p:cNvCxnSpPr>
            <a:stCxn id="58" idx="1"/>
            <a:endCxn id="73" idx="6"/>
          </p:cNvCxnSpPr>
          <p:nvPr/>
        </p:nvCxnSpPr>
        <p:spPr>
          <a:xfrm flipH="1" flipV="1">
            <a:off x="3347864" y="2499742"/>
            <a:ext cx="741171" cy="597155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1585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5900" y="51470"/>
            <a:ext cx="8928100" cy="360041"/>
          </a:xfrm>
        </p:spPr>
        <p:txBody>
          <a:bodyPr>
            <a:noAutofit/>
          </a:bodyPr>
          <a:lstStyle/>
          <a:p>
            <a:r>
              <a:rPr lang="vi-VN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Kim tự tháp quyền lực kiểu</a:t>
            </a:r>
            <a:r>
              <a:rPr lang="hu-HU" sz="2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Zelenski (2)</a:t>
            </a: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724798"/>
              </p:ext>
            </p:extLst>
          </p:nvPr>
        </p:nvGraphicFramePr>
        <p:xfrm>
          <a:off x="193328" y="491498"/>
          <a:ext cx="8842722" cy="443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02608">
                  <a:extLst>
                    <a:ext uri="{9D8B030D-6E8A-4147-A177-3AD203B41FA5}">
                      <a16:colId xmlns:a16="http://schemas.microsoft.com/office/drawing/2014/main" val="166929533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429566184"/>
                    </a:ext>
                  </a:extLst>
                </a:gridCol>
                <a:gridCol w="3743970">
                  <a:extLst>
                    <a:ext uri="{9D8B030D-6E8A-4147-A177-3AD203B41FA5}">
                      <a16:colId xmlns:a16="http://schemas.microsoft.com/office/drawing/2014/main" val="1059721366"/>
                    </a:ext>
                  </a:extLst>
                </a:gridCol>
              </a:tblGrid>
              <a:tr h="59388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Mạng quyền lực </a:t>
                      </a:r>
                      <a:r>
                        <a:rPr lang="hu-HU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một kim tự tháp</a:t>
                      </a:r>
                      <a:r>
                        <a:rPr lang="vi-VN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 của </a:t>
                      </a:r>
                      <a:r>
                        <a:rPr lang="hu-HU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Zelenski</a:t>
                      </a:r>
                      <a:endParaRPr lang="hu-HU" sz="1800" i="0" noProof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Giống hay khác</a:t>
                      </a:r>
                      <a:r>
                        <a:rPr lang="hu-HU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?</a:t>
                      </a:r>
                      <a:endParaRPr lang="hu-HU" sz="1800" i="0" noProof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Mạng bảo trợ </a:t>
                      </a:r>
                      <a:r>
                        <a:rPr lang="hu-HU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có một kim tự tháp</a:t>
                      </a:r>
                      <a:br>
                        <a:rPr lang="hu-HU" sz="1800" b="0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</a:br>
                      <a:r>
                        <a:rPr lang="hu-HU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p</a:t>
                      </a:r>
                      <a:r>
                        <a:rPr lang="vi-VN" sz="1800" b="1" i="0" noProof="0" dirty="0">
                          <a:solidFill>
                            <a:srgbClr val="4D7C84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hi-chính thức</a:t>
                      </a:r>
                      <a:endParaRPr lang="hu-HU" sz="1800" i="0" noProof="0" dirty="0">
                        <a:solidFill>
                          <a:srgbClr val="4D7C84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816963"/>
                  </a:ext>
                </a:extLst>
              </a:tr>
              <a:tr h="7979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quyết định rơi vào một hội đồng chính thức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Hội đồng An ninh và bảo vệ Quốc gia  Ukrain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RNBOU)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</a:t>
                      </a:r>
                      <a:endParaRPr lang="hu-HU" sz="2000" b="1" noProof="0" dirty="0">
                        <a:solidFill>
                          <a:srgbClr val="50412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quyết định rơi vào một hội đồng phi-chính thức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 cai quản triều chính của nhà bảo trợ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069724"/>
                  </a:ext>
                </a:extLst>
              </a:tr>
              <a:tr h="7979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Không có các sự thưởng phạt tùy ý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luật chống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tài phiệt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chuẩn tắc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</a:t>
                      </a:r>
                      <a:endParaRPr lang="hu-HU" sz="2000" b="1" noProof="0" dirty="0">
                        <a:solidFill>
                          <a:srgbClr val="50412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 các sự thưởng phạt tùy ý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luật và quy định may đo cho cá nhân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419287"/>
                  </a:ext>
                </a:extLst>
              </a:tr>
              <a:tr h="79795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Không có sự tích tụ của cải cá nhân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 phân chia chuẩn tắc các nguồn lực nhà nước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không có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nhà tài phiệt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mới, tự học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hu-HU" sz="600" b="1" noProof="0" dirty="0">
                        <a:solidFill>
                          <a:srgbClr val="50412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</a:t>
                      </a:r>
                      <a:endParaRPr lang="hu-HU" sz="2000" b="1" noProof="0" dirty="0">
                        <a:solidFill>
                          <a:srgbClr val="50412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 tích tụ của cải cá nhân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 phân chia tùy ý các nguồn lực nhà nước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nhà tài phiệt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mới, tự học</a:t>
                      </a:r>
                      <a:endParaRPr lang="hu-HU" sz="1500" b="1" noProof="0" dirty="0">
                        <a:solidFill>
                          <a:srgbClr val="50412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288675"/>
                  </a:ext>
                </a:extLst>
              </a:tr>
              <a:tr h="1337902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 lãnh đạo mạng lưới không quyết định về các địa vị 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của cải (sự quốc hữu hóa chiến tranh không nhắm vào những người ngoài mạng lưới làm lợi cho những người bên trong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vi-VN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không có sự quốc hữu hóa quá độ</a:t>
                      </a:r>
                      <a:r>
                        <a:rPr lang="hu-HU" sz="15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hu-HU" sz="20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</a:t>
                      </a:r>
                      <a:endParaRPr lang="hu-HU" sz="2000" b="1" noProof="0" dirty="0">
                        <a:solidFill>
                          <a:srgbClr val="50412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4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 bảo trợ chóp bu quyết định về các địa vị </a:t>
                      </a:r>
                      <a:r>
                        <a:rPr lang="hu-HU" sz="14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vi-VN" sz="14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của cải (sự quốc hữu hóa chiến tranh nhắm vào những người ngoài mạng lưới làm lợi cho những người bên trong</a:t>
                      </a:r>
                      <a:r>
                        <a:rPr lang="hu-HU" sz="14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vi-VN" sz="14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không có sự quốc hữu hóa quá độ</a:t>
                      </a:r>
                      <a:r>
                        <a:rPr lang="hu-HU" sz="1400" b="1" noProof="0" dirty="0">
                          <a:solidFill>
                            <a:srgbClr val="50412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166438"/>
                  </a:ext>
                </a:extLst>
              </a:tr>
            </a:tbl>
          </a:graphicData>
        </a:graphic>
      </p:graphicFrame>
      <p:sp>
        <p:nvSpPr>
          <p:cNvPr id="3" name="Szövegdoboz 4">
            <a:extLst>
              <a:ext uri="{FF2B5EF4-FFF2-40B4-BE49-F238E27FC236}">
                <a16:creationId xmlns:a16="http://schemas.microsoft.com/office/drawing/2014/main" id="{FC9E09FA-9DBE-DB5C-0496-19BFDB0F925D}"/>
              </a:ext>
            </a:extLst>
          </p:cNvPr>
          <p:cNvSpPr txBox="1"/>
          <p:nvPr/>
        </p:nvSpPr>
        <p:spPr>
          <a:xfrm>
            <a:off x="6732240" y="4774168"/>
            <a:ext cx="2303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1600" b="1" dirty="0">
                <a:solidFill>
                  <a:srgbClr val="8D503B"/>
                </a:solidFill>
              </a:rPr>
              <a:t>Nguồn: Minakov (2023)</a:t>
            </a:r>
            <a:r>
              <a:rPr lang="en-US" sz="1600" b="1" dirty="0">
                <a:solidFill>
                  <a:srgbClr val="8D503B"/>
                </a:solidFill>
              </a:rPr>
              <a:t>.</a:t>
            </a:r>
            <a:endParaRPr lang="hu-HU" sz="1600" b="1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645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2389577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Cím 1"/>
          <p:cNvSpPr>
            <a:spLocks noGrp="1"/>
          </p:cNvSpPr>
          <p:nvPr>
            <p:ph type="title"/>
          </p:nvPr>
        </p:nvSpPr>
        <p:spPr>
          <a:xfrm>
            <a:off x="107504" y="-5730"/>
            <a:ext cx="8928546" cy="921296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8D503B"/>
                </a:solidFill>
              </a:rPr>
              <a:t>Quỹ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đạo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chế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độ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có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thể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của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hu-HU" sz="2800" dirty="0">
                <a:solidFill>
                  <a:srgbClr val="8D503B"/>
                </a:solidFill>
              </a:rPr>
              <a:t>Ukraina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sau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chiến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tranh</a:t>
            </a:r>
            <a:endParaRPr lang="hu-HU" sz="2800" dirty="0">
              <a:solidFill>
                <a:srgbClr val="8D503B"/>
              </a:solidFill>
            </a:endParaRPr>
          </a:p>
        </p:txBody>
      </p:sp>
      <p:sp>
        <p:nvSpPr>
          <p:cNvPr id="69" name="TextBox 47"/>
          <p:cNvSpPr txBox="1"/>
          <p:nvPr/>
        </p:nvSpPr>
        <p:spPr>
          <a:xfrm>
            <a:off x="4036307" y="2078344"/>
            <a:ext cx="139979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050" b="1" dirty="0">
                <a:solidFill>
                  <a:srgbClr val="385A61"/>
                </a:solidFill>
              </a:rPr>
              <a:t>C</a:t>
            </a:r>
            <a:r>
              <a:rPr lang="en-US" sz="1050" b="1" dirty="0">
                <a:solidFill>
                  <a:srgbClr val="385A61"/>
                </a:solidFill>
              </a:rPr>
              <a:t>ó c</a:t>
            </a:r>
            <a:r>
              <a:rPr lang="hu-HU" sz="1050" b="1" dirty="0">
                <a:solidFill>
                  <a:srgbClr val="385A61"/>
                </a:solidFill>
              </a:rPr>
              <a:t>hống bảo trợ, </a:t>
            </a:r>
            <a:r>
              <a:rPr lang="en-US" sz="1050" b="1" dirty="0" err="1">
                <a:solidFill>
                  <a:srgbClr val="385A61"/>
                </a:solidFill>
              </a:rPr>
              <a:t>không</a:t>
            </a:r>
            <a:r>
              <a:rPr lang="en-US" sz="1050" b="1" dirty="0">
                <a:solidFill>
                  <a:srgbClr val="385A61"/>
                </a:solidFill>
              </a:rPr>
              <a:t> </a:t>
            </a:r>
            <a:r>
              <a:rPr lang="en-US" sz="1050" b="1" dirty="0" err="1">
                <a:solidFill>
                  <a:srgbClr val="385A61"/>
                </a:solidFill>
              </a:rPr>
              <a:t>có</a:t>
            </a:r>
            <a:r>
              <a:rPr lang="en-US" sz="1050" b="1" dirty="0">
                <a:solidFill>
                  <a:srgbClr val="385A61"/>
                </a:solidFill>
              </a:rPr>
              <a:t> </a:t>
            </a:r>
            <a:r>
              <a:rPr lang="en-US" sz="1050" b="1" dirty="0" err="1">
                <a:solidFill>
                  <a:srgbClr val="385A61"/>
                </a:solidFill>
              </a:rPr>
              <a:t>dân</a:t>
            </a:r>
            <a:r>
              <a:rPr lang="en-US" sz="1050" b="1" dirty="0">
                <a:solidFill>
                  <a:srgbClr val="385A61"/>
                </a:solidFill>
              </a:rPr>
              <a:t> </a:t>
            </a:r>
            <a:r>
              <a:rPr lang="en-US" sz="1050" b="1" dirty="0" err="1">
                <a:solidFill>
                  <a:srgbClr val="385A61"/>
                </a:solidFill>
              </a:rPr>
              <a:t>chủ</a:t>
            </a:r>
            <a:endParaRPr lang="en-US" sz="1050" b="1" dirty="0">
              <a:solidFill>
                <a:srgbClr val="385A61"/>
              </a:solidFill>
            </a:endParaRPr>
          </a:p>
        </p:txBody>
      </p:sp>
      <p:sp>
        <p:nvSpPr>
          <p:cNvPr id="70" name="Oval 12"/>
          <p:cNvSpPr/>
          <p:nvPr/>
        </p:nvSpPr>
        <p:spPr>
          <a:xfrm>
            <a:off x="3563888" y="257175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21"/>
          <p:cNvCxnSpPr>
            <a:cxnSpLocks/>
            <a:stCxn id="70" idx="1"/>
            <a:endCxn id="6" idx="5"/>
          </p:cNvCxnSpPr>
          <p:nvPr/>
        </p:nvCxnSpPr>
        <p:spPr>
          <a:xfrm flipH="1" flipV="1">
            <a:off x="2894725" y="1758571"/>
            <a:ext cx="690254" cy="834270"/>
          </a:xfrm>
          <a:prstGeom prst="straightConnector1">
            <a:avLst/>
          </a:prstGeom>
          <a:ln w="19050">
            <a:solidFill>
              <a:srgbClr val="385A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21">
            <a:extLst>
              <a:ext uri="{FF2B5EF4-FFF2-40B4-BE49-F238E27FC236}">
                <a16:creationId xmlns:a16="http://schemas.microsoft.com/office/drawing/2014/main" id="{11327C19-17BD-11CC-43CA-DA52FDA4C638}"/>
              </a:ext>
            </a:extLst>
          </p:cNvPr>
          <p:cNvCxnSpPr>
            <a:cxnSpLocks/>
            <a:stCxn id="70" idx="7"/>
            <a:endCxn id="11" idx="3"/>
          </p:cNvCxnSpPr>
          <p:nvPr/>
        </p:nvCxnSpPr>
        <p:spPr>
          <a:xfrm flipV="1">
            <a:off x="3686813" y="1732843"/>
            <a:ext cx="576064" cy="859998"/>
          </a:xfrm>
          <a:prstGeom prst="straightConnector1">
            <a:avLst/>
          </a:prstGeom>
          <a:ln w="19050">
            <a:solidFill>
              <a:srgbClr val="385A6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12">
            <a:extLst>
              <a:ext uri="{FF2B5EF4-FFF2-40B4-BE49-F238E27FC236}">
                <a16:creationId xmlns:a16="http://schemas.microsoft.com/office/drawing/2014/main" id="{B2CAA435-14C9-5410-1C98-4B5CF61A4989}"/>
              </a:ext>
            </a:extLst>
          </p:cNvPr>
          <p:cNvSpPr/>
          <p:nvPr/>
        </p:nvSpPr>
        <p:spPr>
          <a:xfrm>
            <a:off x="2771800" y="16356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2">
            <a:extLst>
              <a:ext uri="{FF2B5EF4-FFF2-40B4-BE49-F238E27FC236}">
                <a16:creationId xmlns:a16="http://schemas.microsoft.com/office/drawing/2014/main" id="{C16F665E-0942-F8C4-2377-36132F8DF2DA}"/>
              </a:ext>
            </a:extLst>
          </p:cNvPr>
          <p:cNvSpPr/>
          <p:nvPr/>
        </p:nvSpPr>
        <p:spPr>
          <a:xfrm>
            <a:off x="4241786" y="160991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47">
            <a:extLst>
              <a:ext uri="{FF2B5EF4-FFF2-40B4-BE49-F238E27FC236}">
                <a16:creationId xmlns:a16="http://schemas.microsoft.com/office/drawing/2014/main" id="{3127DB32-8CDC-98C1-AAC1-B99B165B4876}"/>
              </a:ext>
            </a:extLst>
          </p:cNvPr>
          <p:cNvSpPr txBox="1"/>
          <p:nvPr/>
        </p:nvSpPr>
        <p:spPr>
          <a:xfrm>
            <a:off x="2195187" y="2020636"/>
            <a:ext cx="111175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err="1">
                <a:solidFill>
                  <a:srgbClr val="385A61"/>
                </a:solidFill>
              </a:rPr>
              <a:t>Chống</a:t>
            </a:r>
            <a:r>
              <a:rPr lang="en-US" sz="1050" b="1" dirty="0">
                <a:solidFill>
                  <a:srgbClr val="385A61"/>
                </a:solidFill>
              </a:rPr>
              <a:t> </a:t>
            </a:r>
            <a:r>
              <a:rPr lang="en-US" sz="1050" b="1" dirty="0" err="1">
                <a:solidFill>
                  <a:srgbClr val="385A61"/>
                </a:solidFill>
              </a:rPr>
              <a:t>bảo</a:t>
            </a:r>
            <a:r>
              <a:rPr lang="en-US" sz="1050" b="1" dirty="0">
                <a:solidFill>
                  <a:srgbClr val="385A61"/>
                </a:solidFill>
              </a:rPr>
              <a:t> </a:t>
            </a:r>
            <a:r>
              <a:rPr lang="en-US" sz="1050" b="1" dirty="0" err="1">
                <a:solidFill>
                  <a:srgbClr val="385A61"/>
                </a:solidFill>
              </a:rPr>
              <a:t>trợ</a:t>
            </a:r>
            <a:r>
              <a:rPr lang="hu-HU" sz="1050" b="1" dirty="0">
                <a:solidFill>
                  <a:srgbClr val="385A61"/>
                </a:solidFill>
              </a:rPr>
              <a:t> + sự chuyển đổi dân chủ</a:t>
            </a:r>
            <a:endParaRPr lang="en-US" sz="1050" b="1" dirty="0">
              <a:solidFill>
                <a:srgbClr val="385A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01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2762489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Cím 1"/>
          <p:cNvSpPr>
            <a:spLocks noGrp="1"/>
          </p:cNvSpPr>
          <p:nvPr>
            <p:ph type="title"/>
          </p:nvPr>
        </p:nvSpPr>
        <p:spPr>
          <a:xfrm>
            <a:off x="107504" y="553"/>
            <a:ext cx="8928546" cy="915435"/>
          </a:xfrm>
        </p:spPr>
        <p:txBody>
          <a:bodyPr>
            <a:noAutofit/>
          </a:bodyPr>
          <a:lstStyle/>
          <a:p>
            <a:r>
              <a:rPr lang="en-US" sz="3200" b="1" dirty="0" err="1">
                <a:solidFill>
                  <a:srgbClr val="8D503B"/>
                </a:solidFill>
              </a:rPr>
              <a:t>Quỹ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đạo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chế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độ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của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nước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hu-HU" sz="3200" b="1" dirty="0">
                <a:solidFill>
                  <a:srgbClr val="8D503B"/>
                </a:solidFill>
              </a:rPr>
              <a:t>Nga</a:t>
            </a:r>
          </a:p>
        </p:txBody>
      </p:sp>
      <p:sp>
        <p:nvSpPr>
          <p:cNvPr id="26" name="Oval 12"/>
          <p:cNvSpPr/>
          <p:nvPr/>
        </p:nvSpPr>
        <p:spPr>
          <a:xfrm>
            <a:off x="5148064" y="192367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2"/>
          <p:cNvSpPr/>
          <p:nvPr/>
        </p:nvSpPr>
        <p:spPr>
          <a:xfrm>
            <a:off x="3923928" y="235572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12"/>
          <p:cNvSpPr/>
          <p:nvPr/>
        </p:nvSpPr>
        <p:spPr>
          <a:xfrm>
            <a:off x="4427984" y="386789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21"/>
          <p:cNvCxnSpPr>
            <a:stCxn id="48" idx="2"/>
            <a:endCxn id="26" idx="6"/>
          </p:cNvCxnSpPr>
          <p:nvPr/>
        </p:nvCxnSpPr>
        <p:spPr>
          <a:xfrm flipH="1">
            <a:off x="5292080" y="1707654"/>
            <a:ext cx="504056" cy="288032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21"/>
          <p:cNvCxnSpPr>
            <a:stCxn id="26" idx="3"/>
            <a:endCxn id="27" idx="7"/>
          </p:cNvCxnSpPr>
          <p:nvPr/>
        </p:nvCxnSpPr>
        <p:spPr>
          <a:xfrm flipH="1">
            <a:off x="4046853" y="2046603"/>
            <a:ext cx="1122302" cy="33021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21"/>
          <p:cNvCxnSpPr>
            <a:stCxn id="44" idx="4"/>
            <a:endCxn id="34" idx="1"/>
          </p:cNvCxnSpPr>
          <p:nvPr/>
        </p:nvCxnSpPr>
        <p:spPr>
          <a:xfrm>
            <a:off x="4067944" y="3579862"/>
            <a:ext cx="381131" cy="309123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47"/>
          <p:cNvSpPr txBox="1"/>
          <p:nvPr/>
        </p:nvSpPr>
        <p:spPr>
          <a:xfrm>
            <a:off x="5076056" y="157580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64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39" name="TextBox 47"/>
          <p:cNvSpPr txBox="1"/>
          <p:nvPr/>
        </p:nvSpPr>
        <p:spPr>
          <a:xfrm>
            <a:off x="4572000" y="1794470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</a:p>
        </p:txBody>
      </p:sp>
      <p:sp>
        <p:nvSpPr>
          <p:cNvPr id="40" name="TextBox 47"/>
          <p:cNvSpPr txBox="1"/>
          <p:nvPr/>
        </p:nvSpPr>
        <p:spPr>
          <a:xfrm>
            <a:off x="3347864" y="2283718"/>
            <a:ext cx="6782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99</a:t>
            </a:r>
          </a:p>
        </p:txBody>
      </p:sp>
      <p:sp>
        <p:nvSpPr>
          <p:cNvPr id="41" name="TextBox 47"/>
          <p:cNvSpPr txBox="1"/>
          <p:nvPr/>
        </p:nvSpPr>
        <p:spPr>
          <a:xfrm>
            <a:off x="4355976" y="284497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99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2003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2" name="TextBox 47"/>
          <p:cNvSpPr txBox="1"/>
          <p:nvPr/>
        </p:nvSpPr>
        <p:spPr>
          <a:xfrm>
            <a:off x="4067944" y="339243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2003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2012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3" name="TextBox 47"/>
          <p:cNvSpPr txBox="1"/>
          <p:nvPr/>
        </p:nvSpPr>
        <p:spPr>
          <a:xfrm>
            <a:off x="4868415" y="3102600"/>
            <a:ext cx="741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</a:t>
            </a:r>
            <a:r>
              <a:rPr lang="hu-HU" sz="900" b="1" dirty="0">
                <a:solidFill>
                  <a:srgbClr val="385A61"/>
                </a:solidFill>
              </a:rPr>
              <a:t>2</a:t>
            </a:r>
            <a:r>
              <a:rPr lang="en-US" sz="900" b="1" dirty="0">
                <a:solidFill>
                  <a:srgbClr val="385A61"/>
                </a:solidFill>
              </a:rPr>
              <a:t>2-</a:t>
            </a:r>
          </a:p>
        </p:txBody>
      </p:sp>
      <p:sp>
        <p:nvSpPr>
          <p:cNvPr id="44" name="Oval 12"/>
          <p:cNvSpPr/>
          <p:nvPr/>
        </p:nvSpPr>
        <p:spPr>
          <a:xfrm>
            <a:off x="3995936" y="34358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21"/>
          <p:cNvCxnSpPr>
            <a:stCxn id="46" idx="4"/>
            <a:endCxn id="44" idx="0"/>
          </p:cNvCxnSpPr>
          <p:nvPr/>
        </p:nvCxnSpPr>
        <p:spPr>
          <a:xfrm flipH="1">
            <a:off x="4067944" y="3003798"/>
            <a:ext cx="216024" cy="432048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12"/>
          <p:cNvSpPr/>
          <p:nvPr/>
        </p:nvSpPr>
        <p:spPr>
          <a:xfrm>
            <a:off x="4211960" y="285978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21"/>
          <p:cNvCxnSpPr>
            <a:stCxn id="27" idx="5"/>
            <a:endCxn id="46" idx="1"/>
          </p:cNvCxnSpPr>
          <p:nvPr/>
        </p:nvCxnSpPr>
        <p:spPr>
          <a:xfrm>
            <a:off x="4046853" y="2478651"/>
            <a:ext cx="186198" cy="402222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12"/>
          <p:cNvSpPr/>
          <p:nvPr/>
        </p:nvSpPr>
        <p:spPr>
          <a:xfrm>
            <a:off x="5796136" y="16356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12">
            <a:extLst>
              <a:ext uri="{FF2B5EF4-FFF2-40B4-BE49-F238E27FC236}">
                <a16:creationId xmlns:a16="http://schemas.microsoft.com/office/drawing/2014/main" id="{C30B9893-F05A-0AA4-A2CF-19720A4397C1}"/>
              </a:ext>
            </a:extLst>
          </p:cNvPr>
          <p:cNvSpPr/>
          <p:nvPr/>
        </p:nvSpPr>
        <p:spPr>
          <a:xfrm>
            <a:off x="4817850" y="326142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" name="Straight Arrow Connector 21">
            <a:extLst>
              <a:ext uri="{FF2B5EF4-FFF2-40B4-BE49-F238E27FC236}">
                <a16:creationId xmlns:a16="http://schemas.microsoft.com/office/drawing/2014/main" id="{0739B9B5-2EBA-CEA1-A9D0-A85DA4556E38}"/>
              </a:ext>
            </a:extLst>
          </p:cNvPr>
          <p:cNvCxnSpPr>
            <a:cxnSpLocks/>
            <a:stCxn id="34" idx="7"/>
          </p:cNvCxnSpPr>
          <p:nvPr/>
        </p:nvCxnSpPr>
        <p:spPr>
          <a:xfrm flipV="1">
            <a:off x="4550909" y="3392438"/>
            <a:ext cx="309123" cy="496547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7">
            <a:extLst>
              <a:ext uri="{FF2B5EF4-FFF2-40B4-BE49-F238E27FC236}">
                <a16:creationId xmlns:a16="http://schemas.microsoft.com/office/drawing/2014/main" id="{DC9D4154-542B-907E-B02A-F0038CABD5C1}"/>
              </a:ext>
            </a:extLst>
          </p:cNvPr>
          <p:cNvSpPr txBox="1"/>
          <p:nvPr/>
        </p:nvSpPr>
        <p:spPr>
          <a:xfrm>
            <a:off x="4355976" y="3978609"/>
            <a:ext cx="741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2012-</a:t>
            </a:r>
            <a:r>
              <a:rPr lang="hu-HU" sz="900" b="1" dirty="0">
                <a:solidFill>
                  <a:srgbClr val="385A61"/>
                </a:solidFill>
              </a:rPr>
              <a:t>2022</a:t>
            </a:r>
            <a:endParaRPr lang="en-US" sz="900" b="1" dirty="0">
              <a:solidFill>
                <a:srgbClr val="385A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915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195486"/>
            <a:ext cx="9144000" cy="699542"/>
          </a:xfrm>
        </p:spPr>
        <p:txBody>
          <a:bodyPr>
            <a:noAutofit/>
          </a:bodyPr>
          <a:lstStyle/>
          <a:p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Vấn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đề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kế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vị</a:t>
            </a:r>
            <a:r>
              <a:rPr lang="hu-HU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hệ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thống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có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sống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sót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qua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sự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đi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lãnh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tụ</a:t>
            </a:r>
            <a:r>
              <a:rPr lang="hu-HU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51520" y="967036"/>
            <a:ext cx="8640960" cy="405298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nhà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bảo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trợ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chóp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thể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trị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vì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mãi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mãi</a:t>
            </a:r>
            <a:endParaRPr lang="hu-HU" sz="2000" b="1" dirty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không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có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người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kế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vị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rõ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ràng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(</a:t>
            </a:r>
            <a:r>
              <a:rPr lang="en-US" sz="1800" b="1" dirty="0" err="1">
                <a:solidFill>
                  <a:srgbClr val="50412B"/>
                </a:solidFill>
              </a:rPr>
              <a:t>vị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trí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bảo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trợ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chóp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bu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là</a:t>
            </a:r>
            <a:r>
              <a:rPr lang="hu-HU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>
                <a:solidFill>
                  <a:srgbClr val="50412B"/>
                </a:solidFill>
              </a:rPr>
              <a:t>“</a:t>
            </a:r>
            <a:r>
              <a:rPr lang="en-US" sz="1800" b="1" dirty="0" err="1">
                <a:solidFill>
                  <a:srgbClr val="50412B"/>
                </a:solidFill>
              </a:rPr>
              <a:t>tài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sản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không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phân</a:t>
            </a:r>
            <a:r>
              <a:rPr lang="en-US" sz="1800" b="1" dirty="0">
                <a:solidFill>
                  <a:srgbClr val="50412B"/>
                </a:solidFill>
              </a:rPr>
              <a:t> chia</a:t>
            </a:r>
            <a:r>
              <a:rPr lang="hu-HU" sz="1800" b="1" dirty="0">
                <a:solidFill>
                  <a:srgbClr val="50412B"/>
                </a:solidFill>
              </a:rPr>
              <a:t>”)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hệ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thống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có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sống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sót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không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sau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ra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của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ông</a:t>
            </a:r>
            <a:r>
              <a:rPr lang="en-US" sz="1800" b="1" dirty="0">
                <a:solidFill>
                  <a:srgbClr val="50412B"/>
                </a:solidFill>
              </a:rPr>
              <a:t> ta</a:t>
            </a:r>
            <a:r>
              <a:rPr lang="hu-HU" sz="1800" b="1" dirty="0">
                <a:solidFill>
                  <a:srgbClr val="50412B"/>
                </a:solidFill>
              </a:rPr>
              <a:t>?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Hội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chứng</a:t>
            </a:r>
            <a:r>
              <a:rPr lang="en-US" sz="2000" b="1" dirty="0">
                <a:solidFill>
                  <a:srgbClr val="50412B"/>
                </a:solidFill>
              </a:rPr>
              <a:t> “</a:t>
            </a:r>
            <a:r>
              <a:rPr lang="en-US" sz="2000" b="1" dirty="0" err="1">
                <a:solidFill>
                  <a:srgbClr val="50412B"/>
                </a:solidFill>
              </a:rPr>
              <a:t>vịt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què</a:t>
            </a:r>
            <a:r>
              <a:rPr lang="hu-HU" sz="2000" b="1" dirty="0">
                <a:solidFill>
                  <a:srgbClr val="50412B"/>
                </a:solidFill>
              </a:rPr>
              <a:t>” (Hale, </a:t>
            </a:r>
            <a:r>
              <a:rPr lang="hu-HU" sz="2000" b="1" i="1" dirty="0">
                <a:solidFill>
                  <a:srgbClr val="50412B"/>
                </a:solidFill>
              </a:rPr>
              <a:t>Patronal Politics</a:t>
            </a:r>
            <a:r>
              <a:rPr lang="hu-HU" sz="2000" b="1" dirty="0">
                <a:solidFill>
                  <a:srgbClr val="50412B"/>
                </a:solidFill>
              </a:rPr>
              <a:t>, 2015): </a:t>
            </a:r>
            <a:r>
              <a:rPr lang="en-US" sz="2000" b="1" dirty="0" err="1">
                <a:solidFill>
                  <a:srgbClr val="50412B"/>
                </a:solidFill>
              </a:rPr>
              <a:t>khi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cảm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thấy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rằng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nhà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bảo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trợ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chóp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chuẩn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bị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ra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đi</a:t>
            </a:r>
            <a:r>
              <a:rPr lang="hu-HU" sz="2000" b="1" dirty="0">
                <a:solidFill>
                  <a:srgbClr val="50412B"/>
                </a:solidFill>
              </a:rPr>
              <a:t>,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phản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trắc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bắt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đầu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20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lời</a:t>
            </a:r>
            <a:r>
              <a:rPr lang="en-US" sz="20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tiên</a:t>
            </a:r>
            <a:r>
              <a:rPr lang="en-US" sz="20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tri </a:t>
            </a:r>
            <a:r>
              <a:rPr lang="en-US" sz="20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tự-hoàn</a:t>
            </a:r>
            <a:r>
              <a:rPr lang="en-US" sz="20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thành</a:t>
            </a:r>
            <a:r>
              <a:rPr lang="hu-HU" sz="20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: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vì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tầm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nhìn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sự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giảm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quyền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lực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nên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quyền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lực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tuột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khỏi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tay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nó</a:t>
            </a:r>
            <a:endParaRPr lang="hu-HU" sz="2000" b="1" dirty="0">
              <a:solidFill>
                <a:srgbClr val="50412B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u="sng" dirty="0" err="1">
                <a:solidFill>
                  <a:srgbClr val="50412B"/>
                </a:solidFill>
              </a:rPr>
              <a:t>các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giải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pháp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có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thể</a:t>
            </a:r>
            <a:r>
              <a:rPr lang="hu-HU" sz="2000" b="1" u="sng" dirty="0">
                <a:solidFill>
                  <a:srgbClr val="50412B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kế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vị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gia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truyền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(Azerbajdzs</a:t>
            </a:r>
            <a:r>
              <a:rPr lang="en-US" sz="1800" b="1" dirty="0">
                <a:solidFill>
                  <a:srgbClr val="50412B"/>
                </a:solidFill>
              </a:rPr>
              <a:t>a</a:t>
            </a:r>
            <a:r>
              <a:rPr lang="hu-HU" sz="1800" b="1" dirty="0">
                <a:solidFill>
                  <a:srgbClr val="50412B"/>
                </a:solidFill>
              </a:rPr>
              <a:t>n)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Hiệp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ước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bè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đảng</a:t>
            </a:r>
            <a:r>
              <a:rPr lang="hu-HU" sz="1800" b="1" dirty="0">
                <a:solidFill>
                  <a:srgbClr val="50412B"/>
                </a:solidFill>
              </a:rPr>
              <a:t> (</a:t>
            </a:r>
            <a:r>
              <a:rPr lang="en-US" sz="1800" b="1" dirty="0">
                <a:solidFill>
                  <a:srgbClr val="50412B"/>
                </a:solidFill>
              </a:rPr>
              <a:t>U</a:t>
            </a:r>
            <a:r>
              <a:rPr lang="hu-HU" sz="1800" b="1" dirty="0">
                <a:solidFill>
                  <a:srgbClr val="50412B"/>
                </a:solidFill>
              </a:rPr>
              <a:t>zbegist</a:t>
            </a:r>
            <a:r>
              <a:rPr lang="en-US" sz="1800" b="1" dirty="0">
                <a:solidFill>
                  <a:srgbClr val="50412B"/>
                </a:solidFill>
              </a:rPr>
              <a:t>a</a:t>
            </a:r>
            <a:r>
              <a:rPr lang="hu-HU" sz="1800" b="1" dirty="0">
                <a:solidFill>
                  <a:srgbClr val="50412B"/>
                </a:solidFill>
              </a:rPr>
              <a:t>n)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kế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vị</a:t>
            </a:r>
            <a:r>
              <a:rPr lang="en-US" sz="1800" b="1" dirty="0">
                <a:solidFill>
                  <a:srgbClr val="50412B"/>
                </a:solidFill>
              </a:rPr>
              <a:t>  </a:t>
            </a:r>
            <a:r>
              <a:rPr lang="en-US" sz="1800" b="1" dirty="0" err="1">
                <a:solidFill>
                  <a:srgbClr val="50412B"/>
                </a:solidFill>
              </a:rPr>
              <a:t>từ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từ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với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giải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tán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quyền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lực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tổng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thống</a:t>
            </a:r>
            <a:r>
              <a:rPr lang="hu-HU" sz="1800" b="1" dirty="0">
                <a:solidFill>
                  <a:srgbClr val="50412B"/>
                </a:solidFill>
              </a:rPr>
              <a:t> (Kazahszt</a:t>
            </a:r>
            <a:r>
              <a:rPr lang="en-US" sz="1800" b="1" dirty="0">
                <a:solidFill>
                  <a:srgbClr val="50412B"/>
                </a:solidFill>
              </a:rPr>
              <a:t>a</a:t>
            </a:r>
            <a:r>
              <a:rPr lang="hu-HU" sz="1800" b="1" dirty="0">
                <a:solidFill>
                  <a:srgbClr val="50412B"/>
                </a:solidFill>
              </a:rPr>
              <a:t>n; </a:t>
            </a:r>
            <a:r>
              <a:rPr lang="en-US" sz="1800" b="1" dirty="0" err="1">
                <a:solidFill>
                  <a:srgbClr val="50412B"/>
                </a:solidFill>
              </a:rPr>
              <a:t>không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thành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công</a:t>
            </a:r>
            <a:r>
              <a:rPr lang="hu-HU" sz="1800" b="1" dirty="0">
                <a:solidFill>
                  <a:srgbClr val="50412B"/>
                </a:solidFill>
              </a:rPr>
              <a:t>)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Nếu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quyền hành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pháp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phân</a:t>
            </a:r>
            <a:r>
              <a:rPr lang="en-US" sz="2000" b="1" dirty="0">
                <a:solidFill>
                  <a:srgbClr val="50412B"/>
                </a:solidFill>
              </a:rPr>
              <a:t> chia</a:t>
            </a:r>
            <a:r>
              <a:rPr lang="hu-HU" sz="2000" b="1" dirty="0">
                <a:solidFill>
                  <a:srgbClr val="50412B"/>
                </a:solidFill>
              </a:rPr>
              <a:t>, </a:t>
            </a:r>
            <a:r>
              <a:rPr lang="en-US" sz="2000" b="1" dirty="0" err="1">
                <a:solidFill>
                  <a:srgbClr val="50412B"/>
                </a:solidFill>
              </a:rPr>
              <a:t>khả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năng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sống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sót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hệ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thống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lớn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hơn</a:t>
            </a:r>
            <a:r>
              <a:rPr lang="hu-HU" sz="2000" b="1" dirty="0">
                <a:solidFill>
                  <a:srgbClr val="50412B"/>
                </a:solidFill>
              </a:rPr>
              <a:t> (</a:t>
            </a: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hệ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thống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tổng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thống</a:t>
            </a:r>
            <a:r>
              <a:rPr lang="hu-HU" sz="2000" b="1" dirty="0">
                <a:solidFill>
                  <a:srgbClr val="50412B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182306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107950" y="303922"/>
            <a:ext cx="8928100" cy="15477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Cảm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ơn</a:t>
            </a:r>
            <a:endParaRPr kumimoji="0" lang="en-US" sz="3600" b="1" i="0" u="none" strike="noStrike" kern="1200" cap="none" spc="0" normalizeH="0" noProof="0" dirty="0">
              <a:ln>
                <a:noFill/>
              </a:ln>
              <a:solidFill>
                <a:srgbClr val="8D503B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defRPr/>
            </a:pPr>
            <a:r>
              <a:rPr lang="hu-HU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https://www.postcommunistregimes.com/talks-magyar-hungarian/</a:t>
            </a:r>
            <a:endParaRPr lang="en-US" sz="3600" b="1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defRPr/>
            </a:pP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8D503B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1" i="0" u="none" strike="noStrike" kern="1200" cap="none" spc="0" normalizeH="0" baseline="0" noProof="0" dirty="0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https://www.postcommunistregimes.com/</a:t>
            </a:r>
            <a:endParaRPr kumimoji="0" lang="hu-HU" sz="3200" b="1" i="0" u="none" strike="noStrike" kern="1200" cap="none" spc="0" normalizeH="0" baseline="0" noProof="0" dirty="0">
              <a:ln>
                <a:noFill/>
              </a:ln>
              <a:solidFill>
                <a:srgbClr val="8D503B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6351D627-DF19-FC18-29FC-FBCA640795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7664" y="1921191"/>
            <a:ext cx="2448272" cy="31201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671D4594-261D-8D09-DDD9-A60A2F7577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2040" y="1921191"/>
            <a:ext cx="2106342" cy="31176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3219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123478"/>
            <a:ext cx="8928100" cy="915988"/>
          </a:xfrm>
        </p:spPr>
        <p:txBody>
          <a:bodyPr anchor="ctr">
            <a:noAutofit/>
          </a:bodyPr>
          <a:lstStyle/>
          <a:p>
            <a:pPr>
              <a:lnSpc>
                <a:spcPct val="115000"/>
              </a:lnSpc>
            </a:pPr>
            <a:r>
              <a:rPr kumimoji="0" lang="en-US" sz="2800" b="1" i="0" u="none" strike="noStrike" cap="none" normalizeH="0" baseline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nét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chính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elite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thống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trị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trong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kiểu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</a:t>
            </a:r>
            <a:r>
              <a:rPr kumimoji="0" lang="en-US" sz="2800" b="1" i="0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800" b="1" i="0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đỉnh</a:t>
            </a:r>
            <a:endParaRPr lang="hu-HU" sz="28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167880"/>
              </p:ext>
            </p:extLst>
          </p:nvPr>
        </p:nvGraphicFramePr>
        <p:xfrm>
          <a:off x="107504" y="1203598"/>
          <a:ext cx="9036496" cy="375644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1081503462"/>
                    </a:ext>
                  </a:extLst>
                </a:gridCol>
                <a:gridCol w="3117954">
                  <a:extLst>
                    <a:ext uri="{9D8B030D-6E8A-4147-A177-3AD203B41FA5}">
                      <a16:colId xmlns:a16="http://schemas.microsoft.com/office/drawing/2014/main" val="1160723713"/>
                    </a:ext>
                  </a:extLst>
                </a:gridCol>
                <a:gridCol w="3038222">
                  <a:extLst>
                    <a:ext uri="{9D8B030D-6E8A-4147-A177-3AD203B41FA5}">
                      <a16:colId xmlns:a16="http://schemas.microsoft.com/office/drawing/2014/main" val="259189183"/>
                    </a:ext>
                  </a:extLst>
                </a:gridCol>
              </a:tblGrid>
              <a:tr h="121512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22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Elite chính trị hạn chế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(trong nền dân chủ tự do)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vi-VN" sz="22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ia tộc chính trị nhận con nuôi</a:t>
                      </a:r>
                      <a:endParaRPr lang="hu-HU" sz="2200" b="1" kern="1200" dirty="0">
                        <a:solidFill>
                          <a:srgbClr val="4D7C85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(trong chế độ chuyên quyền bảo trợ)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2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hu-HU" sz="22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omenclatura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(trong chế độ độc tài cộng sản)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569870"/>
                  </a:ext>
                </a:extLst>
              </a:tr>
              <a:tr h="73616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mạng lưới không-bảo trợ</a:t>
                      </a:r>
                      <a:endParaRPr lang="hu-HU" sz="1800" b="1" kern="1200" dirty="0">
                        <a:solidFill>
                          <a:srgbClr val="50413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mạng lưới bảo trợ phi-chính thức</a:t>
                      </a:r>
                      <a:endParaRPr lang="hu-HU" sz="1800" b="1" kern="1200" dirty="0">
                        <a:solidFill>
                          <a:srgbClr val="50413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mạng lưới bảo trợ quan liêu</a:t>
                      </a:r>
                      <a:endParaRPr lang="hu-HU" sz="1800" b="1" kern="1200" dirty="0">
                        <a:solidFill>
                          <a:srgbClr val="50413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635070"/>
                  </a:ext>
                </a:extLst>
              </a:tr>
              <a:tr h="55542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3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hệ thống nhiều kim tự tháp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3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hệ thống một kim tự tháp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3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hệ thống một kim tự tháp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426682"/>
                  </a:ext>
                </a:extLst>
              </a:tr>
              <a:tr h="114558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3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sự chi phối của các định chế chính thức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3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sự chi phối của các định chế phi-chính thức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3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sự chi phối của các định chế chính thức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616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556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"/>
            <a:ext cx="8856538" cy="411509"/>
          </a:xfrm>
        </p:spPr>
        <p:txBody>
          <a:bodyPr>
            <a:noAutofit/>
          </a:bodyPr>
          <a:lstStyle/>
          <a:p>
            <a:pPr lvl="0"/>
            <a:r>
              <a:rPr lang="en-US" sz="2000" b="1" dirty="0" err="1">
                <a:solidFill>
                  <a:srgbClr val="8B52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Mô</a:t>
            </a:r>
            <a:r>
              <a:rPr lang="en-US" sz="2000" b="1" dirty="0">
                <a:solidFill>
                  <a:srgbClr val="8B52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8B52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tả</a:t>
            </a:r>
            <a:r>
              <a:rPr lang="en-US" sz="2000" b="1" dirty="0">
                <a:solidFill>
                  <a:srgbClr val="8B52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8B52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một</a:t>
            </a:r>
            <a:r>
              <a:rPr lang="hu-HU" sz="2000" b="1" dirty="0">
                <a:solidFill>
                  <a:srgbClr val="8B52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vi-VN" sz="2000" b="1" dirty="0">
                <a:solidFill>
                  <a:srgbClr val="8B52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gia tộc chính trị nhận con nuôi</a:t>
            </a:r>
            <a:r>
              <a:rPr lang="hu-HU" sz="2000" b="1" dirty="0">
                <a:solidFill>
                  <a:srgbClr val="8B52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ở Ukraina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40951" y="411510"/>
            <a:ext cx="9003049" cy="465998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None/>
            </a:pP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»chính phiệt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oliarch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 phiệt)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then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chốt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đòi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[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phiệt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gới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 nhà tài phiệt, »các nhà tài phiệt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và «các nhà tài phiệt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thuận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hững người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xí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ngân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then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chốt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bù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và 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jure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doanh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vi-VN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 nước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diaholding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[…]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2000–2002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này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tối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nhà chính phiệt và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 phiệt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ty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này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hãng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ukrain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2000 và  2014.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này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lưới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bền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Julija Timosenko,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Batykivscsina.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lưới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quỹ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hu-HU" sz="1800" b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  <a:p>
            <a:pPr marL="0" indent="0" algn="r"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None/>
            </a:pP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Minakov, Mikhail. “Republic of Clans: The Evolution of the Ukrainian Political System” </a:t>
            </a:r>
            <a:r>
              <a:rPr lang="en-US" sz="1800" dirty="0" err="1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Stubborn Structures: Reconceptualizing Post-Communist Regimes</a:t>
            </a:r>
            <a:r>
              <a:rPr lang="en-US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tr. </a:t>
            </a:r>
            <a:r>
              <a:rPr lang="hu-HU" sz="1800" dirty="0">
                <a:solidFill>
                  <a:srgbClr val="50412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238</a:t>
            </a:r>
          </a:p>
        </p:txBody>
      </p:sp>
    </p:spTree>
    <p:extLst>
      <p:ext uri="{BB962C8B-B14F-4D97-AF65-F5344CB8AC3E}">
        <p14:creationId xmlns:p14="http://schemas.microsoft.com/office/powerpoint/2010/main" val="4180960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88656" y="51471"/>
            <a:ext cx="8928100" cy="360039"/>
          </a:xfrm>
        </p:spPr>
        <p:txBody>
          <a:bodyPr>
            <a:noAutofit/>
          </a:bodyPr>
          <a:lstStyle/>
          <a:p>
            <a:r>
              <a:rPr lang="hu-HU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Dân chủ bảo trợ: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hệ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thống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ở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giữa</a:t>
            </a:r>
            <a:endParaRPr lang="hu-HU" sz="24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473584"/>
              </p:ext>
            </p:extLst>
          </p:nvPr>
        </p:nvGraphicFramePr>
        <p:xfrm>
          <a:off x="107504" y="483518"/>
          <a:ext cx="8856981" cy="44489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5">
                  <a:extLst>
                    <a:ext uri="{9D8B030D-6E8A-4147-A177-3AD203B41FA5}">
                      <a16:colId xmlns:a16="http://schemas.microsoft.com/office/drawing/2014/main" val="1269498406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429566184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1059721366"/>
                    </a:ext>
                  </a:extLst>
                </a:gridCol>
                <a:gridCol w="2736302">
                  <a:extLst>
                    <a:ext uri="{9D8B030D-6E8A-4147-A177-3AD203B41FA5}">
                      <a16:colId xmlns:a16="http://schemas.microsoft.com/office/drawing/2014/main" val="2124093282"/>
                    </a:ext>
                  </a:extLst>
                </a:gridCol>
              </a:tblGrid>
              <a:tr h="4600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8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20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Dân chủ tự do</a:t>
                      </a:r>
                      <a:endParaRPr lang="hu-HU" sz="20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20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Dân chủ bảo trợ</a:t>
                      </a:r>
                      <a:endParaRPr lang="hu-HU" sz="20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20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Chuyên quyền bảo trợ</a:t>
                      </a:r>
                      <a:endParaRPr lang="hu-HU" sz="20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740464"/>
                  </a:ext>
                </a:extLst>
              </a:tr>
              <a:tr h="692108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8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ELIT</a:t>
                      </a:r>
                      <a:r>
                        <a:rPr lang="en-US" sz="18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 THỐNG</a:t>
                      </a:r>
                      <a:r>
                        <a:rPr lang="en-US" sz="18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TRỊ</a:t>
                      </a:r>
                      <a:endParaRPr lang="hu-HU" sz="18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thống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không-bảo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trợ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có nhiều kim tự tháp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thống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bảo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trợ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phi-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chính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thức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có nhiều kim tự tháp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hệ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thống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bảo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trợ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phi-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chính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thức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có một kim tự tháp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878117"/>
                  </a:ext>
                </a:extLst>
              </a:tr>
              <a:tr h="813621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2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các chính trị gia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các chính trị gia, các nhà chính phiệt và  các bù nhìn chính trị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các nhà chính phiệt và  các bù nhìn chính trị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316181"/>
                  </a:ext>
                </a:extLst>
              </a:tr>
              <a:tr h="482523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2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Các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doanh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nhân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lớn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tự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trị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các nhà tài phiệt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tự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trị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các nhà tài phiệt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phụ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thuộc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001133"/>
                  </a:ext>
                </a:extLst>
              </a:tr>
              <a:tr h="538163">
                <a:tc rowSpan="3">
                  <a:txBody>
                    <a:bodyPr/>
                    <a:lstStyle/>
                    <a:p>
                      <a:pPr marL="0" marR="0" algn="ctr">
                        <a:lnSpc>
                          <a:spcPct val="10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QUAN HỆ </a:t>
                      </a:r>
                      <a:r>
                        <a:rPr lang="en-US" sz="18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của</a:t>
                      </a:r>
                      <a:r>
                        <a:rPr lang="en-US" sz="18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NHÀ</a:t>
                      </a:r>
                      <a:r>
                        <a:rPr lang="en-US" sz="18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8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NƯỚC</a:t>
                      </a:r>
                      <a:r>
                        <a:rPr lang="en-US" sz="18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hu-HU" sz="18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và  </a:t>
                      </a:r>
                      <a:r>
                        <a:rPr lang="en-US" sz="18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NỀN KINH TẾ</a:t>
                      </a:r>
                      <a:endParaRPr lang="hu-HU" sz="18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vận động hành lang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sự bắt giữ của nhà nước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sự bắt giữ của các nhà tài phiệt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6514890"/>
                  </a:ext>
                </a:extLst>
              </a:tr>
              <a:tr h="650532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2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tham nhũng như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sự lệch lạc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tham nhũng như</a:t>
                      </a:r>
                      <a:b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yếu tố cấu trúc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tham nhũng như</a:t>
                      </a:r>
                      <a:b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yếu tố xác định hệ thống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0566682"/>
                  </a:ext>
                </a:extLst>
              </a:tr>
              <a:tr h="811960">
                <a:tc vMerge="1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2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81915" marR="81915" marT="40640" marB="4064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nhà nước tham nhũng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chủ nghĩa tư bản thị trường tự do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nhà nước bị bắt giữ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chủ nghĩa tư bản bảo trợ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nhà nước mafia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r">
                        <a:lnSpc>
                          <a:spcPct val="108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chủ nghĩa tư bản mafia</a:t>
                      </a:r>
                      <a:endParaRPr lang="hu-HU" sz="1600" b="1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0249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45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958" y="195486"/>
            <a:ext cx="8928100" cy="699542"/>
          </a:xfrm>
        </p:spPr>
        <p:txBody>
          <a:bodyPr>
            <a:noAutofit/>
          </a:bodyPr>
          <a:lstStyle/>
          <a:p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Trạng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thái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cân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bằng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động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nền</a:t>
            </a:r>
            <a:r>
              <a:rPr lang="hu-HU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Dân chủ bảo trợ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059582"/>
            <a:ext cx="8640960" cy="388843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vi-VN" sz="2000" b="1" u="sng" dirty="0">
                <a:solidFill>
                  <a:srgbClr val="50412B"/>
                </a:solidFill>
                <a:latin typeface="+mj-lt"/>
              </a:rPr>
              <a:t>Cơ sở của hệ thống</a:t>
            </a:r>
            <a:r>
              <a:rPr lang="hu-HU" sz="2000" b="1" u="sng" dirty="0">
                <a:solidFill>
                  <a:srgbClr val="50412B"/>
                </a:solidFill>
                <a:latin typeface="+mj-lt"/>
              </a:rPr>
              <a:t>:</a:t>
            </a:r>
            <a:r>
              <a:rPr lang="hu-HU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chủ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nghĩa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đa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nguyên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cạnh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tranh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của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vi-VN" sz="2000" b="1" dirty="0">
                <a:solidFill>
                  <a:srgbClr val="50412B"/>
                </a:solidFill>
                <a:latin typeface="+mj-lt"/>
              </a:rPr>
              <a:t>các gia tộc chính trị nhận con nuôi</a:t>
            </a:r>
            <a:r>
              <a:rPr lang="hu-HU" sz="2000" b="1" dirty="0">
                <a:solidFill>
                  <a:srgbClr val="50412B"/>
                </a:solidFill>
                <a:latin typeface="+mj-lt"/>
              </a:rPr>
              <a:t> (</a:t>
            </a:r>
            <a:r>
              <a:rPr lang="vi-VN" sz="2000" b="1" dirty="0">
                <a:solidFill>
                  <a:srgbClr val="50412B"/>
                </a:solidFill>
                <a:latin typeface="+mj-lt"/>
              </a:rPr>
              <a:t>mạng lưới bảo trợ có nhiều kim tự tháp</a:t>
            </a:r>
            <a:r>
              <a:rPr lang="hu-HU" sz="2000" b="1" dirty="0">
                <a:solidFill>
                  <a:srgbClr val="50412B"/>
                </a:solidFill>
                <a:latin typeface="+mj-lt"/>
              </a:rPr>
              <a:t>)</a:t>
            </a:r>
            <a:endParaRPr lang="hu-HU" sz="2000" b="1" u="sng" dirty="0">
              <a:solidFill>
                <a:srgbClr val="50412B"/>
              </a:solidFill>
              <a:latin typeface="+mj-lt"/>
            </a:endParaRP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u="sng" dirty="0">
                <a:solidFill>
                  <a:srgbClr val="50412B"/>
                </a:solidFill>
                <a:latin typeface="+mj-lt"/>
              </a:rPr>
              <a:t>T</a:t>
            </a:r>
            <a:r>
              <a:rPr lang="hu-HU" sz="2000" b="1" u="sng" dirty="0">
                <a:solidFill>
                  <a:srgbClr val="50412B"/>
                </a:solidFill>
                <a:latin typeface="+mj-lt"/>
              </a:rPr>
              <a:t>hách thức:</a:t>
            </a:r>
            <a:r>
              <a:rPr lang="hu-HU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các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xu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hướng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chuyên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quyền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như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tiêu</a:t>
            </a:r>
            <a:r>
              <a:rPr lang="en-US" sz="20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</a:rPr>
              <a:t>chuẩn</a:t>
            </a:r>
            <a:endParaRPr lang="hu-HU" sz="2000" b="1" dirty="0">
              <a:solidFill>
                <a:srgbClr val="50412B"/>
              </a:solidFill>
              <a:latin typeface="+mj-lt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M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ọi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người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đều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muốn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phá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vỡ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các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quy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tắc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trò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chơi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hu-HU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:</a:t>
            </a:r>
            <a:r>
              <a:rPr lang="hu-HU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sự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tối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đa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hóa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quyền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lực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hu-HU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và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tài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sản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bằng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việc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gạt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sang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bên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lề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khuất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phục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thủ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tiêu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các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mạng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lưới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khác</a:t>
            </a:r>
            <a:endParaRPr lang="hu-HU" sz="2000" b="1" dirty="0">
              <a:solidFill>
                <a:srgbClr val="50412B"/>
              </a:solidFill>
              <a:latin typeface="+mj-lt"/>
              <a:sym typeface="Wingdings" panose="05000000000000000000" pitchFamily="2" charset="2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M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ọi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mạng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lưới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đểu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muốn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trở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thành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mạng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lưới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chi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phố</a:t>
            </a:r>
            <a:r>
              <a:rPr lang="hu-HU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i</a:t>
            </a:r>
            <a:r>
              <a:rPr lang="hu-HU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và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muốn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tạo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ra</a:t>
            </a:r>
            <a:r>
              <a:rPr lang="hu-HU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 hệ thống một kim tự tháp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với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sự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chỉ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huy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của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mình</a:t>
            </a:r>
            <a:endParaRPr lang="hu-HU" sz="2000" b="1" dirty="0">
              <a:solidFill>
                <a:srgbClr val="50412B"/>
              </a:solidFill>
              <a:latin typeface="+mj-lt"/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NHƯNG</a:t>
            </a:r>
            <a:r>
              <a:rPr lang="hu-HU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: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mỗi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mạng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lưới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là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không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đủ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mạnh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để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thống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trị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mạng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lưới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khác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hu-HU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cân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bằng</a:t>
            </a:r>
            <a:r>
              <a:rPr lang="en-US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động</a:t>
            </a:r>
            <a:r>
              <a:rPr lang="hu-HU" sz="2000" b="1" dirty="0">
                <a:solidFill>
                  <a:srgbClr val="CA5E53"/>
                </a:solidFill>
                <a:latin typeface="+mj-lt"/>
                <a:sym typeface="Wingdings" panose="05000000000000000000" pitchFamily="2" charset="2"/>
              </a:rPr>
              <a:t>,</a:t>
            </a:r>
            <a:r>
              <a:rPr lang="hu-HU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sự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hoạt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động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(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hạn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chế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nhưng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có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giá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trị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)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của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các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định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chế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dân</a:t>
            </a:r>
            <a:r>
              <a:rPr lang="en-US" sz="2000" b="1" dirty="0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+mj-lt"/>
                <a:sym typeface="Wingdings" panose="05000000000000000000" pitchFamily="2" charset="2"/>
              </a:rPr>
              <a:t>chủ</a:t>
            </a:r>
            <a:endParaRPr lang="hu-HU" sz="2000" b="1" dirty="0">
              <a:solidFill>
                <a:srgbClr val="50412B"/>
              </a:solidFill>
              <a:latin typeface="+mj-lt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24484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699542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chế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chế</a:t>
            </a:r>
            <a:r>
              <a:rPr lang="en-US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độ</a:t>
            </a:r>
            <a:r>
              <a:rPr lang="hu-HU" sz="2800" dirty="0">
                <a:solidFill>
                  <a:srgbClr val="8D503B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Dân chủ bảo trợ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9512" y="627534"/>
            <a:ext cx="8856538" cy="18002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CA5E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800" b="1" dirty="0">
                <a:solidFill>
                  <a:srgbClr val="CA5E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CA5E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hu-HU" sz="1800" b="1" dirty="0">
                <a:solidFill>
                  <a:srgbClr val="CA5E5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hu-HU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tỷ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hu-HU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(2)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endParaRPr lang="hu-HU" sz="1800" b="1" dirty="0">
              <a:solidFill>
                <a:srgbClr val="50412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+mj-lt"/>
              <a:buAutoNum type="arabicPeriod"/>
            </a:pP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bầu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tỷ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hu-HU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hu-HU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giành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hiến</a:t>
            </a:r>
            <a:endParaRPr lang="hu-HU" sz="1800" b="1" dirty="0">
              <a:solidFill>
                <a:srgbClr val="50412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1" indent="-457200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+mj-lt"/>
              <a:buAutoNum type="arabicPeriod" startAt="2"/>
            </a:pP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chia</a:t>
            </a:r>
            <a:r>
              <a:rPr lang="hu-HU" sz="1800" b="1" u="sng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hu-HU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hu-HU" sz="1800" b="1" dirty="0">
              <a:solidFill>
                <a:srgbClr val="50412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i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800" b="1" i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1800" b="1" i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1800" b="1" i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hu-HU" sz="1800" b="1" i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hu-HU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phi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hu-HU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sếp</a:t>
            </a:r>
            <a:r>
              <a:rPr lang="hu-HU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b="1" dirty="0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endParaRPr lang="hu-HU" sz="1800" b="1" dirty="0">
              <a:solidFill>
                <a:srgbClr val="50412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áblázat 3">
            <a:extLst>
              <a:ext uri="{FF2B5EF4-FFF2-40B4-BE49-F238E27FC236}">
                <a16:creationId xmlns:a16="http://schemas.microsoft.com/office/drawing/2014/main" id="{F4E9E800-6885-A24E-38E4-7443852AD6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847178"/>
              </p:ext>
            </p:extLst>
          </p:nvPr>
        </p:nvGraphicFramePr>
        <p:xfrm>
          <a:off x="162472" y="2499742"/>
          <a:ext cx="8928100" cy="25674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08312">
                  <a:extLst>
                    <a:ext uri="{9D8B030D-6E8A-4147-A177-3AD203B41FA5}">
                      <a16:colId xmlns:a16="http://schemas.microsoft.com/office/drawing/2014/main" val="173840006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1669295333"/>
                    </a:ext>
                  </a:extLst>
                </a:gridCol>
                <a:gridCol w="3023444">
                  <a:extLst>
                    <a:ext uri="{9D8B030D-6E8A-4147-A177-3AD203B41FA5}">
                      <a16:colId xmlns:a16="http://schemas.microsoft.com/office/drawing/2014/main" val="1059721366"/>
                    </a:ext>
                  </a:extLst>
                </a:gridCol>
              </a:tblGrid>
              <a:tr h="369411">
                <a:tc rowSpan="2">
                  <a:txBody>
                    <a:bodyPr/>
                    <a:lstStyle/>
                    <a:p>
                      <a:pPr indent="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9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vi-VN" sz="20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hững người</a:t>
                      </a:r>
                      <a:r>
                        <a:rPr lang="en-US" sz="20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nắm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quyền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lực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khuất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3766560"/>
                  </a:ext>
                </a:extLst>
              </a:tr>
              <a:tr h="989993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nhánh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quyền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lực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lập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sửa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hiến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bầu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cử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 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kiểm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và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trọng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sự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b="1" u="sng" kern="120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bốn</a:t>
                      </a:r>
                      <a:r>
                        <a:rPr lang="en-US" sz="1600" b="1" u="sng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u="sng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quyền</a:t>
                      </a:r>
                      <a:r>
                        <a:rPr lang="en-US" sz="1600" b="1" u="sng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u="sng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600" b="1" u="sng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u="sng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hu-HU" sz="1600" b="1" u="sng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dia,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doanh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NGO,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3816963"/>
                  </a:ext>
                </a:extLst>
              </a:tr>
              <a:tr h="33909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Mưu</a:t>
                      </a:r>
                      <a:r>
                        <a:rPr lang="en-US" sz="1800" b="1" i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toan</a:t>
                      </a:r>
                      <a:r>
                        <a:rPr lang="en-US" sz="1800" b="1" i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chuyên</a:t>
                      </a:r>
                      <a:r>
                        <a:rPr lang="en-US" sz="1800" b="1" i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endParaRPr lang="hu-HU" sz="1800" b="1" i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3740464"/>
                  </a:ext>
                </a:extLst>
              </a:tr>
              <a:tr h="33909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Đột</a:t>
                      </a:r>
                      <a:r>
                        <a:rPr lang="en-US" sz="1800" b="1" i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</a:t>
                      </a:r>
                      <a:r>
                        <a:rPr lang="en-US" sz="1800" b="1" i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lang="en-US" sz="1800" b="1" i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quyền</a:t>
                      </a:r>
                      <a:endParaRPr lang="hu-HU" sz="1800" b="1" i="1" kern="1200" dirty="0">
                        <a:solidFill>
                          <a:srgbClr val="4D7C85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316181"/>
                  </a:ext>
                </a:extLst>
              </a:tr>
              <a:tr h="33909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Củng</a:t>
                      </a:r>
                      <a:r>
                        <a:rPr lang="en-US" sz="1800" b="1" i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cố</a:t>
                      </a:r>
                      <a:r>
                        <a:rPr lang="en-US" sz="1800" b="1" i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kern="120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chuyên</a:t>
                      </a:r>
                      <a:r>
                        <a:rPr lang="en-US" sz="1800" b="1" i="1" kern="1200" baseline="0" dirty="0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kern="1200" baseline="0" dirty="0" err="1">
                          <a:solidFill>
                            <a:srgbClr val="4D7C85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quyền</a:t>
                      </a:r>
                      <a:endParaRPr lang="hu-HU" sz="1800" b="1" i="1" kern="1200" dirty="0">
                        <a:solidFill>
                          <a:srgbClr val="4D7C85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001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6832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699542"/>
          </a:xfrm>
        </p:spPr>
        <p:txBody>
          <a:bodyPr>
            <a:noAutofit/>
          </a:bodyPr>
          <a:lstStyle/>
          <a:p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cơ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tự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vệ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7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nền</a:t>
            </a:r>
            <a:r>
              <a:rPr lang="hu-HU" sz="27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Dân chủ bảo trợ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9512" y="627534"/>
            <a:ext cx="8856538" cy="439248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400" b="1" dirty="0" err="1">
                <a:solidFill>
                  <a:srgbClr val="CA5E53"/>
                </a:solidFill>
              </a:rPr>
              <a:t>Xã</a:t>
            </a:r>
            <a:r>
              <a:rPr lang="en-US" sz="2400" b="1" dirty="0">
                <a:solidFill>
                  <a:srgbClr val="CA5E53"/>
                </a:solidFill>
              </a:rPr>
              <a:t> </a:t>
            </a:r>
            <a:r>
              <a:rPr lang="en-US" sz="2400" b="1" dirty="0" err="1">
                <a:solidFill>
                  <a:srgbClr val="CA5E53"/>
                </a:solidFill>
              </a:rPr>
              <a:t>hội</a:t>
            </a:r>
            <a:r>
              <a:rPr lang="en-US" sz="2400" b="1" dirty="0">
                <a:solidFill>
                  <a:srgbClr val="CA5E53"/>
                </a:solidFill>
              </a:rPr>
              <a:t> </a:t>
            </a:r>
            <a:r>
              <a:rPr lang="hu-HU" sz="2400" b="1" dirty="0">
                <a:solidFill>
                  <a:srgbClr val="CA5E53"/>
                </a:solidFill>
              </a:rPr>
              <a:t>:</a:t>
            </a:r>
            <a:r>
              <a:rPr lang="hu-HU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>
                <a:solidFill>
                  <a:srgbClr val="50412B"/>
                </a:solidFill>
              </a:rPr>
              <a:t>“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cuộc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mạng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màu</a:t>
            </a:r>
            <a:r>
              <a:rPr lang="hu-HU" sz="2400" b="1" dirty="0">
                <a:solidFill>
                  <a:srgbClr val="50412B"/>
                </a:solidFill>
              </a:rPr>
              <a:t>”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u="sng" dirty="0" err="1">
                <a:solidFill>
                  <a:srgbClr val="50412B"/>
                </a:solidFill>
              </a:rPr>
              <a:t>Khu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vực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hậu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cộng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sản</a:t>
            </a:r>
            <a:r>
              <a:rPr lang="hu-HU" sz="2000" b="1" u="sng" dirty="0">
                <a:solidFill>
                  <a:srgbClr val="50412B"/>
                </a:solidFill>
              </a:rPr>
              <a:t>:</a:t>
            </a:r>
            <a:r>
              <a:rPr lang="hu-HU" sz="2000" b="1" dirty="0">
                <a:solidFill>
                  <a:srgbClr val="50412B"/>
                </a:solidFill>
              </a:rPr>
              <a:t> Gr</a:t>
            </a:r>
            <a:r>
              <a:rPr lang="en-US" sz="2000" b="1" dirty="0">
                <a:solidFill>
                  <a:srgbClr val="50412B"/>
                </a:solidFill>
              </a:rPr>
              <a:t>u</a:t>
            </a:r>
            <a:r>
              <a:rPr lang="hu-HU" sz="2000" b="1" dirty="0">
                <a:solidFill>
                  <a:srgbClr val="50412B"/>
                </a:solidFill>
              </a:rPr>
              <a:t>zia 2003, Kirgiziszt</a:t>
            </a:r>
            <a:r>
              <a:rPr lang="en-US" sz="2000" b="1" dirty="0">
                <a:solidFill>
                  <a:srgbClr val="50412B"/>
                </a:solidFill>
              </a:rPr>
              <a:t>a</a:t>
            </a:r>
            <a:r>
              <a:rPr lang="hu-HU" sz="2000" b="1" dirty="0">
                <a:solidFill>
                  <a:srgbClr val="50412B"/>
                </a:solidFill>
              </a:rPr>
              <a:t>n 2005 và  2020, Ukraina 2004 và  2013, Armenia 2018 </a:t>
            </a:r>
            <a:r>
              <a:rPr lang="en-US" sz="2000" b="1" dirty="0" err="1">
                <a:solidFill>
                  <a:srgbClr val="50412B"/>
                </a:solidFill>
              </a:rPr>
              <a:t>vân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vân</a:t>
            </a:r>
            <a:r>
              <a:rPr lang="hu-HU" sz="2000" b="1" dirty="0">
                <a:solidFill>
                  <a:srgbClr val="50412B"/>
                </a:solidFill>
              </a:rPr>
              <a:t>.</a:t>
            </a:r>
            <a:endParaRPr lang="hu-HU" sz="2000" b="1" u="sng" dirty="0">
              <a:solidFill>
                <a:srgbClr val="50412B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u="sng" dirty="0" err="1">
                <a:solidFill>
                  <a:srgbClr val="50412B"/>
                </a:solidFill>
              </a:rPr>
              <a:t>Các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cuộc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cách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mạng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không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cổ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điển</a:t>
            </a:r>
            <a:r>
              <a:rPr lang="hu-HU" sz="2000" b="1" u="sng" dirty="0">
                <a:solidFill>
                  <a:srgbClr val="50412B"/>
                </a:solidFill>
              </a:rPr>
              <a:t>: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thay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thay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thế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hình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mẫu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tính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chính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danh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chúng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thể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hiện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nổi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loạn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ngược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với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cố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gắng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thay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thế</a:t>
            </a:r>
            <a:endParaRPr lang="hu-HU" sz="2000" b="1" dirty="0">
              <a:solidFill>
                <a:srgbClr val="50412B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400" b="1" u="sng" dirty="0" err="1">
                <a:solidFill>
                  <a:srgbClr val="50412B"/>
                </a:solidFill>
              </a:rPr>
              <a:t>Diễn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biến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điển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hình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của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chúng</a:t>
            </a:r>
            <a:r>
              <a:rPr lang="hu-HU" sz="2400" b="1" u="sng" dirty="0">
                <a:solidFill>
                  <a:srgbClr val="50412B"/>
                </a:solidFill>
              </a:rPr>
              <a:t>:</a:t>
            </a:r>
          </a:p>
          <a:p>
            <a:pPr marL="914400" lvl="1" indent="-457200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+mj-lt"/>
              <a:buAutoNum type="arabicPeriod"/>
            </a:pP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gian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lận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bầu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cử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(</a:t>
            </a:r>
            <a:r>
              <a:rPr lang="en-US" sz="2000" b="1" dirty="0">
                <a:solidFill>
                  <a:srgbClr val="50412B"/>
                </a:solidFill>
              </a:rPr>
              <a:t>hay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tương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đương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với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việc</a:t>
            </a:r>
            <a:r>
              <a:rPr lang="en-US" sz="2000" b="1" dirty="0">
                <a:solidFill>
                  <a:srgbClr val="50412B"/>
                </a:solidFill>
              </a:rPr>
              <a:t> này</a:t>
            </a:r>
            <a:r>
              <a:rPr lang="hu-HU" sz="2000" b="1" dirty="0">
                <a:solidFill>
                  <a:srgbClr val="50412B"/>
                </a:solidFill>
              </a:rPr>
              <a:t>);</a:t>
            </a:r>
          </a:p>
          <a:p>
            <a:pPr marL="914400" lvl="1" indent="-457200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+mj-lt"/>
              <a:buAutoNum type="arabicPeriod"/>
            </a:pP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cuộc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biểu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tình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nghi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ngờ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tính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chính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danh</a:t>
            </a:r>
            <a:r>
              <a:rPr lang="hu-HU" sz="2000" b="1" dirty="0">
                <a:solidFill>
                  <a:srgbClr val="50412B"/>
                </a:solidFill>
              </a:rPr>
              <a:t>;</a:t>
            </a:r>
          </a:p>
          <a:p>
            <a:pPr marL="914400" lvl="1" indent="-457200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+mj-lt"/>
              <a:buAutoNum type="arabicPeriod"/>
            </a:pP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sự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ủng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hộ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diễn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viên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bên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ngoài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;</a:t>
            </a:r>
          </a:p>
          <a:p>
            <a:pPr marL="914400" lvl="1" indent="-457200"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+mj-lt"/>
              <a:buAutoNum type="arabicPeriod"/>
            </a:pP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hết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không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khí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xung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quanh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nhà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lãnh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đạo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và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họ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buộc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phải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rời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đi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  <a:buClr>
                <a:srgbClr val="4D7C85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4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24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cách</a:t>
            </a:r>
            <a:r>
              <a:rPr lang="en-US" sz="24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mạng</a:t>
            </a:r>
            <a:r>
              <a:rPr lang="en-US" sz="24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màu</a:t>
            </a:r>
            <a:r>
              <a:rPr lang="en-US" sz="24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4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U</a:t>
            </a:r>
            <a:r>
              <a:rPr lang="hu-HU" sz="24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kraina:</a:t>
            </a:r>
            <a:r>
              <a:rPr lang="hu-HU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Cách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mạng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Cam</a:t>
            </a:r>
            <a:r>
              <a:rPr lang="hu-HU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(2004), Euroma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i</a:t>
            </a:r>
            <a:r>
              <a:rPr lang="hu-HU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dan / 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“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cách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mạng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nhân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phẩm</a:t>
            </a:r>
            <a:r>
              <a:rPr lang="hu-HU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” (2013)</a:t>
            </a:r>
          </a:p>
        </p:txBody>
      </p:sp>
    </p:spTree>
    <p:extLst>
      <p:ext uri="{BB962C8B-B14F-4D97-AF65-F5344CB8AC3E}">
        <p14:creationId xmlns:p14="http://schemas.microsoft.com/office/powerpoint/2010/main" val="1172820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65" y="689744"/>
            <a:ext cx="7709070" cy="2245558"/>
          </a:xfrm>
          <a:prstGeom prst="rect">
            <a:avLst/>
          </a:prstGeom>
        </p:spPr>
      </p:pic>
      <p:sp>
        <p:nvSpPr>
          <p:cNvPr id="29" name="Cím 1"/>
          <p:cNvSpPr>
            <a:spLocks noGrp="1"/>
          </p:cNvSpPr>
          <p:nvPr>
            <p:ph type="title"/>
          </p:nvPr>
        </p:nvSpPr>
        <p:spPr>
          <a:xfrm>
            <a:off x="107950" y="104000"/>
            <a:ext cx="8928100" cy="523532"/>
          </a:xfrm>
        </p:spPr>
        <p:txBody>
          <a:bodyPr>
            <a:noAutofit/>
          </a:bodyPr>
          <a:lstStyle/>
          <a:p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mức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thay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đổi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chuyên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quyền</a:t>
            </a:r>
            <a:r>
              <a:rPr lang="hu-HU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và 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khả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năng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sự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quay lại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từ</a:t>
            </a:r>
            <a:r>
              <a:rPr lang="en-US" sz="18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đó</a:t>
            </a:r>
            <a:endParaRPr lang="hu-HU" sz="1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1338548" y="3143011"/>
            <a:ext cx="1406596" cy="513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Mưu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toan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chuyên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quyền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3419872" y="3143011"/>
            <a:ext cx="1728192" cy="513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1200" b="1" dirty="0" err="1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Đột</a:t>
            </a:r>
            <a:r>
              <a:rPr lang="en-US" sz="1200" b="1" dirty="0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dirty="0" err="1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phá</a:t>
            </a:r>
            <a:r>
              <a:rPr lang="en-US" sz="1200" b="1" dirty="0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dirty="0" err="1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chuyên</a:t>
            </a:r>
            <a:r>
              <a:rPr lang="en-US" sz="1200" b="1" dirty="0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dirty="0" err="1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quyền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6012160" y="3038702"/>
            <a:ext cx="1641741" cy="51653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Củng</a:t>
            </a:r>
            <a:r>
              <a:rPr kumimoji="0" lang="en-US" sz="1200" b="1" i="0" u="none" strike="noStrike" cap="none" normalizeH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cố</a:t>
            </a:r>
            <a:r>
              <a:rPr kumimoji="0" lang="en-US" sz="1200" b="1" i="0" u="none" strike="noStrike" cap="none" normalizeH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chuyên</a:t>
            </a:r>
            <a:r>
              <a:rPr kumimoji="0" lang="en-US" sz="1200" b="1" i="0" u="none" strike="noStrike" cap="none" normalizeH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quyền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1040988" y="2376974"/>
            <a:ext cx="2001717" cy="28529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Sự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sửa</a:t>
            </a:r>
            <a:r>
              <a:rPr kumimoji="0" lang="en-US" sz="1200" b="1" i="0" u="none" strike="noStrike" cap="none" normalizeH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sai</a:t>
            </a:r>
            <a:r>
              <a:rPr kumimoji="0" lang="en-US" sz="1200" b="1" i="0" u="none" strike="noStrike" cap="none" normalizeH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qua </a:t>
            </a:r>
            <a:r>
              <a:rPr kumimoji="0" lang="en-US" sz="1200" b="1" i="0" u="none" strike="noStrike" cap="none" normalizeH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bầu</a:t>
            </a:r>
            <a:r>
              <a:rPr kumimoji="0" lang="en-US" sz="1200" b="1" i="0" u="none" strike="noStrike" cap="none" normalizeH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cử</a:t>
            </a:r>
            <a:r>
              <a:rPr kumimoji="0" lang="en-US" sz="1200" b="1" i="0" u="none" strike="noStrike" cap="none" normalizeH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3043861" y="1871071"/>
            <a:ext cx="2048167" cy="50186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hu-HU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sự khôi phục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bầu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cử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kumimoji="0" lang="hu-HU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không bầu cử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Text Box 22"/>
          <p:cNvSpPr txBox="1">
            <a:spLocks noChangeArrowheads="1"/>
          </p:cNvSpPr>
          <p:nvPr/>
        </p:nvSpPr>
        <p:spPr bwMode="auto">
          <a:xfrm>
            <a:off x="5076056" y="1432707"/>
            <a:ext cx="2286174" cy="51617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hu-HU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sự khôi phục không 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 </a:t>
            </a:r>
            <a:r>
              <a:rPr kumimoji="0" lang="hu-HU" sz="12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bầu cử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Szövegdoboz 2"/>
          <p:cNvSpPr txBox="1">
            <a:spLocks noChangeArrowheads="1"/>
          </p:cNvSpPr>
          <p:nvPr/>
        </p:nvSpPr>
        <p:spPr bwMode="auto">
          <a:xfrm>
            <a:off x="39136" y="3143011"/>
            <a:ext cx="1480333" cy="742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1000"/>
              </a:spcAft>
            </a:pPr>
            <a:r>
              <a:rPr lang="hu-HU" sz="1200" b="1" dirty="0"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Nền dân chủ ổn định, không bị</a:t>
            </a:r>
            <a:r>
              <a:rPr lang="en-US" sz="1200" b="1" dirty="0"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dirty="0" err="1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nghi</a:t>
            </a:r>
            <a:r>
              <a:rPr lang="en-US" sz="1200" b="1" dirty="0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dirty="0" err="1">
                <a:solidFill>
                  <a:srgbClr val="385A6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vấn</a:t>
            </a:r>
            <a:endParaRPr lang="hu-HU" sz="1200" dirty="0"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Szövegdoboz 2"/>
          <p:cNvSpPr txBox="1">
            <a:spLocks noChangeArrowheads="1"/>
          </p:cNvSpPr>
          <p:nvPr/>
        </p:nvSpPr>
        <p:spPr bwMode="auto">
          <a:xfrm>
            <a:off x="7557200" y="3143007"/>
            <a:ext cx="1547664" cy="742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1000"/>
              </a:spcAft>
            </a:pPr>
            <a:r>
              <a:rPr lang="hu-HU" sz="1200" b="1" dirty="0"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Nền chuyên quyền ổn định, không bị</a:t>
            </a:r>
            <a:r>
              <a:rPr lang="en-US" sz="1200" b="1" dirty="0"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dirty="0" err="1"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nghi</a:t>
            </a:r>
            <a:r>
              <a:rPr lang="en-US" sz="1200" b="1" dirty="0"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b="1" dirty="0" err="1">
                <a:solidFill>
                  <a:srgbClr val="385A6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vấn</a:t>
            </a:r>
            <a:endParaRPr lang="hu-HU" sz="1200" dirty="0">
              <a:solidFill>
                <a:srgbClr val="385A6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638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6865</TotalTime>
  <Words>3907</Words>
  <Application>Microsoft Office PowerPoint</Application>
  <PresentationFormat>On-screen Show (16:9)</PresentationFormat>
  <Paragraphs>374</Paragraphs>
  <Slides>24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Open Sans</vt:lpstr>
      <vt:lpstr>Symbol</vt:lpstr>
      <vt:lpstr>Times New Roman</vt:lpstr>
      <vt:lpstr>Wingdings</vt:lpstr>
      <vt:lpstr>Office-téma</vt:lpstr>
      <vt:lpstr>Các chu kỳ chế độ vs. các quỹ đạo chế độ : Ukraina và  Nga</vt:lpstr>
      <vt:lpstr>Các chu kỳ chế độ ở Ukraina</vt:lpstr>
      <vt:lpstr>Các nét chính của elite thống trị trong ba kiểu chế độ đỉnh</vt:lpstr>
      <vt:lpstr>Mô tả một gia tộc chính trị nhận con nuôi ở Ukraina</vt:lpstr>
      <vt:lpstr>Dân chủ bảo trợ: hệ thống ở giữa</vt:lpstr>
      <vt:lpstr>Trạng thái cân bằng động của nền Dân chủ bảo trợ</vt:lpstr>
      <vt:lpstr>Các cơ chế tự vệ của chế độ Dân chủ bảo trợ</vt:lpstr>
      <vt:lpstr>Các cơ chế tự vệ của nền Dân chủ bảo trợ</vt:lpstr>
      <vt:lpstr>Các mức thay đổi chuyên quyền và  các khả năng của sự quay lại từ đó</vt:lpstr>
      <vt:lpstr>Các chu kỳ chế độ của các nền dân chủ bảo trợ</vt:lpstr>
      <vt:lpstr>Các chu kỳ của các cấu trúc elite</vt:lpstr>
      <vt:lpstr>So sánh tính dân chủ cai quản trong các nước cách mạng màu (dữ liệu chỉ số)</vt:lpstr>
      <vt:lpstr>PowerPoint Presentation</vt:lpstr>
      <vt:lpstr>Hệ thống Nga và Ukrain (2012-2022)</vt:lpstr>
      <vt:lpstr>Mục đích và sự thể chế hóa các chính sách chống-tham nhũng ở Ukraina</vt:lpstr>
      <vt:lpstr>Luật  chống tài phiệt Ukraina (09/2021)</vt:lpstr>
      <vt:lpstr>“Sự tách các nhánh quyền lực” bên trong gia tộc chính trị nhận con nuôi trong chế độ chuyên quyền bảo trợ</vt:lpstr>
      <vt:lpstr>Hệ thống nga và ukrain (2022-)</vt:lpstr>
      <vt:lpstr>Kim tự tháp quyền lực kiểu- Zelenski (1)</vt:lpstr>
      <vt:lpstr>Kim tự tháp quyền lực kiểu Zelenski (2)</vt:lpstr>
      <vt:lpstr>Quỹ đạo chế độ có thể của Ukraina sau chiến tranh</vt:lpstr>
      <vt:lpstr>Quỹ đạo chế độ của nước Nga</vt:lpstr>
      <vt:lpstr>Vấn đề kế vị: hệ thống có sống sót qua sự ra đi của lãnh tụ?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nguyen quang a</cp:lastModifiedBy>
  <cp:revision>840</cp:revision>
  <dcterms:created xsi:type="dcterms:W3CDTF">2017-05-01T09:52:15Z</dcterms:created>
  <dcterms:modified xsi:type="dcterms:W3CDTF">2025-06-11T14:20:01Z</dcterms:modified>
</cp:coreProperties>
</file>